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8"/>
  </p:notesMasterIdLst>
  <p:handoutMasterIdLst>
    <p:handoutMasterId r:id="rId129"/>
  </p:handoutMasterIdLst>
  <p:sldIdLst>
    <p:sldId id="256" r:id="rId5"/>
    <p:sldId id="257" r:id="rId6"/>
    <p:sldId id="258" r:id="rId7"/>
    <p:sldId id="259" r:id="rId8"/>
    <p:sldId id="369" r:id="rId9"/>
    <p:sldId id="374" r:id="rId10"/>
    <p:sldId id="377" r:id="rId11"/>
    <p:sldId id="378" r:id="rId12"/>
    <p:sldId id="268" r:id="rId13"/>
    <p:sldId id="280" r:id="rId14"/>
    <p:sldId id="451" r:id="rId15"/>
    <p:sldId id="334" r:id="rId16"/>
    <p:sldId id="335" r:id="rId17"/>
    <p:sldId id="357" r:id="rId18"/>
    <p:sldId id="361" r:id="rId19"/>
    <p:sldId id="360" r:id="rId20"/>
    <p:sldId id="359" r:id="rId21"/>
    <p:sldId id="364" r:id="rId22"/>
    <p:sldId id="363" r:id="rId23"/>
    <p:sldId id="362" r:id="rId24"/>
    <p:sldId id="366" r:id="rId25"/>
    <p:sldId id="365" r:id="rId26"/>
    <p:sldId id="372" r:id="rId27"/>
    <p:sldId id="371" r:id="rId28"/>
    <p:sldId id="370" r:id="rId29"/>
    <p:sldId id="373" r:id="rId30"/>
    <p:sldId id="399" r:id="rId31"/>
    <p:sldId id="412" r:id="rId32"/>
    <p:sldId id="447" r:id="rId33"/>
    <p:sldId id="407" r:id="rId34"/>
    <p:sldId id="452" r:id="rId35"/>
    <p:sldId id="406" r:id="rId36"/>
    <p:sldId id="413" r:id="rId37"/>
    <p:sldId id="414" r:id="rId38"/>
    <p:sldId id="415" r:id="rId39"/>
    <p:sldId id="400" r:id="rId40"/>
    <p:sldId id="338" r:id="rId41"/>
    <p:sldId id="339" r:id="rId42"/>
    <p:sldId id="340" r:id="rId43"/>
    <p:sldId id="341" r:id="rId44"/>
    <p:sldId id="379" r:id="rId45"/>
    <p:sldId id="380" r:id="rId46"/>
    <p:sldId id="383" r:id="rId47"/>
    <p:sldId id="381" r:id="rId48"/>
    <p:sldId id="382" r:id="rId49"/>
    <p:sldId id="387" r:id="rId50"/>
    <p:sldId id="388" r:id="rId51"/>
    <p:sldId id="391" r:id="rId52"/>
    <p:sldId id="390" r:id="rId53"/>
    <p:sldId id="389" r:id="rId54"/>
    <p:sldId id="416" r:id="rId55"/>
    <p:sldId id="420" r:id="rId56"/>
    <p:sldId id="421" r:id="rId57"/>
    <p:sldId id="423" r:id="rId58"/>
    <p:sldId id="422" r:id="rId59"/>
    <p:sldId id="428" r:id="rId60"/>
    <p:sldId id="429" r:id="rId61"/>
    <p:sldId id="448" r:id="rId62"/>
    <p:sldId id="454" r:id="rId63"/>
    <p:sldId id="455" r:id="rId64"/>
    <p:sldId id="456" r:id="rId65"/>
    <p:sldId id="457" r:id="rId66"/>
    <p:sldId id="458" r:id="rId67"/>
    <p:sldId id="459" r:id="rId68"/>
    <p:sldId id="460" r:id="rId69"/>
    <p:sldId id="461" r:id="rId70"/>
    <p:sldId id="462" r:id="rId71"/>
    <p:sldId id="463" r:id="rId72"/>
    <p:sldId id="464" r:id="rId73"/>
    <p:sldId id="465" r:id="rId74"/>
    <p:sldId id="466" r:id="rId75"/>
    <p:sldId id="467" r:id="rId76"/>
    <p:sldId id="468" r:id="rId77"/>
    <p:sldId id="469" r:id="rId78"/>
    <p:sldId id="470" r:id="rId79"/>
    <p:sldId id="471" r:id="rId80"/>
    <p:sldId id="472" r:id="rId81"/>
    <p:sldId id="473" r:id="rId82"/>
    <p:sldId id="474" r:id="rId83"/>
    <p:sldId id="475" r:id="rId84"/>
    <p:sldId id="476" r:id="rId85"/>
    <p:sldId id="477" r:id="rId86"/>
    <p:sldId id="479" r:id="rId87"/>
    <p:sldId id="480" r:id="rId88"/>
    <p:sldId id="481" r:id="rId89"/>
    <p:sldId id="482" r:id="rId90"/>
    <p:sldId id="483" r:id="rId91"/>
    <p:sldId id="484" r:id="rId92"/>
    <p:sldId id="485" r:id="rId93"/>
    <p:sldId id="486" r:id="rId94"/>
    <p:sldId id="487" r:id="rId95"/>
    <p:sldId id="488" r:id="rId96"/>
    <p:sldId id="489" r:id="rId97"/>
    <p:sldId id="490" r:id="rId98"/>
    <p:sldId id="491" r:id="rId99"/>
    <p:sldId id="492" r:id="rId100"/>
    <p:sldId id="493" r:id="rId101"/>
    <p:sldId id="494" r:id="rId102"/>
    <p:sldId id="495" r:id="rId103"/>
    <p:sldId id="496" r:id="rId104"/>
    <p:sldId id="497" r:id="rId105"/>
    <p:sldId id="425" r:id="rId106"/>
    <p:sldId id="426" r:id="rId107"/>
    <p:sldId id="273" r:id="rId108"/>
    <p:sldId id="430" r:id="rId109"/>
    <p:sldId id="431" r:id="rId110"/>
    <p:sldId id="498" r:id="rId111"/>
    <p:sldId id="499" r:id="rId112"/>
    <p:sldId id="500" r:id="rId113"/>
    <p:sldId id="432" r:id="rId114"/>
    <p:sldId id="274" r:id="rId115"/>
    <p:sldId id="436" r:id="rId116"/>
    <p:sldId id="435" r:id="rId117"/>
    <p:sldId id="434" r:id="rId118"/>
    <p:sldId id="442" r:id="rId119"/>
    <p:sldId id="444" r:id="rId120"/>
    <p:sldId id="441" r:id="rId121"/>
    <p:sldId id="443" r:id="rId122"/>
    <p:sldId id="265" r:id="rId123"/>
    <p:sldId id="437" r:id="rId124"/>
    <p:sldId id="283" r:id="rId125"/>
    <p:sldId id="439" r:id="rId126"/>
    <p:sldId id="440" r:id="rId1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0" autoAdjust="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 /><Relationship Id="rId117" Type="http://schemas.openxmlformats.org/officeDocument/2006/relationships/slide" Target="slides/slide113.xml" /><Relationship Id="rId21" Type="http://schemas.openxmlformats.org/officeDocument/2006/relationships/slide" Target="slides/slide17.xml" /><Relationship Id="rId42" Type="http://schemas.openxmlformats.org/officeDocument/2006/relationships/slide" Target="slides/slide38.xml" /><Relationship Id="rId47" Type="http://schemas.openxmlformats.org/officeDocument/2006/relationships/slide" Target="slides/slide43.xml" /><Relationship Id="rId63" Type="http://schemas.openxmlformats.org/officeDocument/2006/relationships/slide" Target="slides/slide59.xml" /><Relationship Id="rId68" Type="http://schemas.openxmlformats.org/officeDocument/2006/relationships/slide" Target="slides/slide64.xml" /><Relationship Id="rId84" Type="http://schemas.openxmlformats.org/officeDocument/2006/relationships/slide" Target="slides/slide80.xml" /><Relationship Id="rId89" Type="http://schemas.openxmlformats.org/officeDocument/2006/relationships/slide" Target="slides/slide85.xml" /><Relationship Id="rId112" Type="http://schemas.openxmlformats.org/officeDocument/2006/relationships/slide" Target="slides/slide108.xml" /><Relationship Id="rId133" Type="http://schemas.openxmlformats.org/officeDocument/2006/relationships/tableStyles" Target="tableStyles.xml" /><Relationship Id="rId16" Type="http://schemas.openxmlformats.org/officeDocument/2006/relationships/slide" Target="slides/slide12.xml" /><Relationship Id="rId107" Type="http://schemas.openxmlformats.org/officeDocument/2006/relationships/slide" Target="slides/slide103.xml" /><Relationship Id="rId11" Type="http://schemas.openxmlformats.org/officeDocument/2006/relationships/slide" Target="slides/slide7.xml" /><Relationship Id="rId32" Type="http://schemas.openxmlformats.org/officeDocument/2006/relationships/slide" Target="slides/slide28.xml" /><Relationship Id="rId37" Type="http://schemas.openxmlformats.org/officeDocument/2006/relationships/slide" Target="slides/slide33.xml" /><Relationship Id="rId53" Type="http://schemas.openxmlformats.org/officeDocument/2006/relationships/slide" Target="slides/slide49.xml" /><Relationship Id="rId58" Type="http://schemas.openxmlformats.org/officeDocument/2006/relationships/slide" Target="slides/slide54.xml" /><Relationship Id="rId74" Type="http://schemas.openxmlformats.org/officeDocument/2006/relationships/slide" Target="slides/slide70.xml" /><Relationship Id="rId79" Type="http://schemas.openxmlformats.org/officeDocument/2006/relationships/slide" Target="slides/slide75.xml" /><Relationship Id="rId102" Type="http://schemas.openxmlformats.org/officeDocument/2006/relationships/slide" Target="slides/slide98.xml" /><Relationship Id="rId123" Type="http://schemas.openxmlformats.org/officeDocument/2006/relationships/slide" Target="slides/slide119.xml" /><Relationship Id="rId128" Type="http://schemas.openxmlformats.org/officeDocument/2006/relationships/notesMaster" Target="notesMasters/notesMaster1.xml" /><Relationship Id="rId5" Type="http://schemas.openxmlformats.org/officeDocument/2006/relationships/slide" Target="slides/slide1.xml" /><Relationship Id="rId90" Type="http://schemas.openxmlformats.org/officeDocument/2006/relationships/slide" Target="slides/slide86.xml" /><Relationship Id="rId95" Type="http://schemas.openxmlformats.org/officeDocument/2006/relationships/slide" Target="slides/slide91.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35" Type="http://schemas.openxmlformats.org/officeDocument/2006/relationships/slide" Target="slides/slide31.xml" /><Relationship Id="rId43" Type="http://schemas.openxmlformats.org/officeDocument/2006/relationships/slide" Target="slides/slide39.xml" /><Relationship Id="rId48" Type="http://schemas.openxmlformats.org/officeDocument/2006/relationships/slide" Target="slides/slide44.xml" /><Relationship Id="rId56" Type="http://schemas.openxmlformats.org/officeDocument/2006/relationships/slide" Target="slides/slide52.xml" /><Relationship Id="rId64" Type="http://schemas.openxmlformats.org/officeDocument/2006/relationships/slide" Target="slides/slide60.xml" /><Relationship Id="rId69" Type="http://schemas.openxmlformats.org/officeDocument/2006/relationships/slide" Target="slides/slide65.xml" /><Relationship Id="rId77" Type="http://schemas.openxmlformats.org/officeDocument/2006/relationships/slide" Target="slides/slide73.xml" /><Relationship Id="rId100" Type="http://schemas.openxmlformats.org/officeDocument/2006/relationships/slide" Target="slides/slide96.xml" /><Relationship Id="rId105" Type="http://schemas.openxmlformats.org/officeDocument/2006/relationships/slide" Target="slides/slide101.xml" /><Relationship Id="rId113" Type="http://schemas.openxmlformats.org/officeDocument/2006/relationships/slide" Target="slides/slide109.xml" /><Relationship Id="rId118" Type="http://schemas.openxmlformats.org/officeDocument/2006/relationships/slide" Target="slides/slide114.xml" /><Relationship Id="rId126" Type="http://schemas.openxmlformats.org/officeDocument/2006/relationships/slide" Target="slides/slide122.xml" /><Relationship Id="rId8" Type="http://schemas.openxmlformats.org/officeDocument/2006/relationships/slide" Target="slides/slide4.xml" /><Relationship Id="rId51" Type="http://schemas.openxmlformats.org/officeDocument/2006/relationships/slide" Target="slides/slide47.xml" /><Relationship Id="rId72" Type="http://schemas.openxmlformats.org/officeDocument/2006/relationships/slide" Target="slides/slide68.xml" /><Relationship Id="rId80" Type="http://schemas.openxmlformats.org/officeDocument/2006/relationships/slide" Target="slides/slide76.xml" /><Relationship Id="rId85" Type="http://schemas.openxmlformats.org/officeDocument/2006/relationships/slide" Target="slides/slide81.xml" /><Relationship Id="rId93" Type="http://schemas.openxmlformats.org/officeDocument/2006/relationships/slide" Target="slides/slide89.xml" /><Relationship Id="rId98" Type="http://schemas.openxmlformats.org/officeDocument/2006/relationships/slide" Target="slides/slide94.xml" /><Relationship Id="rId121" Type="http://schemas.openxmlformats.org/officeDocument/2006/relationships/slide" Target="slides/slide117.xml" /><Relationship Id="rId3" Type="http://schemas.openxmlformats.org/officeDocument/2006/relationships/customXml" Target="../customXml/item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slide" Target="slides/slide29.xml" /><Relationship Id="rId38" Type="http://schemas.openxmlformats.org/officeDocument/2006/relationships/slide" Target="slides/slide34.xml" /><Relationship Id="rId46" Type="http://schemas.openxmlformats.org/officeDocument/2006/relationships/slide" Target="slides/slide42.xml" /><Relationship Id="rId59" Type="http://schemas.openxmlformats.org/officeDocument/2006/relationships/slide" Target="slides/slide55.xml" /><Relationship Id="rId67" Type="http://schemas.openxmlformats.org/officeDocument/2006/relationships/slide" Target="slides/slide63.xml" /><Relationship Id="rId103" Type="http://schemas.openxmlformats.org/officeDocument/2006/relationships/slide" Target="slides/slide99.xml" /><Relationship Id="rId108" Type="http://schemas.openxmlformats.org/officeDocument/2006/relationships/slide" Target="slides/slide104.xml" /><Relationship Id="rId116" Type="http://schemas.openxmlformats.org/officeDocument/2006/relationships/slide" Target="slides/slide112.xml" /><Relationship Id="rId124" Type="http://schemas.openxmlformats.org/officeDocument/2006/relationships/slide" Target="slides/slide120.xml" /><Relationship Id="rId129" Type="http://schemas.openxmlformats.org/officeDocument/2006/relationships/handoutMaster" Target="handoutMasters/handoutMaster1.xml" /><Relationship Id="rId20" Type="http://schemas.openxmlformats.org/officeDocument/2006/relationships/slide" Target="slides/slide16.xml" /><Relationship Id="rId41" Type="http://schemas.openxmlformats.org/officeDocument/2006/relationships/slide" Target="slides/slide37.xml" /><Relationship Id="rId54" Type="http://schemas.openxmlformats.org/officeDocument/2006/relationships/slide" Target="slides/slide50.xml" /><Relationship Id="rId62" Type="http://schemas.openxmlformats.org/officeDocument/2006/relationships/slide" Target="slides/slide58.xml" /><Relationship Id="rId70" Type="http://schemas.openxmlformats.org/officeDocument/2006/relationships/slide" Target="slides/slide66.xml" /><Relationship Id="rId75" Type="http://schemas.openxmlformats.org/officeDocument/2006/relationships/slide" Target="slides/slide71.xml" /><Relationship Id="rId83" Type="http://schemas.openxmlformats.org/officeDocument/2006/relationships/slide" Target="slides/slide79.xml" /><Relationship Id="rId88" Type="http://schemas.openxmlformats.org/officeDocument/2006/relationships/slide" Target="slides/slide84.xml" /><Relationship Id="rId91" Type="http://schemas.openxmlformats.org/officeDocument/2006/relationships/slide" Target="slides/slide87.xml" /><Relationship Id="rId96" Type="http://schemas.openxmlformats.org/officeDocument/2006/relationships/slide" Target="slides/slide92.xml" /><Relationship Id="rId111" Type="http://schemas.openxmlformats.org/officeDocument/2006/relationships/slide" Target="slides/slide107.xml" /><Relationship Id="rId132" Type="http://schemas.openxmlformats.org/officeDocument/2006/relationships/theme" Target="theme/theme1.xml" /><Relationship Id="rId1" Type="http://schemas.openxmlformats.org/officeDocument/2006/relationships/customXml" Target="../customXml/item1.xml" /><Relationship Id="rId6" Type="http://schemas.openxmlformats.org/officeDocument/2006/relationships/slide" Target="slides/slide2.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36" Type="http://schemas.openxmlformats.org/officeDocument/2006/relationships/slide" Target="slides/slide32.xml" /><Relationship Id="rId49" Type="http://schemas.openxmlformats.org/officeDocument/2006/relationships/slide" Target="slides/slide45.xml" /><Relationship Id="rId57" Type="http://schemas.openxmlformats.org/officeDocument/2006/relationships/slide" Target="slides/slide53.xml" /><Relationship Id="rId106" Type="http://schemas.openxmlformats.org/officeDocument/2006/relationships/slide" Target="slides/slide102.xml" /><Relationship Id="rId114" Type="http://schemas.openxmlformats.org/officeDocument/2006/relationships/slide" Target="slides/slide110.xml" /><Relationship Id="rId119" Type="http://schemas.openxmlformats.org/officeDocument/2006/relationships/slide" Target="slides/slide115.xml" /><Relationship Id="rId127" Type="http://schemas.openxmlformats.org/officeDocument/2006/relationships/slide" Target="slides/slide123.xml" /><Relationship Id="rId10" Type="http://schemas.openxmlformats.org/officeDocument/2006/relationships/slide" Target="slides/slide6.xml" /><Relationship Id="rId31" Type="http://schemas.openxmlformats.org/officeDocument/2006/relationships/slide" Target="slides/slide27.xml" /><Relationship Id="rId44" Type="http://schemas.openxmlformats.org/officeDocument/2006/relationships/slide" Target="slides/slide40.xml" /><Relationship Id="rId52" Type="http://schemas.openxmlformats.org/officeDocument/2006/relationships/slide" Target="slides/slide48.xml" /><Relationship Id="rId60" Type="http://schemas.openxmlformats.org/officeDocument/2006/relationships/slide" Target="slides/slide56.xml" /><Relationship Id="rId65" Type="http://schemas.openxmlformats.org/officeDocument/2006/relationships/slide" Target="slides/slide61.xml" /><Relationship Id="rId73" Type="http://schemas.openxmlformats.org/officeDocument/2006/relationships/slide" Target="slides/slide69.xml" /><Relationship Id="rId78" Type="http://schemas.openxmlformats.org/officeDocument/2006/relationships/slide" Target="slides/slide74.xml" /><Relationship Id="rId81" Type="http://schemas.openxmlformats.org/officeDocument/2006/relationships/slide" Target="slides/slide77.xml" /><Relationship Id="rId86" Type="http://schemas.openxmlformats.org/officeDocument/2006/relationships/slide" Target="slides/slide82.xml" /><Relationship Id="rId94" Type="http://schemas.openxmlformats.org/officeDocument/2006/relationships/slide" Target="slides/slide90.xml" /><Relationship Id="rId99" Type="http://schemas.openxmlformats.org/officeDocument/2006/relationships/slide" Target="slides/slide95.xml" /><Relationship Id="rId101" Type="http://schemas.openxmlformats.org/officeDocument/2006/relationships/slide" Target="slides/slide97.xml" /><Relationship Id="rId122" Type="http://schemas.openxmlformats.org/officeDocument/2006/relationships/slide" Target="slides/slide118.xml" /><Relationship Id="rId130" Type="http://schemas.openxmlformats.org/officeDocument/2006/relationships/presProps" Target="presProps.xml" /><Relationship Id="rId4" Type="http://schemas.openxmlformats.org/officeDocument/2006/relationships/slideMaster" Target="slideMasters/slideMaster1.xml" /><Relationship Id="rId9" Type="http://schemas.openxmlformats.org/officeDocument/2006/relationships/slide" Target="slides/slide5.xml" /><Relationship Id="rId13" Type="http://schemas.openxmlformats.org/officeDocument/2006/relationships/slide" Target="slides/slide9.xml" /><Relationship Id="rId18" Type="http://schemas.openxmlformats.org/officeDocument/2006/relationships/slide" Target="slides/slide14.xml" /><Relationship Id="rId39" Type="http://schemas.openxmlformats.org/officeDocument/2006/relationships/slide" Target="slides/slide35.xml" /><Relationship Id="rId109" Type="http://schemas.openxmlformats.org/officeDocument/2006/relationships/slide" Target="slides/slide105.xml" /><Relationship Id="rId34" Type="http://schemas.openxmlformats.org/officeDocument/2006/relationships/slide" Target="slides/slide30.xml" /><Relationship Id="rId50" Type="http://schemas.openxmlformats.org/officeDocument/2006/relationships/slide" Target="slides/slide46.xml" /><Relationship Id="rId55" Type="http://schemas.openxmlformats.org/officeDocument/2006/relationships/slide" Target="slides/slide51.xml" /><Relationship Id="rId76" Type="http://schemas.openxmlformats.org/officeDocument/2006/relationships/slide" Target="slides/slide72.xml" /><Relationship Id="rId97" Type="http://schemas.openxmlformats.org/officeDocument/2006/relationships/slide" Target="slides/slide93.xml" /><Relationship Id="rId104" Type="http://schemas.openxmlformats.org/officeDocument/2006/relationships/slide" Target="slides/slide100.xml" /><Relationship Id="rId120" Type="http://schemas.openxmlformats.org/officeDocument/2006/relationships/slide" Target="slides/slide116.xml" /><Relationship Id="rId125" Type="http://schemas.openxmlformats.org/officeDocument/2006/relationships/slide" Target="slides/slide121.xml" /><Relationship Id="rId7" Type="http://schemas.openxmlformats.org/officeDocument/2006/relationships/slide" Target="slides/slide3.xml" /><Relationship Id="rId71" Type="http://schemas.openxmlformats.org/officeDocument/2006/relationships/slide" Target="slides/slide67.xml" /><Relationship Id="rId92" Type="http://schemas.openxmlformats.org/officeDocument/2006/relationships/slide" Target="slides/slide88.xml" /><Relationship Id="rId2" Type="http://schemas.openxmlformats.org/officeDocument/2006/relationships/customXml" Target="../customXml/item2.xml" /><Relationship Id="rId29" Type="http://schemas.openxmlformats.org/officeDocument/2006/relationships/slide" Target="slides/slide25.xml" /><Relationship Id="rId24" Type="http://schemas.openxmlformats.org/officeDocument/2006/relationships/slide" Target="slides/slide20.xml" /><Relationship Id="rId40" Type="http://schemas.openxmlformats.org/officeDocument/2006/relationships/slide" Target="slides/slide36.xml" /><Relationship Id="rId45" Type="http://schemas.openxmlformats.org/officeDocument/2006/relationships/slide" Target="slides/slide41.xml" /><Relationship Id="rId66" Type="http://schemas.openxmlformats.org/officeDocument/2006/relationships/slide" Target="slides/slide62.xml" /><Relationship Id="rId87" Type="http://schemas.openxmlformats.org/officeDocument/2006/relationships/slide" Target="slides/slide83.xml" /><Relationship Id="rId110" Type="http://schemas.openxmlformats.org/officeDocument/2006/relationships/slide" Target="slides/slide106.xml" /><Relationship Id="rId115" Type="http://schemas.openxmlformats.org/officeDocument/2006/relationships/slide" Target="slides/slide111.xml" /><Relationship Id="rId131" Type="http://schemas.openxmlformats.org/officeDocument/2006/relationships/viewProps" Target="viewProps.xml" /><Relationship Id="rId61" Type="http://schemas.openxmlformats.org/officeDocument/2006/relationships/slide" Target="slides/slide57.xml" /><Relationship Id="rId82" Type="http://schemas.openxmlformats.org/officeDocument/2006/relationships/slide" Target="slides/slide78.xml" /><Relationship Id="rId19" Type="http://schemas.openxmlformats.org/officeDocument/2006/relationships/slide" Target="slides/slide15.xml" /></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 /><Relationship Id="rId1" Type="http://schemas.openxmlformats.org/officeDocument/2006/relationships/image" Target="../media/image4.wmf" /></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9.emf" /><Relationship Id="rId2" Type="http://schemas.openxmlformats.org/officeDocument/2006/relationships/image" Target="../media/image18.emf" /><Relationship Id="rId1" Type="http://schemas.openxmlformats.org/officeDocument/2006/relationships/image" Target="../media/image17.emf" /><Relationship Id="rId5" Type="http://schemas.openxmlformats.org/officeDocument/2006/relationships/image" Target="../media/image21.emf" /><Relationship Id="rId4" Type="http://schemas.openxmlformats.org/officeDocument/2006/relationships/image" Target="../media/image20.emf" /></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3.emf" /><Relationship Id="rId1" Type="http://schemas.openxmlformats.org/officeDocument/2006/relationships/image" Target="../media/image22.emf" /></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5.emf" /><Relationship Id="rId1" Type="http://schemas.openxmlformats.org/officeDocument/2006/relationships/image" Target="../media/image24.emf" /></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7.emf" /></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6.wmf" /></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8.wmf" /><Relationship Id="rId1" Type="http://schemas.openxmlformats.org/officeDocument/2006/relationships/image" Target="../media/image47.wmf" /></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0.wmf" /><Relationship Id="rId1" Type="http://schemas.openxmlformats.org/officeDocument/2006/relationships/image" Target="../media/image49.wmf" /></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3.wmf" /><Relationship Id="rId2" Type="http://schemas.openxmlformats.org/officeDocument/2006/relationships/image" Target="../media/image52.wmf" /><Relationship Id="rId1" Type="http://schemas.openxmlformats.org/officeDocument/2006/relationships/image" Target="../media/image51.wmf" /><Relationship Id="rId4" Type="http://schemas.openxmlformats.org/officeDocument/2006/relationships/image" Target="../media/image54.wmf" /></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0.wmf" /><Relationship Id="rId2" Type="http://schemas.openxmlformats.org/officeDocument/2006/relationships/image" Target="../media/image59.wmf" /><Relationship Id="rId1" Type="http://schemas.openxmlformats.org/officeDocument/2006/relationships/image" Target="../media/image58.wmf" /><Relationship Id="rId4" Type="http://schemas.openxmlformats.org/officeDocument/2006/relationships/image" Target="../media/image61.wmf" /></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4.wmf" /><Relationship Id="rId2" Type="http://schemas.openxmlformats.org/officeDocument/2006/relationships/image" Target="../media/image63.wmf" /><Relationship Id="rId1" Type="http://schemas.openxmlformats.org/officeDocument/2006/relationships/image" Target="../media/image62.wmf" /><Relationship Id="rId5" Type="http://schemas.openxmlformats.org/officeDocument/2006/relationships/image" Target="../media/image66.wmf" /><Relationship Id="rId4" Type="http://schemas.openxmlformats.org/officeDocument/2006/relationships/image" Target="../media/image65.wmf" /></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emf" /><Relationship Id="rId1" Type="http://schemas.openxmlformats.org/officeDocument/2006/relationships/image" Target="../media/image6.wmf" /></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69.wmf" /><Relationship Id="rId2" Type="http://schemas.openxmlformats.org/officeDocument/2006/relationships/image" Target="../media/image68.wmf" /><Relationship Id="rId1" Type="http://schemas.openxmlformats.org/officeDocument/2006/relationships/image" Target="../media/image67.wmf" /></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2.wmf" /><Relationship Id="rId2" Type="http://schemas.openxmlformats.org/officeDocument/2006/relationships/image" Target="../media/image71.wmf" /><Relationship Id="rId1" Type="http://schemas.openxmlformats.org/officeDocument/2006/relationships/image" Target="../media/image70.wmf" /><Relationship Id="rId5" Type="http://schemas.openxmlformats.org/officeDocument/2006/relationships/image" Target="../media/image74.wmf" /><Relationship Id="rId4" Type="http://schemas.openxmlformats.org/officeDocument/2006/relationships/image" Target="../media/image73.wmf" /></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7.wmf" /><Relationship Id="rId2" Type="http://schemas.openxmlformats.org/officeDocument/2006/relationships/image" Target="../media/image76.wmf" /><Relationship Id="rId1" Type="http://schemas.openxmlformats.org/officeDocument/2006/relationships/image" Target="../media/image75.wmf" /><Relationship Id="rId6" Type="http://schemas.openxmlformats.org/officeDocument/2006/relationships/image" Target="../media/image80.wmf" /><Relationship Id="rId5" Type="http://schemas.openxmlformats.org/officeDocument/2006/relationships/image" Target="../media/image79.wmf" /><Relationship Id="rId4" Type="http://schemas.openxmlformats.org/officeDocument/2006/relationships/image" Target="../media/image78.wmf" /></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3.wmf" /><Relationship Id="rId2" Type="http://schemas.openxmlformats.org/officeDocument/2006/relationships/image" Target="../media/image82.wmf" /><Relationship Id="rId1" Type="http://schemas.openxmlformats.org/officeDocument/2006/relationships/image" Target="../media/image81.wmf" /><Relationship Id="rId5" Type="http://schemas.openxmlformats.org/officeDocument/2006/relationships/image" Target="../media/image85.wmf" /><Relationship Id="rId4" Type="http://schemas.openxmlformats.org/officeDocument/2006/relationships/image" Target="../media/image84.wmf" /></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8.wmf" /><Relationship Id="rId2" Type="http://schemas.openxmlformats.org/officeDocument/2006/relationships/image" Target="../media/image87.wmf" /><Relationship Id="rId1" Type="http://schemas.openxmlformats.org/officeDocument/2006/relationships/image" Target="../media/image86.wmf" /><Relationship Id="rId6" Type="http://schemas.openxmlformats.org/officeDocument/2006/relationships/image" Target="../media/image91.wmf" /><Relationship Id="rId5" Type="http://schemas.openxmlformats.org/officeDocument/2006/relationships/image" Target="../media/image90.wmf" /><Relationship Id="rId4" Type="http://schemas.openxmlformats.org/officeDocument/2006/relationships/image" Target="../media/image89.wmf" /></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4.wmf" /><Relationship Id="rId2" Type="http://schemas.openxmlformats.org/officeDocument/2006/relationships/image" Target="../media/image93.wmf" /><Relationship Id="rId1" Type="http://schemas.openxmlformats.org/officeDocument/2006/relationships/image" Target="../media/image92.wmf" /><Relationship Id="rId5" Type="http://schemas.openxmlformats.org/officeDocument/2006/relationships/image" Target="../media/image96.wmf" /><Relationship Id="rId4" Type="http://schemas.openxmlformats.org/officeDocument/2006/relationships/image" Target="../media/image95.wmf" /></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99.wmf" /><Relationship Id="rId2" Type="http://schemas.openxmlformats.org/officeDocument/2006/relationships/image" Target="../media/image98.wmf" /><Relationship Id="rId1" Type="http://schemas.openxmlformats.org/officeDocument/2006/relationships/image" Target="../media/image97.wmf" /><Relationship Id="rId4" Type="http://schemas.openxmlformats.org/officeDocument/2006/relationships/image" Target="../media/image100.wmf" /></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08.wmf" /><Relationship Id="rId3" Type="http://schemas.openxmlformats.org/officeDocument/2006/relationships/image" Target="../media/image103.wmf" /><Relationship Id="rId7" Type="http://schemas.openxmlformats.org/officeDocument/2006/relationships/image" Target="../media/image107.wmf" /><Relationship Id="rId2" Type="http://schemas.openxmlformats.org/officeDocument/2006/relationships/image" Target="../media/image102.wmf" /><Relationship Id="rId1" Type="http://schemas.openxmlformats.org/officeDocument/2006/relationships/image" Target="../media/image101.wmf" /><Relationship Id="rId6" Type="http://schemas.openxmlformats.org/officeDocument/2006/relationships/image" Target="../media/image106.wmf" /><Relationship Id="rId5" Type="http://schemas.openxmlformats.org/officeDocument/2006/relationships/image" Target="../media/image105.wmf" /><Relationship Id="rId4" Type="http://schemas.openxmlformats.org/officeDocument/2006/relationships/image" Target="../media/image104.wmf" /></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9.wmf" /></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12.wmf" /><Relationship Id="rId1" Type="http://schemas.openxmlformats.org/officeDocument/2006/relationships/image" Target="../media/image111.wmf" /></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 /></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4.wmf" /><Relationship Id="rId1" Type="http://schemas.openxmlformats.org/officeDocument/2006/relationships/image" Target="../media/image113.wmf" /></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16.wmf" /><Relationship Id="rId1" Type="http://schemas.openxmlformats.org/officeDocument/2006/relationships/image" Target="../media/image115.wmf" /></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124.wmf" /><Relationship Id="rId3" Type="http://schemas.openxmlformats.org/officeDocument/2006/relationships/image" Target="../media/image119.wmf" /><Relationship Id="rId7" Type="http://schemas.openxmlformats.org/officeDocument/2006/relationships/image" Target="../media/image123.wmf" /><Relationship Id="rId2" Type="http://schemas.openxmlformats.org/officeDocument/2006/relationships/image" Target="../media/image118.wmf" /><Relationship Id="rId1" Type="http://schemas.openxmlformats.org/officeDocument/2006/relationships/image" Target="../media/image117.wmf" /><Relationship Id="rId6" Type="http://schemas.openxmlformats.org/officeDocument/2006/relationships/image" Target="../media/image122.wmf" /><Relationship Id="rId5" Type="http://schemas.openxmlformats.org/officeDocument/2006/relationships/image" Target="../media/image121.wmf" /><Relationship Id="rId4" Type="http://schemas.openxmlformats.org/officeDocument/2006/relationships/image" Target="../media/image120.wmf" /></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27.wmf" /><Relationship Id="rId2" Type="http://schemas.openxmlformats.org/officeDocument/2006/relationships/image" Target="../media/image126.wmf" /><Relationship Id="rId1" Type="http://schemas.openxmlformats.org/officeDocument/2006/relationships/image" Target="../media/image125.wmf" /><Relationship Id="rId4" Type="http://schemas.openxmlformats.org/officeDocument/2006/relationships/image" Target="../media/image128.wmf" /></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31.wmf" /><Relationship Id="rId2" Type="http://schemas.openxmlformats.org/officeDocument/2006/relationships/image" Target="../media/image130.wmf" /><Relationship Id="rId1" Type="http://schemas.openxmlformats.org/officeDocument/2006/relationships/image" Target="../media/image129.wmf" /></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34.wmf" /><Relationship Id="rId2" Type="http://schemas.openxmlformats.org/officeDocument/2006/relationships/image" Target="../media/image133.wmf" /><Relationship Id="rId1" Type="http://schemas.openxmlformats.org/officeDocument/2006/relationships/image" Target="../media/image132.wmf" /><Relationship Id="rId5" Type="http://schemas.openxmlformats.org/officeDocument/2006/relationships/image" Target="../media/image136.wmf" /><Relationship Id="rId4" Type="http://schemas.openxmlformats.org/officeDocument/2006/relationships/image" Target="../media/image135.wmf" /></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38.wmf" /><Relationship Id="rId1" Type="http://schemas.openxmlformats.org/officeDocument/2006/relationships/image" Target="../media/image137.wmf" /></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40.wmf" /><Relationship Id="rId1" Type="http://schemas.openxmlformats.org/officeDocument/2006/relationships/image" Target="../media/image139.wmf" /></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43.wmf" /><Relationship Id="rId7" Type="http://schemas.openxmlformats.org/officeDocument/2006/relationships/image" Target="../media/image147.wmf" /><Relationship Id="rId2" Type="http://schemas.openxmlformats.org/officeDocument/2006/relationships/image" Target="../media/image142.wmf" /><Relationship Id="rId1" Type="http://schemas.openxmlformats.org/officeDocument/2006/relationships/image" Target="../media/image141.wmf" /><Relationship Id="rId6" Type="http://schemas.openxmlformats.org/officeDocument/2006/relationships/image" Target="../media/image146.wmf" /><Relationship Id="rId5" Type="http://schemas.openxmlformats.org/officeDocument/2006/relationships/image" Target="../media/image145.wmf" /><Relationship Id="rId4" Type="http://schemas.openxmlformats.org/officeDocument/2006/relationships/image" Target="../media/image144.wmf" /></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50.wmf" /><Relationship Id="rId2" Type="http://schemas.openxmlformats.org/officeDocument/2006/relationships/image" Target="../media/image149.wmf" /><Relationship Id="rId1" Type="http://schemas.openxmlformats.org/officeDocument/2006/relationships/image" Target="../media/image148.wmf" /><Relationship Id="rId4" Type="http://schemas.openxmlformats.org/officeDocument/2006/relationships/image" Target="../media/image151.wmf" /></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 /></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54.wmf" /><Relationship Id="rId2" Type="http://schemas.openxmlformats.org/officeDocument/2006/relationships/image" Target="../media/image153.wmf" /><Relationship Id="rId1" Type="http://schemas.openxmlformats.org/officeDocument/2006/relationships/image" Target="../media/image152.wmf" /><Relationship Id="rId4" Type="http://schemas.openxmlformats.org/officeDocument/2006/relationships/image" Target="../media/image155.wmf" /></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58.wmf" /><Relationship Id="rId2" Type="http://schemas.openxmlformats.org/officeDocument/2006/relationships/image" Target="../media/image157.wmf" /><Relationship Id="rId1" Type="http://schemas.openxmlformats.org/officeDocument/2006/relationships/image" Target="../media/image156.wmf" /><Relationship Id="rId6" Type="http://schemas.openxmlformats.org/officeDocument/2006/relationships/image" Target="../media/image161.wmf" /><Relationship Id="rId5" Type="http://schemas.openxmlformats.org/officeDocument/2006/relationships/image" Target="../media/image160.wmf" /><Relationship Id="rId4" Type="http://schemas.openxmlformats.org/officeDocument/2006/relationships/image" Target="../media/image159.wmf" /></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64.wmf" /><Relationship Id="rId2" Type="http://schemas.openxmlformats.org/officeDocument/2006/relationships/image" Target="../media/image163.wmf" /><Relationship Id="rId1" Type="http://schemas.openxmlformats.org/officeDocument/2006/relationships/image" Target="../media/image162.wmf" /><Relationship Id="rId4" Type="http://schemas.openxmlformats.org/officeDocument/2006/relationships/image" Target="../media/image165.wmf" /></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68.wmf" /><Relationship Id="rId2" Type="http://schemas.openxmlformats.org/officeDocument/2006/relationships/image" Target="../media/image167.wmf" /><Relationship Id="rId1" Type="http://schemas.openxmlformats.org/officeDocument/2006/relationships/image" Target="../media/image166.wmf" /></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71.wmf" /><Relationship Id="rId2" Type="http://schemas.openxmlformats.org/officeDocument/2006/relationships/image" Target="../media/image170.wmf" /><Relationship Id="rId1" Type="http://schemas.openxmlformats.org/officeDocument/2006/relationships/image" Target="../media/image169.wmf" /></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 /></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 /></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 /></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4.emf" /><Relationship Id="rId1" Type="http://schemas.openxmlformats.org/officeDocument/2006/relationships/image" Target="../media/image13.wmf" /></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6.wmf" /><Relationship Id="rId1" Type="http://schemas.openxmlformats.org/officeDocument/2006/relationships/image" Target="../media/image15.wmf"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2/13/2021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22347656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2/13/2021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1872584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extLst>
      <p:ext uri="{BB962C8B-B14F-4D97-AF65-F5344CB8AC3E}">
        <p14:creationId xmlns:p14="http://schemas.microsoft.com/office/powerpoint/2010/main" val="3367984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96</a:t>
            </a:fld>
            <a:endParaRPr lang="en-US"/>
          </a:p>
        </p:txBody>
      </p:sp>
    </p:spTree>
    <p:extLst>
      <p:ext uri="{BB962C8B-B14F-4D97-AF65-F5344CB8AC3E}">
        <p14:creationId xmlns:p14="http://schemas.microsoft.com/office/powerpoint/2010/main" val="2271480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extLst>
      <p:ext uri="{BB962C8B-B14F-4D97-AF65-F5344CB8AC3E}">
        <p14:creationId xmlns:p14="http://schemas.microsoft.com/office/powerpoint/2010/main" val="2345331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283239-3EC9-4E44-95B9-157E0E06FC36}" type="slidenum">
              <a:rPr lang="en-US"/>
              <a:pPr/>
              <a:t>80</a:t>
            </a:fld>
            <a:endParaRPr lang="en-US"/>
          </a:p>
        </p:txBody>
      </p:sp>
      <p:sp>
        <p:nvSpPr>
          <p:cNvPr id="1242114" name="Rectangle 2"/>
          <p:cNvSpPr>
            <a:spLocks noGrp="1" noRot="1" noChangeAspect="1" noChangeArrowheads="1" noTextEdit="1"/>
          </p:cNvSpPr>
          <p:nvPr>
            <p:ph type="sldImg"/>
          </p:nvPr>
        </p:nvSpPr>
        <p:spPr>
          <a:ln/>
        </p:spPr>
      </p:sp>
      <p:sp>
        <p:nvSpPr>
          <p:cNvPr id="1242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EB29EC-9CE2-4522-8E5B-45B9A67C93E4}" type="slidenum">
              <a:rPr lang="en-US"/>
              <a:pPr/>
              <a:t>81</a:t>
            </a:fld>
            <a:endParaRPr lang="en-US"/>
          </a:p>
        </p:txBody>
      </p:sp>
      <p:sp>
        <p:nvSpPr>
          <p:cNvPr id="1302530" name="Rectangle 2"/>
          <p:cNvSpPr>
            <a:spLocks noGrp="1" noRot="1" noChangeAspect="1" noChangeArrowheads="1" noTextEdit="1"/>
          </p:cNvSpPr>
          <p:nvPr>
            <p:ph type="sldImg"/>
          </p:nvPr>
        </p:nvSpPr>
        <p:spPr>
          <a:ln/>
        </p:spPr>
      </p:sp>
      <p:sp>
        <p:nvSpPr>
          <p:cNvPr id="1302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184566-AD4F-411C-9EA5-6CDAE282821B}" type="slidenum">
              <a:rPr lang="en-US"/>
              <a:pPr/>
              <a:t>82</a:t>
            </a:fld>
            <a:endParaRPr lang="en-US"/>
          </a:p>
        </p:txBody>
      </p:sp>
      <p:sp>
        <p:nvSpPr>
          <p:cNvPr id="1223682" name="Rectangle 2"/>
          <p:cNvSpPr>
            <a:spLocks noGrp="1" noRot="1" noChangeAspect="1" noChangeArrowheads="1" noTextEdit="1"/>
          </p:cNvSpPr>
          <p:nvPr>
            <p:ph type="sldImg"/>
          </p:nvPr>
        </p:nvSpPr>
        <p:spPr>
          <a:ln/>
        </p:spPr>
      </p:sp>
      <p:sp>
        <p:nvSpPr>
          <p:cNvPr id="1223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EB29EC-9CE2-4522-8E5B-45B9A67C93E4}" type="slidenum">
              <a:rPr lang="en-US"/>
              <a:pPr/>
              <a:t>83</a:t>
            </a:fld>
            <a:endParaRPr lang="en-US"/>
          </a:p>
        </p:txBody>
      </p:sp>
      <p:sp>
        <p:nvSpPr>
          <p:cNvPr id="1302530" name="Rectangle 2"/>
          <p:cNvSpPr>
            <a:spLocks noGrp="1" noRot="1" noChangeAspect="1" noChangeArrowheads="1" noTextEdit="1"/>
          </p:cNvSpPr>
          <p:nvPr>
            <p:ph type="sldImg"/>
          </p:nvPr>
        </p:nvSpPr>
        <p:spPr>
          <a:ln/>
        </p:spPr>
      </p:sp>
      <p:sp>
        <p:nvSpPr>
          <p:cNvPr id="1302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EB29EC-9CE2-4522-8E5B-45B9A67C93E4}" type="slidenum">
              <a:rPr lang="en-US"/>
              <a:pPr/>
              <a:t>84</a:t>
            </a:fld>
            <a:endParaRPr lang="en-US"/>
          </a:p>
        </p:txBody>
      </p:sp>
      <p:sp>
        <p:nvSpPr>
          <p:cNvPr id="1302530" name="Rectangle 2"/>
          <p:cNvSpPr>
            <a:spLocks noGrp="1" noRot="1" noChangeAspect="1" noChangeArrowheads="1" noTextEdit="1"/>
          </p:cNvSpPr>
          <p:nvPr>
            <p:ph type="sldImg"/>
          </p:nvPr>
        </p:nvSpPr>
        <p:spPr>
          <a:ln/>
        </p:spPr>
      </p:sp>
      <p:sp>
        <p:nvSpPr>
          <p:cNvPr id="1302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EB29EC-9CE2-4522-8E5B-45B9A67C93E4}" type="slidenum">
              <a:rPr lang="en-US"/>
              <a:pPr/>
              <a:t>85</a:t>
            </a:fld>
            <a:endParaRPr lang="en-US"/>
          </a:p>
        </p:txBody>
      </p:sp>
      <p:sp>
        <p:nvSpPr>
          <p:cNvPr id="1302530" name="Rectangle 2"/>
          <p:cNvSpPr>
            <a:spLocks noGrp="1" noRot="1" noChangeAspect="1" noChangeArrowheads="1" noTextEdit="1"/>
          </p:cNvSpPr>
          <p:nvPr>
            <p:ph type="sldImg"/>
          </p:nvPr>
        </p:nvSpPr>
        <p:spPr>
          <a:ln/>
        </p:spPr>
      </p:sp>
      <p:sp>
        <p:nvSpPr>
          <p:cNvPr id="1302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B3B74D-DDD2-4DA4-89B1-29FB1A5DDF3F}" type="slidenum">
              <a:rPr lang="en-US"/>
              <a:pPr/>
              <a:t>86</a:t>
            </a:fld>
            <a:endParaRPr lang="en-US"/>
          </a:p>
        </p:txBody>
      </p:sp>
      <p:sp>
        <p:nvSpPr>
          <p:cNvPr id="1280002" name="Rectangle 2"/>
          <p:cNvSpPr>
            <a:spLocks noGrp="1" noRot="1" noChangeAspect="1" noChangeArrowheads="1" noTextEdit="1"/>
          </p:cNvSpPr>
          <p:nvPr>
            <p:ph type="sldImg"/>
          </p:nvPr>
        </p:nvSpPr>
        <p:spPr>
          <a:ln/>
        </p:spPr>
      </p:sp>
      <p:sp>
        <p:nvSpPr>
          <p:cNvPr id="1280003"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BD86D74-F4BF-4580-81F5-28BE57CC258E}" type="datetime1">
              <a:rPr lang="en-US" smtClean="0"/>
              <a:pPr/>
              <a:t>2/13/2021</a:t>
            </a:fld>
            <a:endParaRPr lang="en-US"/>
          </a:p>
        </p:txBody>
      </p:sp>
      <p:sp>
        <p:nvSpPr>
          <p:cNvPr id="5" name="Footer Placeholder 4"/>
          <p:cNvSpPr>
            <a:spLocks noGrp="1"/>
          </p:cNvSpPr>
          <p:nvPr>
            <p:ph type="ftr" sz="quarter" idx="11"/>
          </p:nvPr>
        </p:nvSpPr>
        <p:spPr/>
        <p:txBody>
          <a:bodyPr/>
          <a:lstStyle/>
          <a:p>
            <a:r>
              <a:rPr lang="sv-SE"/>
              <a:t>Harendra Singhal            KAS_103                Unit No.-2</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C3CE56-F077-4C75-9C1A-AD25194E3F62}" type="datetime1">
              <a:rPr lang="en-US" smtClean="0"/>
              <a:pPr/>
              <a:t>2/13/2021</a:t>
            </a:fld>
            <a:endParaRPr lang="en-US"/>
          </a:p>
        </p:txBody>
      </p:sp>
      <p:sp>
        <p:nvSpPr>
          <p:cNvPr id="5" name="Footer Placeholder 4"/>
          <p:cNvSpPr>
            <a:spLocks noGrp="1"/>
          </p:cNvSpPr>
          <p:nvPr>
            <p:ph type="ftr" sz="quarter" idx="11"/>
          </p:nvPr>
        </p:nvSpPr>
        <p:spPr/>
        <p:txBody>
          <a:bodyPr/>
          <a:lstStyle/>
          <a:p>
            <a:r>
              <a:rPr lang="sv-SE"/>
              <a:t>Harendra Singhal            KAS_103                Unit No.-2</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2A21F1-8884-489D-ADC8-7A848845B69B}" type="datetime1">
              <a:rPr lang="en-US" smtClean="0"/>
              <a:pPr/>
              <a:t>2/13/2021</a:t>
            </a:fld>
            <a:endParaRPr lang="en-US"/>
          </a:p>
        </p:txBody>
      </p:sp>
      <p:sp>
        <p:nvSpPr>
          <p:cNvPr id="5" name="Footer Placeholder 4"/>
          <p:cNvSpPr>
            <a:spLocks noGrp="1"/>
          </p:cNvSpPr>
          <p:nvPr>
            <p:ph type="ftr" sz="quarter" idx="11"/>
          </p:nvPr>
        </p:nvSpPr>
        <p:spPr/>
        <p:txBody>
          <a:bodyPr/>
          <a:lstStyle/>
          <a:p>
            <a:r>
              <a:rPr lang="sv-SE"/>
              <a:t>Harendra Singhal            KAS_103                Unit No.-2</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EF9302-C822-4798-91F9-B32663B9EF57}" type="datetime1">
              <a:rPr lang="en-US" smtClean="0"/>
              <a:pPr/>
              <a:t>2/13/2021</a:t>
            </a:fld>
            <a:endParaRPr lang="en-US"/>
          </a:p>
        </p:txBody>
      </p:sp>
      <p:sp>
        <p:nvSpPr>
          <p:cNvPr id="5" name="Footer Placeholder 4"/>
          <p:cNvSpPr>
            <a:spLocks noGrp="1"/>
          </p:cNvSpPr>
          <p:nvPr>
            <p:ph type="ftr" sz="quarter" idx="11"/>
          </p:nvPr>
        </p:nvSpPr>
        <p:spPr/>
        <p:txBody>
          <a:bodyPr/>
          <a:lstStyle/>
          <a:p>
            <a:r>
              <a:rPr lang="sv-SE"/>
              <a:t>Harendra Singhal            KAS_103                Unit No.-2</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0B3E1E-8EB8-476C-AB50-8F28F312A7B9}" type="datetime1">
              <a:rPr lang="en-US" smtClean="0"/>
              <a:pPr/>
              <a:t>2/13/2021</a:t>
            </a:fld>
            <a:endParaRPr lang="en-US"/>
          </a:p>
        </p:txBody>
      </p:sp>
      <p:sp>
        <p:nvSpPr>
          <p:cNvPr id="5" name="Footer Placeholder 4"/>
          <p:cNvSpPr>
            <a:spLocks noGrp="1"/>
          </p:cNvSpPr>
          <p:nvPr>
            <p:ph type="ftr" sz="quarter" idx="11"/>
          </p:nvPr>
        </p:nvSpPr>
        <p:spPr/>
        <p:txBody>
          <a:bodyPr/>
          <a:lstStyle/>
          <a:p>
            <a:r>
              <a:rPr lang="sv-SE"/>
              <a:t>Harendra Singhal            KAS_103                Unit No.-2</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463B42-6BDD-4002-A9B6-4A52AFFF9EF8}" type="datetime1">
              <a:rPr lang="en-US" smtClean="0"/>
              <a:pPr/>
              <a:t>2/13/2021</a:t>
            </a:fld>
            <a:endParaRPr lang="en-US"/>
          </a:p>
        </p:txBody>
      </p:sp>
      <p:sp>
        <p:nvSpPr>
          <p:cNvPr id="6" name="Footer Placeholder 5"/>
          <p:cNvSpPr>
            <a:spLocks noGrp="1"/>
          </p:cNvSpPr>
          <p:nvPr>
            <p:ph type="ftr" sz="quarter" idx="11"/>
          </p:nvPr>
        </p:nvSpPr>
        <p:spPr/>
        <p:txBody>
          <a:bodyPr/>
          <a:lstStyle/>
          <a:p>
            <a:r>
              <a:rPr lang="sv-SE"/>
              <a:t>Harendra Singhal            KAS_103                Unit No.-2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CC75F8-11AA-42E2-AF27-79E1E261CF54}" type="datetime1">
              <a:rPr lang="en-US" smtClean="0"/>
              <a:pPr/>
              <a:t>2/13/2021</a:t>
            </a:fld>
            <a:endParaRPr lang="en-US"/>
          </a:p>
        </p:txBody>
      </p:sp>
      <p:sp>
        <p:nvSpPr>
          <p:cNvPr id="8" name="Footer Placeholder 7"/>
          <p:cNvSpPr>
            <a:spLocks noGrp="1"/>
          </p:cNvSpPr>
          <p:nvPr>
            <p:ph type="ftr" sz="quarter" idx="11"/>
          </p:nvPr>
        </p:nvSpPr>
        <p:spPr/>
        <p:txBody>
          <a:bodyPr/>
          <a:lstStyle/>
          <a:p>
            <a:r>
              <a:rPr lang="sv-SE"/>
              <a:t>Harendra Singhal            KAS_103                Unit No.-2</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9C8C5F2-6B02-464B-B600-473C3684F428}" type="datetime1">
              <a:rPr lang="en-US" smtClean="0"/>
              <a:pPr/>
              <a:t>2/13/2021</a:t>
            </a:fld>
            <a:endParaRPr lang="en-US"/>
          </a:p>
        </p:txBody>
      </p:sp>
      <p:sp>
        <p:nvSpPr>
          <p:cNvPr id="4" name="Footer Placeholder 3"/>
          <p:cNvSpPr>
            <a:spLocks noGrp="1"/>
          </p:cNvSpPr>
          <p:nvPr>
            <p:ph type="ftr" sz="quarter" idx="11"/>
          </p:nvPr>
        </p:nvSpPr>
        <p:spPr/>
        <p:txBody>
          <a:bodyPr/>
          <a:lstStyle/>
          <a:p>
            <a:r>
              <a:rPr lang="sv-SE"/>
              <a:t>Harendra Singhal            KAS_103                Unit No.-2</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DA7216-5AB7-481D-BE4B-8C1CC0BFC83D}" type="datetime1">
              <a:rPr lang="en-US" smtClean="0"/>
              <a:pPr/>
              <a:t>2/13/2021</a:t>
            </a:fld>
            <a:endParaRPr lang="en-US"/>
          </a:p>
        </p:txBody>
      </p:sp>
      <p:sp>
        <p:nvSpPr>
          <p:cNvPr id="3" name="Footer Placeholder 2"/>
          <p:cNvSpPr>
            <a:spLocks noGrp="1"/>
          </p:cNvSpPr>
          <p:nvPr>
            <p:ph type="ftr" sz="quarter" idx="11"/>
          </p:nvPr>
        </p:nvSpPr>
        <p:spPr/>
        <p:txBody>
          <a:bodyPr/>
          <a:lstStyle/>
          <a:p>
            <a:r>
              <a:rPr lang="sv-SE"/>
              <a:t>Harendra Singhal            KAS_103                Unit No.-2</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B42566-CA1A-4854-B1C3-7A742CA74BDA}" type="datetime1">
              <a:rPr lang="en-US" smtClean="0"/>
              <a:pPr/>
              <a:t>2/13/2021</a:t>
            </a:fld>
            <a:endParaRPr lang="en-US"/>
          </a:p>
        </p:txBody>
      </p:sp>
      <p:sp>
        <p:nvSpPr>
          <p:cNvPr id="6" name="Footer Placeholder 5"/>
          <p:cNvSpPr>
            <a:spLocks noGrp="1"/>
          </p:cNvSpPr>
          <p:nvPr>
            <p:ph type="ftr" sz="quarter" idx="11"/>
          </p:nvPr>
        </p:nvSpPr>
        <p:spPr/>
        <p:txBody>
          <a:bodyPr/>
          <a:lstStyle/>
          <a:p>
            <a:r>
              <a:rPr lang="sv-SE"/>
              <a:t>Harendra Singhal            KAS_103                Unit No.-2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2BC6E0-F8C8-4F4A-BA0E-607578DE4D35}" type="datetime1">
              <a:rPr lang="en-US" smtClean="0"/>
              <a:pPr/>
              <a:t>2/13/2021</a:t>
            </a:fld>
            <a:endParaRPr lang="en-US"/>
          </a:p>
        </p:txBody>
      </p:sp>
      <p:sp>
        <p:nvSpPr>
          <p:cNvPr id="6" name="Footer Placeholder 5"/>
          <p:cNvSpPr>
            <a:spLocks noGrp="1"/>
          </p:cNvSpPr>
          <p:nvPr>
            <p:ph type="ftr" sz="quarter" idx="11"/>
          </p:nvPr>
        </p:nvSpPr>
        <p:spPr/>
        <p:txBody>
          <a:bodyPr/>
          <a:lstStyle/>
          <a:p>
            <a:r>
              <a:rPr lang="sv-SE"/>
              <a:t>Harendra Singhal            KAS_103                Unit No.-2</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182C3D-9DAD-4843-A8AE-DF427EA78550}" type="datetime1">
              <a:rPr lang="en-US" smtClean="0"/>
              <a:pPr/>
              <a:t>2/13/2021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Harendra Singhal            KAS_103                Unit No.-2</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00.xml.rels><?xml version="1.0" encoding="UTF-8" standalone="yes"?>
<Relationships xmlns="http://schemas.openxmlformats.org/package/2006/relationships"><Relationship Id="rId3" Type="http://schemas.openxmlformats.org/officeDocument/2006/relationships/hyperlink" Target="https://www.youtube.com/watch?v=btLWNJdHzSQ" TargetMode="External"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0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02.xml.rels><?xml version="1.0" encoding="UTF-8" standalone="yes"?>
<Relationships xmlns="http://schemas.openxmlformats.org/package/2006/relationships"><Relationship Id="rId3" Type="http://schemas.openxmlformats.org/officeDocument/2006/relationships/hyperlink" Target="https://www.youtube.com/watch?v=5dFrWCE6bHg" TargetMode="External" /><Relationship Id="rId2" Type="http://schemas.openxmlformats.org/officeDocument/2006/relationships/hyperlink" Target="https://www.youtube.com/watch?v=PkuPGKSacu0&amp;list=PL2FUpm_Ld1Q3H00wVFuwjWOo1gtMXk1eb" TargetMode="External" /><Relationship Id="rId1" Type="http://schemas.openxmlformats.org/officeDocument/2006/relationships/slideLayout" Target="../slideLayouts/slideLayout2.xml" /><Relationship Id="rId4" Type="http://schemas.openxmlformats.org/officeDocument/2006/relationships/image" Target="../media/image1.png" /></Relationships>
</file>

<file path=ppt/slides/_rels/slide10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04.xml.rels><?xml version="1.0" encoding="UTF-8" standalone="yes"?>
<Relationships xmlns="http://schemas.openxmlformats.org/package/2006/relationships"><Relationship Id="rId8" Type="http://schemas.openxmlformats.org/officeDocument/2006/relationships/image" Target="../media/image199.png" /><Relationship Id="rId3" Type="http://schemas.openxmlformats.org/officeDocument/2006/relationships/image" Target="../media/image194.png" /><Relationship Id="rId7" Type="http://schemas.openxmlformats.org/officeDocument/2006/relationships/image" Target="../media/image198.png" /><Relationship Id="rId2" Type="http://schemas.openxmlformats.org/officeDocument/2006/relationships/image" Target="../media/image1.png" /><Relationship Id="rId1" Type="http://schemas.openxmlformats.org/officeDocument/2006/relationships/slideLayout" Target="../slideLayouts/slideLayout2.xml" /><Relationship Id="rId6" Type="http://schemas.openxmlformats.org/officeDocument/2006/relationships/image" Target="../media/image197.png" /><Relationship Id="rId5" Type="http://schemas.openxmlformats.org/officeDocument/2006/relationships/image" Target="../media/image196.png" /><Relationship Id="rId4" Type="http://schemas.openxmlformats.org/officeDocument/2006/relationships/image" Target="../media/image195.png" /></Relationships>
</file>

<file path=ppt/slides/_rels/slide105.xml.rels><?xml version="1.0" encoding="UTF-8" standalone="yes"?>
<Relationships xmlns="http://schemas.openxmlformats.org/package/2006/relationships"><Relationship Id="rId3" Type="http://schemas.openxmlformats.org/officeDocument/2006/relationships/image" Target="../media/image200.png" /><Relationship Id="rId7" Type="http://schemas.openxmlformats.org/officeDocument/2006/relationships/image" Target="../media/image204.png" /><Relationship Id="rId2" Type="http://schemas.openxmlformats.org/officeDocument/2006/relationships/image" Target="../media/image1.png" /><Relationship Id="rId1" Type="http://schemas.openxmlformats.org/officeDocument/2006/relationships/slideLayout" Target="../slideLayouts/slideLayout2.xml" /><Relationship Id="rId6" Type="http://schemas.openxmlformats.org/officeDocument/2006/relationships/image" Target="../media/image203.png" /><Relationship Id="rId5" Type="http://schemas.openxmlformats.org/officeDocument/2006/relationships/image" Target="../media/image202.png" /><Relationship Id="rId4" Type="http://schemas.openxmlformats.org/officeDocument/2006/relationships/image" Target="../media/image201.png" /></Relationships>
</file>

<file path=ppt/slides/_rels/slide10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205.png" /><Relationship Id="rId1" Type="http://schemas.openxmlformats.org/officeDocument/2006/relationships/slideLayout" Target="../slideLayouts/slideLayout2.xml" /><Relationship Id="rId5" Type="http://schemas.openxmlformats.org/officeDocument/2006/relationships/image" Target="../media/image207.png" /><Relationship Id="rId4" Type="http://schemas.openxmlformats.org/officeDocument/2006/relationships/image" Target="../media/image206.png" /></Relationships>
</file>

<file path=ppt/slides/_rels/slide107.xml.rels><?xml version="1.0" encoding="UTF-8" standalone="yes"?>
<Relationships xmlns="http://schemas.openxmlformats.org/package/2006/relationships"><Relationship Id="rId3" Type="http://schemas.openxmlformats.org/officeDocument/2006/relationships/image" Target="../media/image172.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08.xml.rels><?xml version="1.0" encoding="UTF-8" standalone="yes"?>
<Relationships xmlns="http://schemas.openxmlformats.org/package/2006/relationships"><Relationship Id="rId3" Type="http://schemas.openxmlformats.org/officeDocument/2006/relationships/image" Target="../media/image173.png" /><Relationship Id="rId2" Type="http://schemas.openxmlformats.org/officeDocument/2006/relationships/image" Target="../media/image1.png" /><Relationship Id="rId1" Type="http://schemas.openxmlformats.org/officeDocument/2006/relationships/slideLayout" Target="../slideLayouts/slideLayout2.xml" /><Relationship Id="rId4" Type="http://schemas.openxmlformats.org/officeDocument/2006/relationships/image" Target="../media/image174.png" /></Relationships>
</file>

<file path=ppt/slides/_rels/slide10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1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211.png" /><Relationship Id="rId1" Type="http://schemas.openxmlformats.org/officeDocument/2006/relationships/slideLayout" Target="../slideLayouts/slideLayout2.xml" /></Relationships>
</file>

<file path=ppt/slides/_rels/slide111.xml.rels><?xml version="1.0" encoding="UTF-8" standalone="yes"?>
<Relationships xmlns="http://schemas.openxmlformats.org/package/2006/relationships"><Relationship Id="rId3" Type="http://schemas.openxmlformats.org/officeDocument/2006/relationships/image" Target="../media/image175.jpe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1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176.jpeg" /><Relationship Id="rId1" Type="http://schemas.openxmlformats.org/officeDocument/2006/relationships/slideLayout" Target="../slideLayouts/slideLayout2.xml" /></Relationships>
</file>

<file path=ppt/slides/_rels/slide11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177.jpeg" /><Relationship Id="rId1" Type="http://schemas.openxmlformats.org/officeDocument/2006/relationships/slideLayout" Target="../slideLayouts/slideLayout2.xml" /></Relationships>
</file>

<file path=ppt/slides/_rels/slide11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178.jpeg" /><Relationship Id="rId1" Type="http://schemas.openxmlformats.org/officeDocument/2006/relationships/slideLayout" Target="../slideLayouts/slideLayout2.xml" /></Relationships>
</file>

<file path=ppt/slides/_rels/slide11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216.png" /><Relationship Id="rId1" Type="http://schemas.openxmlformats.org/officeDocument/2006/relationships/slideLayout" Target="../slideLayouts/slideLayout2.xml" /></Relationships>
</file>

<file path=ppt/slides/_rels/slide116.xml.rels><?xml version="1.0" encoding="UTF-8" standalone="yes"?>
<Relationships xmlns="http://schemas.openxmlformats.org/package/2006/relationships"><Relationship Id="rId3" Type="http://schemas.openxmlformats.org/officeDocument/2006/relationships/image" Target="../media/image217.png" /><Relationship Id="rId2" Type="http://schemas.openxmlformats.org/officeDocument/2006/relationships/image" Target="../media/image1.png" /><Relationship Id="rId1" Type="http://schemas.openxmlformats.org/officeDocument/2006/relationships/slideLayout" Target="../slideLayouts/slideLayout2.xml" /><Relationship Id="rId4" Type="http://schemas.openxmlformats.org/officeDocument/2006/relationships/image" Target="../media/image218.png" /></Relationships>
</file>

<file path=ppt/slides/_rels/slide117.xml.rels><?xml version="1.0" encoding="UTF-8" standalone="yes"?>
<Relationships xmlns="http://schemas.openxmlformats.org/package/2006/relationships"><Relationship Id="rId3" Type="http://schemas.openxmlformats.org/officeDocument/2006/relationships/image" Target="../media/image219.png" /><Relationship Id="rId2" Type="http://schemas.openxmlformats.org/officeDocument/2006/relationships/image" Target="../media/image1.png" /><Relationship Id="rId1" Type="http://schemas.openxmlformats.org/officeDocument/2006/relationships/slideLayout" Target="../slideLayouts/slideLayout2.xml" /><Relationship Id="rId4" Type="http://schemas.openxmlformats.org/officeDocument/2006/relationships/image" Target="../media/image220.png" /></Relationships>
</file>

<file path=ppt/slides/_rels/slide11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221.png" /><Relationship Id="rId1" Type="http://schemas.openxmlformats.org/officeDocument/2006/relationships/slideLayout" Target="../slideLayouts/slideLayout2.xml" /></Relationships>
</file>

<file path=ppt/slides/_rels/slide11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120.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2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2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2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5.wmf" /><Relationship Id="rId2" Type="http://schemas.openxmlformats.org/officeDocument/2006/relationships/slideLayout" Target="../slideLayouts/slideLayout2.xml" /><Relationship Id="rId1" Type="http://schemas.openxmlformats.org/officeDocument/2006/relationships/vmlDrawing" Target="../drawings/vmlDrawing1.vml" /><Relationship Id="rId6" Type="http://schemas.openxmlformats.org/officeDocument/2006/relationships/oleObject" Target="../embeddings/oleObject2.bin" /><Relationship Id="rId5" Type="http://schemas.openxmlformats.org/officeDocument/2006/relationships/image" Target="../media/image4.wmf" /><Relationship Id="rId4" Type="http://schemas.openxmlformats.org/officeDocument/2006/relationships/oleObject" Target="../embeddings/oleObject1.bin" /></Relationships>
</file>

<file path=ppt/slides/_rels/slide14.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7.emf" /><Relationship Id="rId2" Type="http://schemas.openxmlformats.org/officeDocument/2006/relationships/slideLayout" Target="../slideLayouts/slideLayout2.xml" /><Relationship Id="rId1" Type="http://schemas.openxmlformats.org/officeDocument/2006/relationships/vmlDrawing" Target="../drawings/vmlDrawing2.vml" /><Relationship Id="rId6" Type="http://schemas.openxmlformats.org/officeDocument/2006/relationships/oleObject" Target="../embeddings/oleObject4.bin" /><Relationship Id="rId5" Type="http://schemas.openxmlformats.org/officeDocument/2006/relationships/image" Target="../media/image6.wmf" /><Relationship Id="rId4" Type="http://schemas.openxmlformats.org/officeDocument/2006/relationships/oleObject" Target="../embeddings/oleObject3.bin" /></Relationships>
</file>

<file path=ppt/slides/_rels/slide1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vmlDrawing" Target="../drawings/vmlDrawing3.vml" /><Relationship Id="rId5" Type="http://schemas.openxmlformats.org/officeDocument/2006/relationships/image" Target="../media/image8.emf" /><Relationship Id="rId4" Type="http://schemas.openxmlformats.org/officeDocument/2006/relationships/oleObject" Target="../embeddings/oleObject5.bin" /></Relationships>
</file>

<file path=ppt/slides/_rels/slide1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vmlDrawing" Target="../drawings/vmlDrawing4.vml" /><Relationship Id="rId5" Type="http://schemas.openxmlformats.org/officeDocument/2006/relationships/image" Target="../media/image9.wmf" /><Relationship Id="rId4" Type="http://schemas.openxmlformats.org/officeDocument/2006/relationships/oleObject" Target="../embeddings/oleObject6.bin" /></Relationships>
</file>

<file path=ppt/slides/_rels/slide1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vmlDrawing" Target="../drawings/vmlDrawing5.vml" /><Relationship Id="rId5" Type="http://schemas.openxmlformats.org/officeDocument/2006/relationships/image" Target="../media/image10.wmf" /><Relationship Id="rId4" Type="http://schemas.openxmlformats.org/officeDocument/2006/relationships/oleObject" Target="../embeddings/oleObject7.bin" /></Relationships>
</file>

<file path=ppt/slides/_rels/slide1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vmlDrawing" Target="../drawings/vmlDrawing6.vml" /><Relationship Id="rId5" Type="http://schemas.openxmlformats.org/officeDocument/2006/relationships/image" Target="../media/image11.emf" /><Relationship Id="rId4" Type="http://schemas.openxmlformats.org/officeDocument/2006/relationships/oleObject" Target="../embeddings/oleObject8.bin" /></Relationships>
</file>

<file path=ppt/slides/_rels/slide2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vmlDrawing" Target="../drawings/vmlDrawing7.vml" /><Relationship Id="rId5" Type="http://schemas.openxmlformats.org/officeDocument/2006/relationships/image" Target="../media/image12.emf" /><Relationship Id="rId4" Type="http://schemas.openxmlformats.org/officeDocument/2006/relationships/oleObject" Target="../embeddings/oleObject9.bin" /></Relationships>
</file>

<file path=ppt/slides/_rels/slide22.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14.emf" /><Relationship Id="rId2" Type="http://schemas.openxmlformats.org/officeDocument/2006/relationships/slideLayout" Target="../slideLayouts/slideLayout2.xml" /><Relationship Id="rId1" Type="http://schemas.openxmlformats.org/officeDocument/2006/relationships/vmlDrawing" Target="../drawings/vmlDrawing8.vml" /><Relationship Id="rId6" Type="http://schemas.openxmlformats.org/officeDocument/2006/relationships/oleObject" Target="../embeddings/oleObject11.bin" /><Relationship Id="rId5" Type="http://schemas.openxmlformats.org/officeDocument/2006/relationships/image" Target="../media/image13.wmf" /><Relationship Id="rId4" Type="http://schemas.openxmlformats.org/officeDocument/2006/relationships/oleObject" Target="../embeddings/oleObject10.bin" /></Relationships>
</file>

<file path=ppt/slides/_rels/slide23.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16.wmf" /><Relationship Id="rId2" Type="http://schemas.openxmlformats.org/officeDocument/2006/relationships/slideLayout" Target="../slideLayouts/slideLayout2.xml" /><Relationship Id="rId1" Type="http://schemas.openxmlformats.org/officeDocument/2006/relationships/vmlDrawing" Target="../drawings/vmlDrawing9.vml" /><Relationship Id="rId6" Type="http://schemas.openxmlformats.org/officeDocument/2006/relationships/oleObject" Target="../embeddings/oleObject13.bin" /><Relationship Id="rId5" Type="http://schemas.openxmlformats.org/officeDocument/2006/relationships/image" Target="../media/image15.wmf" /><Relationship Id="rId4" Type="http://schemas.openxmlformats.org/officeDocument/2006/relationships/oleObject" Target="../embeddings/oleObject12.bin" /></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6.bin" /><Relationship Id="rId13" Type="http://schemas.openxmlformats.org/officeDocument/2006/relationships/image" Target="../media/image21.emf" /><Relationship Id="rId3" Type="http://schemas.openxmlformats.org/officeDocument/2006/relationships/image" Target="../media/image1.png" /><Relationship Id="rId7" Type="http://schemas.openxmlformats.org/officeDocument/2006/relationships/image" Target="../media/image18.emf" /><Relationship Id="rId12" Type="http://schemas.openxmlformats.org/officeDocument/2006/relationships/oleObject" Target="../embeddings/oleObject18.bin" /><Relationship Id="rId2" Type="http://schemas.openxmlformats.org/officeDocument/2006/relationships/slideLayout" Target="../slideLayouts/slideLayout2.xml" /><Relationship Id="rId1" Type="http://schemas.openxmlformats.org/officeDocument/2006/relationships/vmlDrawing" Target="../drawings/vmlDrawing10.vml" /><Relationship Id="rId6" Type="http://schemas.openxmlformats.org/officeDocument/2006/relationships/oleObject" Target="../embeddings/oleObject15.bin" /><Relationship Id="rId11" Type="http://schemas.openxmlformats.org/officeDocument/2006/relationships/image" Target="../media/image20.emf" /><Relationship Id="rId5" Type="http://schemas.openxmlformats.org/officeDocument/2006/relationships/image" Target="../media/image17.emf" /><Relationship Id="rId10" Type="http://schemas.openxmlformats.org/officeDocument/2006/relationships/oleObject" Target="../embeddings/oleObject17.bin" /><Relationship Id="rId4" Type="http://schemas.openxmlformats.org/officeDocument/2006/relationships/oleObject" Target="../embeddings/oleObject14.bin" /><Relationship Id="rId9" Type="http://schemas.openxmlformats.org/officeDocument/2006/relationships/image" Target="../media/image19.emf" /></Relationships>
</file>

<file path=ppt/slides/_rels/slide25.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23.emf" /><Relationship Id="rId2" Type="http://schemas.openxmlformats.org/officeDocument/2006/relationships/slideLayout" Target="../slideLayouts/slideLayout2.xml" /><Relationship Id="rId1" Type="http://schemas.openxmlformats.org/officeDocument/2006/relationships/vmlDrawing" Target="../drawings/vmlDrawing11.vml" /><Relationship Id="rId6" Type="http://schemas.openxmlformats.org/officeDocument/2006/relationships/oleObject" Target="../embeddings/oleObject20.bin" /><Relationship Id="rId5" Type="http://schemas.openxmlformats.org/officeDocument/2006/relationships/image" Target="../media/image22.emf" /><Relationship Id="rId4" Type="http://schemas.openxmlformats.org/officeDocument/2006/relationships/oleObject" Target="../embeddings/oleObject19.bin" /></Relationships>
</file>

<file path=ppt/slides/_rels/slide26.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25.emf" /><Relationship Id="rId2" Type="http://schemas.openxmlformats.org/officeDocument/2006/relationships/slideLayout" Target="../slideLayouts/slideLayout2.xml" /><Relationship Id="rId1" Type="http://schemas.openxmlformats.org/officeDocument/2006/relationships/vmlDrawing" Target="../drawings/vmlDrawing12.vml" /><Relationship Id="rId6" Type="http://schemas.openxmlformats.org/officeDocument/2006/relationships/oleObject" Target="../embeddings/oleObject22.bin" /><Relationship Id="rId5" Type="http://schemas.openxmlformats.org/officeDocument/2006/relationships/image" Target="../media/image24.emf" /><Relationship Id="rId4" Type="http://schemas.openxmlformats.org/officeDocument/2006/relationships/oleObject" Target="../embeddings/oleObject21.bin" /></Relationships>
</file>

<file path=ppt/slides/_rels/slide2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30.png" /><Relationship Id="rId1" Type="http://schemas.openxmlformats.org/officeDocument/2006/relationships/slideLayout" Target="../slideLayouts/slideLayout2.xml" /><Relationship Id="rId4" Type="http://schemas.openxmlformats.org/officeDocument/2006/relationships/image" Target="../media/image26.gif" /></Relationships>
</file>

<file path=ppt/slides/_rels/slide2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32.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vmlDrawing" Target="../drawings/vmlDrawing13.vml" /><Relationship Id="rId5" Type="http://schemas.openxmlformats.org/officeDocument/2006/relationships/image" Target="../media/image27.emf" /><Relationship Id="rId4" Type="http://schemas.openxmlformats.org/officeDocument/2006/relationships/oleObject" Target="../embeddings/oleObject23.bin" /></Relationships>
</file>

<file path=ppt/slides/_rels/slide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34.png" /><Relationship Id="rId1" Type="http://schemas.openxmlformats.org/officeDocument/2006/relationships/slideLayout" Target="../slideLayouts/slideLayout2.xml" /><Relationship Id="rId4" Type="http://schemas.openxmlformats.org/officeDocument/2006/relationships/image" Target="../media/image28.png" /></Relationships>
</file>

<file path=ppt/slides/_rels/slide3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37.pn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38.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39.pn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0.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1.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2.pn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3.pn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4.png"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5.pn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3" Type="http://schemas.openxmlformats.org/officeDocument/2006/relationships/image" Target="../media/image29.jpe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7.png" /><Relationship Id="rId1" Type="http://schemas.openxmlformats.org/officeDocument/2006/relationships/slideLayout" Target="../slideLayouts/slideLayout2.xml" /><Relationship Id="rId4" Type="http://schemas.openxmlformats.org/officeDocument/2006/relationships/image" Target="../media/image30.jpeg" /></Relationships>
</file>

<file path=ppt/slides/_rels/slide4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9.png" /><Relationship Id="rId1" Type="http://schemas.openxmlformats.org/officeDocument/2006/relationships/slideLayout" Target="../slideLayouts/slideLayout2.xml" /><Relationship Id="rId4" Type="http://schemas.openxmlformats.org/officeDocument/2006/relationships/image" Target="../media/image31.jpeg" /></Relationships>
</file>

<file path=ppt/slides/_rels/slide4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51.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52.pn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53.pn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54.png" /><Relationship Id="rId1" Type="http://schemas.openxmlformats.org/officeDocument/2006/relationships/slideLayout" Target="../slideLayouts/slideLayout2.xml" /><Relationship Id="rId4" Type="http://schemas.openxmlformats.org/officeDocument/2006/relationships/image" Target="../media/image32.jpeg" /></Relationships>
</file>

<file path=ppt/slides/_rels/slide5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56.png" /><Relationship Id="rId1" Type="http://schemas.openxmlformats.org/officeDocument/2006/relationships/slideLayout" Target="../slideLayouts/slideLayout2.xml" /><Relationship Id="rId4" Type="http://schemas.openxmlformats.org/officeDocument/2006/relationships/image" Target="../media/image33.jpeg" /></Relationships>
</file>

<file path=ppt/slides/_rels/slide5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58.png" /><Relationship Id="rId1" Type="http://schemas.openxmlformats.org/officeDocument/2006/relationships/slideLayout" Target="../slideLayouts/slideLayout2.xml" /><Relationship Id="rId4" Type="http://schemas.openxmlformats.org/officeDocument/2006/relationships/image" Target="../media/image34.jpeg" /></Relationships>
</file>

<file path=ppt/slides/_rels/slide5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60.png" /><Relationship Id="rId1" Type="http://schemas.openxmlformats.org/officeDocument/2006/relationships/slideLayout" Target="../slideLayouts/slideLayout2.xml" /><Relationship Id="rId4" Type="http://schemas.openxmlformats.org/officeDocument/2006/relationships/image" Target="../media/image35.jpeg" /></Relationships>
</file>

<file path=ppt/slides/_rels/slide56.xml.rels><?xml version="1.0" encoding="UTF-8" standalone="yes"?>
<Relationships xmlns="http://schemas.openxmlformats.org/package/2006/relationships"><Relationship Id="rId3" Type="http://schemas.openxmlformats.org/officeDocument/2006/relationships/image" Target="../media/image26.gif"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62.png"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63.png" /><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vmlDrawing" Target="../drawings/vmlDrawing14.vml" /><Relationship Id="rId5" Type="http://schemas.openxmlformats.org/officeDocument/2006/relationships/image" Target="../media/image36.wmf" /><Relationship Id="rId4" Type="http://schemas.openxmlformats.org/officeDocument/2006/relationships/oleObject" Target="../embeddings/oleObject24.bin" /></Relationships>
</file>

<file path=ppt/slides/_rels/slide61.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48.wmf" /><Relationship Id="rId2" Type="http://schemas.openxmlformats.org/officeDocument/2006/relationships/slideLayout" Target="../slideLayouts/slideLayout2.xml" /><Relationship Id="rId1" Type="http://schemas.openxmlformats.org/officeDocument/2006/relationships/vmlDrawing" Target="../drawings/vmlDrawing15.vml" /><Relationship Id="rId6" Type="http://schemas.openxmlformats.org/officeDocument/2006/relationships/oleObject" Target="../embeddings/oleObject26.bin" /><Relationship Id="rId5" Type="http://schemas.openxmlformats.org/officeDocument/2006/relationships/image" Target="../media/image47.wmf" /><Relationship Id="rId4" Type="http://schemas.openxmlformats.org/officeDocument/2006/relationships/oleObject" Target="../embeddings/oleObject25.bin" /></Relationships>
</file>

<file path=ppt/slides/_rels/slide63.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50.wmf" /><Relationship Id="rId2" Type="http://schemas.openxmlformats.org/officeDocument/2006/relationships/slideLayout" Target="../slideLayouts/slideLayout2.xml" /><Relationship Id="rId1" Type="http://schemas.openxmlformats.org/officeDocument/2006/relationships/vmlDrawing" Target="../drawings/vmlDrawing16.vml" /><Relationship Id="rId6" Type="http://schemas.openxmlformats.org/officeDocument/2006/relationships/oleObject" Target="../embeddings/oleObject28.bin" /><Relationship Id="rId5" Type="http://schemas.openxmlformats.org/officeDocument/2006/relationships/image" Target="../media/image49.wmf" /><Relationship Id="rId4" Type="http://schemas.openxmlformats.org/officeDocument/2006/relationships/oleObject" Target="../embeddings/oleObject27.bin" /></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31.bin" /><Relationship Id="rId3" Type="http://schemas.openxmlformats.org/officeDocument/2006/relationships/image" Target="../media/image1.png" /><Relationship Id="rId7" Type="http://schemas.openxmlformats.org/officeDocument/2006/relationships/image" Target="../media/image52.wmf" /><Relationship Id="rId2" Type="http://schemas.openxmlformats.org/officeDocument/2006/relationships/slideLayout" Target="../slideLayouts/slideLayout7.xml" /><Relationship Id="rId1" Type="http://schemas.openxmlformats.org/officeDocument/2006/relationships/vmlDrawing" Target="../drawings/vmlDrawing17.vml" /><Relationship Id="rId6" Type="http://schemas.openxmlformats.org/officeDocument/2006/relationships/oleObject" Target="../embeddings/oleObject30.bin" /><Relationship Id="rId11" Type="http://schemas.openxmlformats.org/officeDocument/2006/relationships/image" Target="../media/image54.wmf" /><Relationship Id="rId5" Type="http://schemas.openxmlformats.org/officeDocument/2006/relationships/image" Target="../media/image51.wmf" /><Relationship Id="rId10" Type="http://schemas.openxmlformats.org/officeDocument/2006/relationships/oleObject" Target="../embeddings/oleObject32.bin" /><Relationship Id="rId4" Type="http://schemas.openxmlformats.org/officeDocument/2006/relationships/oleObject" Target="../embeddings/oleObject29.bin" /><Relationship Id="rId9" Type="http://schemas.openxmlformats.org/officeDocument/2006/relationships/image" Target="../media/image53.wmf" /></Relationships>
</file>

<file path=ppt/slides/_rels/slide65.xml.rels><?xml version="1.0" encoding="UTF-8" standalone="yes"?>
<Relationships xmlns="http://schemas.openxmlformats.org/package/2006/relationships"><Relationship Id="rId3" Type="http://schemas.openxmlformats.org/officeDocument/2006/relationships/image" Target="../media/image57.png" /><Relationship Id="rId2" Type="http://schemas.openxmlformats.org/officeDocument/2006/relationships/image" Target="../media/image55.png" /><Relationship Id="rId1" Type="http://schemas.openxmlformats.org/officeDocument/2006/relationships/slideLayout" Target="../slideLayouts/slideLayout7.xml" /><Relationship Id="rId4" Type="http://schemas.openxmlformats.org/officeDocument/2006/relationships/image" Target="../media/image1.png" /></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35.bin" /><Relationship Id="rId3" Type="http://schemas.openxmlformats.org/officeDocument/2006/relationships/image" Target="../media/image1.png" /><Relationship Id="rId7" Type="http://schemas.openxmlformats.org/officeDocument/2006/relationships/image" Target="../media/image59.wmf" /><Relationship Id="rId2" Type="http://schemas.openxmlformats.org/officeDocument/2006/relationships/slideLayout" Target="../slideLayouts/slideLayout2.xml" /><Relationship Id="rId1" Type="http://schemas.openxmlformats.org/officeDocument/2006/relationships/vmlDrawing" Target="../drawings/vmlDrawing18.vml" /><Relationship Id="rId6" Type="http://schemas.openxmlformats.org/officeDocument/2006/relationships/oleObject" Target="../embeddings/oleObject34.bin" /><Relationship Id="rId11" Type="http://schemas.openxmlformats.org/officeDocument/2006/relationships/image" Target="../media/image61.wmf" /><Relationship Id="rId5" Type="http://schemas.openxmlformats.org/officeDocument/2006/relationships/image" Target="../media/image58.wmf" /><Relationship Id="rId10" Type="http://schemas.openxmlformats.org/officeDocument/2006/relationships/oleObject" Target="../embeddings/oleObject36.bin" /><Relationship Id="rId4" Type="http://schemas.openxmlformats.org/officeDocument/2006/relationships/oleObject" Target="../embeddings/oleObject33.bin" /><Relationship Id="rId9" Type="http://schemas.openxmlformats.org/officeDocument/2006/relationships/image" Target="../media/image60.wmf" /></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39.bin" /><Relationship Id="rId13" Type="http://schemas.openxmlformats.org/officeDocument/2006/relationships/image" Target="../media/image66.wmf" /><Relationship Id="rId3" Type="http://schemas.openxmlformats.org/officeDocument/2006/relationships/image" Target="../media/image1.png" /><Relationship Id="rId7" Type="http://schemas.openxmlformats.org/officeDocument/2006/relationships/image" Target="../media/image63.wmf" /><Relationship Id="rId12" Type="http://schemas.openxmlformats.org/officeDocument/2006/relationships/oleObject" Target="../embeddings/oleObject41.bin" /><Relationship Id="rId2" Type="http://schemas.openxmlformats.org/officeDocument/2006/relationships/slideLayout" Target="../slideLayouts/slideLayout2.xml" /><Relationship Id="rId1" Type="http://schemas.openxmlformats.org/officeDocument/2006/relationships/vmlDrawing" Target="../drawings/vmlDrawing19.vml" /><Relationship Id="rId6" Type="http://schemas.openxmlformats.org/officeDocument/2006/relationships/oleObject" Target="../embeddings/oleObject38.bin" /><Relationship Id="rId11" Type="http://schemas.openxmlformats.org/officeDocument/2006/relationships/image" Target="../media/image65.wmf" /><Relationship Id="rId5" Type="http://schemas.openxmlformats.org/officeDocument/2006/relationships/image" Target="../media/image62.wmf" /><Relationship Id="rId10" Type="http://schemas.openxmlformats.org/officeDocument/2006/relationships/oleObject" Target="../embeddings/oleObject40.bin" /><Relationship Id="rId4" Type="http://schemas.openxmlformats.org/officeDocument/2006/relationships/oleObject" Target="../embeddings/oleObject37.bin" /><Relationship Id="rId9" Type="http://schemas.openxmlformats.org/officeDocument/2006/relationships/image" Target="../media/image64.wmf" /></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44.bin" /><Relationship Id="rId3" Type="http://schemas.openxmlformats.org/officeDocument/2006/relationships/oleObject" Target="../embeddings/oleObject42.bin" /><Relationship Id="rId7" Type="http://schemas.openxmlformats.org/officeDocument/2006/relationships/image" Target="../media/image68.wmf" /><Relationship Id="rId2" Type="http://schemas.openxmlformats.org/officeDocument/2006/relationships/slideLayout" Target="../slideLayouts/slideLayout7.xml" /><Relationship Id="rId1" Type="http://schemas.openxmlformats.org/officeDocument/2006/relationships/vmlDrawing" Target="../drawings/vmlDrawing20.vml" /><Relationship Id="rId6" Type="http://schemas.openxmlformats.org/officeDocument/2006/relationships/oleObject" Target="../embeddings/oleObject43.bin" /><Relationship Id="rId5" Type="http://schemas.openxmlformats.org/officeDocument/2006/relationships/image" Target="../media/image1.png" /><Relationship Id="rId4" Type="http://schemas.openxmlformats.org/officeDocument/2006/relationships/image" Target="../media/image67.wmf" /><Relationship Id="rId9" Type="http://schemas.openxmlformats.org/officeDocument/2006/relationships/image" Target="../media/image69.wmf" /></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47.bin" /><Relationship Id="rId13" Type="http://schemas.openxmlformats.org/officeDocument/2006/relationships/image" Target="../media/image74.wmf" /><Relationship Id="rId3" Type="http://schemas.openxmlformats.org/officeDocument/2006/relationships/oleObject" Target="../embeddings/oleObject45.bin" /><Relationship Id="rId7" Type="http://schemas.openxmlformats.org/officeDocument/2006/relationships/image" Target="../media/image71.wmf" /><Relationship Id="rId12" Type="http://schemas.openxmlformats.org/officeDocument/2006/relationships/oleObject" Target="../embeddings/oleObject49.bin" /><Relationship Id="rId2" Type="http://schemas.openxmlformats.org/officeDocument/2006/relationships/slideLayout" Target="../slideLayouts/slideLayout7.xml" /><Relationship Id="rId1" Type="http://schemas.openxmlformats.org/officeDocument/2006/relationships/vmlDrawing" Target="../drawings/vmlDrawing21.vml" /><Relationship Id="rId6" Type="http://schemas.openxmlformats.org/officeDocument/2006/relationships/oleObject" Target="../embeddings/oleObject46.bin" /><Relationship Id="rId11" Type="http://schemas.openxmlformats.org/officeDocument/2006/relationships/image" Target="../media/image73.wmf" /><Relationship Id="rId5" Type="http://schemas.openxmlformats.org/officeDocument/2006/relationships/image" Target="../media/image1.png" /><Relationship Id="rId10" Type="http://schemas.openxmlformats.org/officeDocument/2006/relationships/oleObject" Target="../embeddings/oleObject48.bin" /><Relationship Id="rId4" Type="http://schemas.openxmlformats.org/officeDocument/2006/relationships/image" Target="../media/image70.wmf" /><Relationship Id="rId9" Type="http://schemas.openxmlformats.org/officeDocument/2006/relationships/image" Target="../media/image72.wmf" /></Relationships>
</file>

<file path=ppt/slides/_rels/slide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52.bin" /><Relationship Id="rId13" Type="http://schemas.openxmlformats.org/officeDocument/2006/relationships/image" Target="../media/image79.wmf" /><Relationship Id="rId3" Type="http://schemas.openxmlformats.org/officeDocument/2006/relationships/oleObject" Target="../embeddings/oleObject50.bin" /><Relationship Id="rId7" Type="http://schemas.openxmlformats.org/officeDocument/2006/relationships/image" Target="../media/image1.png" /><Relationship Id="rId12" Type="http://schemas.openxmlformats.org/officeDocument/2006/relationships/oleObject" Target="../embeddings/oleObject54.bin" /><Relationship Id="rId2" Type="http://schemas.openxmlformats.org/officeDocument/2006/relationships/slideLayout" Target="../slideLayouts/slideLayout7.xml" /><Relationship Id="rId1" Type="http://schemas.openxmlformats.org/officeDocument/2006/relationships/vmlDrawing" Target="../drawings/vmlDrawing22.vml" /><Relationship Id="rId6" Type="http://schemas.openxmlformats.org/officeDocument/2006/relationships/image" Target="../media/image76.wmf" /><Relationship Id="rId11" Type="http://schemas.openxmlformats.org/officeDocument/2006/relationships/image" Target="../media/image78.wmf" /><Relationship Id="rId5" Type="http://schemas.openxmlformats.org/officeDocument/2006/relationships/oleObject" Target="../embeddings/oleObject51.bin" /><Relationship Id="rId15" Type="http://schemas.openxmlformats.org/officeDocument/2006/relationships/image" Target="../media/image80.wmf" /><Relationship Id="rId10" Type="http://schemas.openxmlformats.org/officeDocument/2006/relationships/oleObject" Target="../embeddings/oleObject53.bin" /><Relationship Id="rId4" Type="http://schemas.openxmlformats.org/officeDocument/2006/relationships/image" Target="../media/image75.wmf" /><Relationship Id="rId9" Type="http://schemas.openxmlformats.org/officeDocument/2006/relationships/image" Target="../media/image77.wmf" /><Relationship Id="rId14" Type="http://schemas.openxmlformats.org/officeDocument/2006/relationships/oleObject" Target="../embeddings/oleObject55.bin" /></Relationships>
</file>

<file path=ppt/slides/_rels/slide71.xml.rels><?xml version="1.0" encoding="UTF-8" standalone="yes"?>
<Relationships xmlns="http://schemas.openxmlformats.org/package/2006/relationships"><Relationship Id="rId8" Type="http://schemas.openxmlformats.org/officeDocument/2006/relationships/image" Target="../media/image83.wmf" /><Relationship Id="rId13" Type="http://schemas.openxmlformats.org/officeDocument/2006/relationships/image" Target="../media/image1.png" /><Relationship Id="rId3" Type="http://schemas.openxmlformats.org/officeDocument/2006/relationships/oleObject" Target="../embeddings/oleObject56.bin" /><Relationship Id="rId7" Type="http://schemas.openxmlformats.org/officeDocument/2006/relationships/oleObject" Target="../embeddings/oleObject58.bin" /><Relationship Id="rId12" Type="http://schemas.openxmlformats.org/officeDocument/2006/relationships/image" Target="../media/image85.wmf" /><Relationship Id="rId2" Type="http://schemas.openxmlformats.org/officeDocument/2006/relationships/slideLayout" Target="../slideLayouts/slideLayout2.xml" /><Relationship Id="rId1" Type="http://schemas.openxmlformats.org/officeDocument/2006/relationships/vmlDrawing" Target="../drawings/vmlDrawing23.vml" /><Relationship Id="rId6" Type="http://schemas.openxmlformats.org/officeDocument/2006/relationships/image" Target="../media/image82.wmf" /><Relationship Id="rId11" Type="http://schemas.openxmlformats.org/officeDocument/2006/relationships/oleObject" Target="../embeddings/oleObject60.bin" /><Relationship Id="rId5" Type="http://schemas.openxmlformats.org/officeDocument/2006/relationships/oleObject" Target="../embeddings/oleObject57.bin" /><Relationship Id="rId10" Type="http://schemas.openxmlformats.org/officeDocument/2006/relationships/image" Target="../media/image84.wmf" /><Relationship Id="rId4" Type="http://schemas.openxmlformats.org/officeDocument/2006/relationships/image" Target="../media/image81.wmf" /><Relationship Id="rId9" Type="http://schemas.openxmlformats.org/officeDocument/2006/relationships/oleObject" Target="../embeddings/oleObject59.bin" /></Relationships>
</file>

<file path=ppt/slides/_rels/slide72.xml.rels><?xml version="1.0" encoding="UTF-8" standalone="yes"?>
<Relationships xmlns="http://schemas.openxmlformats.org/package/2006/relationships"><Relationship Id="rId8" Type="http://schemas.openxmlformats.org/officeDocument/2006/relationships/image" Target="../media/image88.wmf" /><Relationship Id="rId13" Type="http://schemas.openxmlformats.org/officeDocument/2006/relationships/oleObject" Target="../embeddings/oleObject66.bin" /><Relationship Id="rId3" Type="http://schemas.openxmlformats.org/officeDocument/2006/relationships/oleObject" Target="../embeddings/oleObject61.bin" /><Relationship Id="rId7" Type="http://schemas.openxmlformats.org/officeDocument/2006/relationships/oleObject" Target="../embeddings/oleObject63.bin" /><Relationship Id="rId12" Type="http://schemas.openxmlformats.org/officeDocument/2006/relationships/image" Target="../media/image90.wmf" /><Relationship Id="rId2" Type="http://schemas.openxmlformats.org/officeDocument/2006/relationships/slideLayout" Target="../slideLayouts/slideLayout2.xml" /><Relationship Id="rId1" Type="http://schemas.openxmlformats.org/officeDocument/2006/relationships/vmlDrawing" Target="../drawings/vmlDrawing24.vml" /><Relationship Id="rId6" Type="http://schemas.openxmlformats.org/officeDocument/2006/relationships/image" Target="../media/image87.wmf" /><Relationship Id="rId11" Type="http://schemas.openxmlformats.org/officeDocument/2006/relationships/oleObject" Target="../embeddings/oleObject65.bin" /><Relationship Id="rId5" Type="http://schemas.openxmlformats.org/officeDocument/2006/relationships/oleObject" Target="../embeddings/oleObject62.bin" /><Relationship Id="rId15" Type="http://schemas.openxmlformats.org/officeDocument/2006/relationships/image" Target="../media/image1.png" /><Relationship Id="rId10" Type="http://schemas.openxmlformats.org/officeDocument/2006/relationships/image" Target="../media/image89.wmf" /><Relationship Id="rId4" Type="http://schemas.openxmlformats.org/officeDocument/2006/relationships/image" Target="../media/image86.wmf" /><Relationship Id="rId9" Type="http://schemas.openxmlformats.org/officeDocument/2006/relationships/oleObject" Target="../embeddings/oleObject64.bin" /><Relationship Id="rId14" Type="http://schemas.openxmlformats.org/officeDocument/2006/relationships/image" Target="../media/image91.wmf" /></Relationships>
</file>

<file path=ppt/slides/_rels/slide73.xml.rels><?xml version="1.0" encoding="UTF-8" standalone="yes"?>
<Relationships xmlns="http://schemas.openxmlformats.org/package/2006/relationships"><Relationship Id="rId8" Type="http://schemas.openxmlformats.org/officeDocument/2006/relationships/image" Target="../media/image94.wmf" /><Relationship Id="rId13" Type="http://schemas.openxmlformats.org/officeDocument/2006/relationships/image" Target="../media/image1.png" /><Relationship Id="rId3" Type="http://schemas.openxmlformats.org/officeDocument/2006/relationships/oleObject" Target="../embeddings/oleObject67.bin" /><Relationship Id="rId7" Type="http://schemas.openxmlformats.org/officeDocument/2006/relationships/oleObject" Target="../embeddings/oleObject69.bin" /><Relationship Id="rId12" Type="http://schemas.openxmlformats.org/officeDocument/2006/relationships/image" Target="../media/image96.wmf" /><Relationship Id="rId2" Type="http://schemas.openxmlformats.org/officeDocument/2006/relationships/slideLayout" Target="../slideLayouts/slideLayout7.xml" /><Relationship Id="rId1" Type="http://schemas.openxmlformats.org/officeDocument/2006/relationships/vmlDrawing" Target="../drawings/vmlDrawing25.vml" /><Relationship Id="rId6" Type="http://schemas.openxmlformats.org/officeDocument/2006/relationships/image" Target="../media/image93.wmf" /><Relationship Id="rId11" Type="http://schemas.openxmlformats.org/officeDocument/2006/relationships/oleObject" Target="../embeddings/oleObject71.bin" /><Relationship Id="rId5" Type="http://schemas.openxmlformats.org/officeDocument/2006/relationships/oleObject" Target="../embeddings/oleObject68.bin" /><Relationship Id="rId10" Type="http://schemas.openxmlformats.org/officeDocument/2006/relationships/image" Target="../media/image95.wmf" /><Relationship Id="rId4" Type="http://schemas.openxmlformats.org/officeDocument/2006/relationships/image" Target="../media/image92.wmf" /><Relationship Id="rId9" Type="http://schemas.openxmlformats.org/officeDocument/2006/relationships/oleObject" Target="../embeddings/oleObject70.bin" /></Relationships>
</file>

<file path=ppt/slides/_rels/slide74.xml.rels><?xml version="1.0" encoding="UTF-8" standalone="yes"?>
<Relationships xmlns="http://schemas.openxmlformats.org/package/2006/relationships"><Relationship Id="rId8" Type="http://schemas.openxmlformats.org/officeDocument/2006/relationships/image" Target="../media/image99.wmf" /><Relationship Id="rId3" Type="http://schemas.openxmlformats.org/officeDocument/2006/relationships/oleObject" Target="../embeddings/oleObject72.bin" /><Relationship Id="rId7" Type="http://schemas.openxmlformats.org/officeDocument/2006/relationships/oleObject" Target="../embeddings/oleObject74.bin" /><Relationship Id="rId2" Type="http://schemas.openxmlformats.org/officeDocument/2006/relationships/slideLayout" Target="../slideLayouts/slideLayout2.xml" /><Relationship Id="rId1" Type="http://schemas.openxmlformats.org/officeDocument/2006/relationships/vmlDrawing" Target="../drawings/vmlDrawing26.vml" /><Relationship Id="rId6" Type="http://schemas.openxmlformats.org/officeDocument/2006/relationships/image" Target="../media/image98.wmf" /><Relationship Id="rId11" Type="http://schemas.openxmlformats.org/officeDocument/2006/relationships/image" Target="../media/image1.png" /><Relationship Id="rId5" Type="http://schemas.openxmlformats.org/officeDocument/2006/relationships/oleObject" Target="../embeddings/oleObject73.bin" /><Relationship Id="rId10" Type="http://schemas.openxmlformats.org/officeDocument/2006/relationships/image" Target="../media/image100.wmf" /><Relationship Id="rId4" Type="http://schemas.openxmlformats.org/officeDocument/2006/relationships/image" Target="../media/image97.wmf" /><Relationship Id="rId9" Type="http://schemas.openxmlformats.org/officeDocument/2006/relationships/oleObject" Target="../embeddings/oleObject75.bin" /></Relationships>
</file>

<file path=ppt/slides/_rels/slide7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7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6.xml" /></Relationships>
</file>

<file path=ppt/slides/_rels/slide79.xml.rels><?xml version="1.0" encoding="UTF-8" standalone="yes"?>
<Relationships xmlns="http://schemas.openxmlformats.org/package/2006/relationships"><Relationship Id="rId8" Type="http://schemas.openxmlformats.org/officeDocument/2006/relationships/image" Target="../media/image103.wmf" /><Relationship Id="rId13" Type="http://schemas.openxmlformats.org/officeDocument/2006/relationships/oleObject" Target="../embeddings/oleObject81.bin" /><Relationship Id="rId18" Type="http://schemas.openxmlformats.org/officeDocument/2006/relationships/oleObject" Target="../embeddings/oleObject83.bin" /><Relationship Id="rId3" Type="http://schemas.openxmlformats.org/officeDocument/2006/relationships/oleObject" Target="../embeddings/oleObject76.bin" /><Relationship Id="rId7" Type="http://schemas.openxmlformats.org/officeDocument/2006/relationships/oleObject" Target="../embeddings/oleObject78.bin" /><Relationship Id="rId12" Type="http://schemas.openxmlformats.org/officeDocument/2006/relationships/image" Target="../media/image105.wmf" /><Relationship Id="rId17" Type="http://schemas.openxmlformats.org/officeDocument/2006/relationships/image" Target="../media/image107.wmf" /><Relationship Id="rId2" Type="http://schemas.openxmlformats.org/officeDocument/2006/relationships/slideLayout" Target="../slideLayouts/slideLayout6.xml" /><Relationship Id="rId16" Type="http://schemas.openxmlformats.org/officeDocument/2006/relationships/oleObject" Target="../embeddings/oleObject82.bin" /><Relationship Id="rId1" Type="http://schemas.openxmlformats.org/officeDocument/2006/relationships/vmlDrawing" Target="../drawings/vmlDrawing27.vml" /><Relationship Id="rId6" Type="http://schemas.openxmlformats.org/officeDocument/2006/relationships/image" Target="../media/image102.wmf" /><Relationship Id="rId11" Type="http://schemas.openxmlformats.org/officeDocument/2006/relationships/oleObject" Target="../embeddings/oleObject80.bin" /><Relationship Id="rId5" Type="http://schemas.openxmlformats.org/officeDocument/2006/relationships/oleObject" Target="../embeddings/oleObject77.bin" /><Relationship Id="rId15" Type="http://schemas.openxmlformats.org/officeDocument/2006/relationships/image" Target="../media/image1.png" /><Relationship Id="rId10" Type="http://schemas.openxmlformats.org/officeDocument/2006/relationships/image" Target="../media/image104.wmf" /><Relationship Id="rId19" Type="http://schemas.openxmlformats.org/officeDocument/2006/relationships/image" Target="../media/image108.wmf" /><Relationship Id="rId4" Type="http://schemas.openxmlformats.org/officeDocument/2006/relationships/image" Target="../media/image101.wmf" /><Relationship Id="rId9" Type="http://schemas.openxmlformats.org/officeDocument/2006/relationships/oleObject" Target="../embeddings/oleObject79.bin" /><Relationship Id="rId14" Type="http://schemas.openxmlformats.org/officeDocument/2006/relationships/image" Target="../media/image106.wmf" /></Relationships>
</file>

<file path=ppt/slides/_rels/slide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xml" /><Relationship Id="rId7" Type="http://schemas.openxmlformats.org/officeDocument/2006/relationships/image" Target="../media/image1.png" /><Relationship Id="rId2" Type="http://schemas.openxmlformats.org/officeDocument/2006/relationships/slideLayout" Target="../slideLayouts/slideLayout7.xml" /><Relationship Id="rId1" Type="http://schemas.openxmlformats.org/officeDocument/2006/relationships/vmlDrawing" Target="../drawings/vmlDrawing28.vml" /><Relationship Id="rId6" Type="http://schemas.openxmlformats.org/officeDocument/2006/relationships/image" Target="../media/image109.wmf" /><Relationship Id="rId5" Type="http://schemas.openxmlformats.org/officeDocument/2006/relationships/oleObject" Target="../embeddings/oleObject84.bin" /><Relationship Id="rId4" Type="http://schemas.openxmlformats.org/officeDocument/2006/relationships/image" Target="../media/image110.wmf" /></Relationships>
</file>

<file path=ppt/slides/_rels/slide81.xml.rels><?xml version="1.0" encoding="UTF-8" standalone="yes"?>
<Relationships xmlns="http://schemas.openxmlformats.org/package/2006/relationships"><Relationship Id="rId8" Type="http://schemas.openxmlformats.org/officeDocument/2006/relationships/image" Target="../media/image1.png" /><Relationship Id="rId3" Type="http://schemas.openxmlformats.org/officeDocument/2006/relationships/notesSlide" Target="../notesSlides/notesSlide4.xml" /><Relationship Id="rId7" Type="http://schemas.openxmlformats.org/officeDocument/2006/relationships/image" Target="../media/image112.wmf" /><Relationship Id="rId2" Type="http://schemas.openxmlformats.org/officeDocument/2006/relationships/slideLayout" Target="../slideLayouts/slideLayout7.xml" /><Relationship Id="rId1" Type="http://schemas.openxmlformats.org/officeDocument/2006/relationships/vmlDrawing" Target="../drawings/vmlDrawing29.vml" /><Relationship Id="rId6" Type="http://schemas.openxmlformats.org/officeDocument/2006/relationships/oleObject" Target="../embeddings/oleObject86.bin" /><Relationship Id="rId5" Type="http://schemas.openxmlformats.org/officeDocument/2006/relationships/image" Target="../media/image111.wmf" /><Relationship Id="rId4" Type="http://schemas.openxmlformats.org/officeDocument/2006/relationships/oleObject" Target="../embeddings/oleObject85.bin" /></Relationships>
</file>

<file path=ppt/slides/_rels/slide82.xml.rels><?xml version="1.0" encoding="UTF-8" standalone="yes"?>
<Relationships xmlns="http://schemas.openxmlformats.org/package/2006/relationships"><Relationship Id="rId8" Type="http://schemas.openxmlformats.org/officeDocument/2006/relationships/image" Target="../media/image114.wmf" /><Relationship Id="rId3" Type="http://schemas.openxmlformats.org/officeDocument/2006/relationships/notesSlide" Target="../notesSlides/notesSlide5.xml" /><Relationship Id="rId7" Type="http://schemas.openxmlformats.org/officeDocument/2006/relationships/oleObject" Target="../embeddings/oleObject88.bin" /><Relationship Id="rId2" Type="http://schemas.openxmlformats.org/officeDocument/2006/relationships/slideLayout" Target="../slideLayouts/slideLayout7.xml" /><Relationship Id="rId1" Type="http://schemas.openxmlformats.org/officeDocument/2006/relationships/vmlDrawing" Target="../drawings/vmlDrawing30.vml" /><Relationship Id="rId6" Type="http://schemas.openxmlformats.org/officeDocument/2006/relationships/image" Target="../media/image1.png" /><Relationship Id="rId5" Type="http://schemas.openxmlformats.org/officeDocument/2006/relationships/image" Target="../media/image113.wmf" /><Relationship Id="rId4" Type="http://schemas.openxmlformats.org/officeDocument/2006/relationships/oleObject" Target="../embeddings/oleObject87.bin" /></Relationships>
</file>

<file path=ppt/slides/_rels/slide83.xml.rels><?xml version="1.0" encoding="UTF-8" standalone="yes"?>
<Relationships xmlns="http://schemas.openxmlformats.org/package/2006/relationships"><Relationship Id="rId8" Type="http://schemas.openxmlformats.org/officeDocument/2006/relationships/image" Target="../media/image116.wmf" /><Relationship Id="rId3" Type="http://schemas.openxmlformats.org/officeDocument/2006/relationships/notesSlide" Target="../notesSlides/notesSlide6.xml" /><Relationship Id="rId7" Type="http://schemas.openxmlformats.org/officeDocument/2006/relationships/oleObject" Target="../embeddings/oleObject90.bin" /><Relationship Id="rId2" Type="http://schemas.openxmlformats.org/officeDocument/2006/relationships/slideLayout" Target="../slideLayouts/slideLayout7.xml" /><Relationship Id="rId1" Type="http://schemas.openxmlformats.org/officeDocument/2006/relationships/vmlDrawing" Target="../drawings/vmlDrawing31.vml" /><Relationship Id="rId6" Type="http://schemas.openxmlformats.org/officeDocument/2006/relationships/image" Target="../media/image1.png" /><Relationship Id="rId5" Type="http://schemas.openxmlformats.org/officeDocument/2006/relationships/image" Target="../media/image115.wmf" /><Relationship Id="rId4" Type="http://schemas.openxmlformats.org/officeDocument/2006/relationships/oleObject" Target="../embeddings/oleObject89.bin" /></Relationships>
</file>

<file path=ppt/slides/_rels/slide84.xml.rels><?xml version="1.0" encoding="UTF-8" standalone="yes"?>
<Relationships xmlns="http://schemas.openxmlformats.org/package/2006/relationships"><Relationship Id="rId8" Type="http://schemas.openxmlformats.org/officeDocument/2006/relationships/image" Target="../media/image118.wmf" /><Relationship Id="rId13" Type="http://schemas.openxmlformats.org/officeDocument/2006/relationships/oleObject" Target="../embeddings/oleObject95.bin" /><Relationship Id="rId18" Type="http://schemas.openxmlformats.org/officeDocument/2006/relationships/image" Target="../media/image123.wmf" /><Relationship Id="rId3" Type="http://schemas.openxmlformats.org/officeDocument/2006/relationships/notesSlide" Target="../notesSlides/notesSlide7.xml" /><Relationship Id="rId7" Type="http://schemas.openxmlformats.org/officeDocument/2006/relationships/oleObject" Target="../embeddings/oleObject92.bin" /><Relationship Id="rId12" Type="http://schemas.openxmlformats.org/officeDocument/2006/relationships/image" Target="../media/image120.wmf" /><Relationship Id="rId17" Type="http://schemas.openxmlformats.org/officeDocument/2006/relationships/oleObject" Target="../embeddings/oleObject97.bin" /><Relationship Id="rId2" Type="http://schemas.openxmlformats.org/officeDocument/2006/relationships/slideLayout" Target="../slideLayouts/slideLayout7.xml" /><Relationship Id="rId16" Type="http://schemas.openxmlformats.org/officeDocument/2006/relationships/image" Target="../media/image122.wmf" /><Relationship Id="rId20" Type="http://schemas.openxmlformats.org/officeDocument/2006/relationships/image" Target="../media/image124.wmf" /><Relationship Id="rId1" Type="http://schemas.openxmlformats.org/officeDocument/2006/relationships/vmlDrawing" Target="../drawings/vmlDrawing32.vml" /><Relationship Id="rId6" Type="http://schemas.openxmlformats.org/officeDocument/2006/relationships/image" Target="../media/image117.wmf" /><Relationship Id="rId11" Type="http://schemas.openxmlformats.org/officeDocument/2006/relationships/oleObject" Target="../embeddings/oleObject94.bin" /><Relationship Id="rId5" Type="http://schemas.openxmlformats.org/officeDocument/2006/relationships/oleObject" Target="../embeddings/oleObject91.bin" /><Relationship Id="rId15" Type="http://schemas.openxmlformats.org/officeDocument/2006/relationships/oleObject" Target="../embeddings/oleObject96.bin" /><Relationship Id="rId10" Type="http://schemas.openxmlformats.org/officeDocument/2006/relationships/image" Target="../media/image119.wmf" /><Relationship Id="rId19" Type="http://schemas.openxmlformats.org/officeDocument/2006/relationships/oleObject" Target="../embeddings/oleObject98.bin" /><Relationship Id="rId4" Type="http://schemas.openxmlformats.org/officeDocument/2006/relationships/image" Target="../media/image1.png" /><Relationship Id="rId9" Type="http://schemas.openxmlformats.org/officeDocument/2006/relationships/oleObject" Target="../embeddings/oleObject93.bin" /><Relationship Id="rId14" Type="http://schemas.openxmlformats.org/officeDocument/2006/relationships/image" Target="../media/image121.wmf" /></Relationships>
</file>

<file path=ppt/slides/_rels/slide85.xml.rels><?xml version="1.0" encoding="UTF-8" standalone="yes"?>
<Relationships xmlns="http://schemas.openxmlformats.org/package/2006/relationships"><Relationship Id="rId8" Type="http://schemas.openxmlformats.org/officeDocument/2006/relationships/image" Target="../media/image126.wmf" /><Relationship Id="rId3" Type="http://schemas.openxmlformats.org/officeDocument/2006/relationships/notesSlide" Target="../notesSlides/notesSlide8.xml" /><Relationship Id="rId7" Type="http://schemas.openxmlformats.org/officeDocument/2006/relationships/oleObject" Target="../embeddings/oleObject100.bin" /><Relationship Id="rId12" Type="http://schemas.openxmlformats.org/officeDocument/2006/relationships/image" Target="../media/image128.wmf" /><Relationship Id="rId2" Type="http://schemas.openxmlformats.org/officeDocument/2006/relationships/slideLayout" Target="../slideLayouts/slideLayout7.xml" /><Relationship Id="rId1" Type="http://schemas.openxmlformats.org/officeDocument/2006/relationships/vmlDrawing" Target="../drawings/vmlDrawing33.vml" /><Relationship Id="rId6" Type="http://schemas.openxmlformats.org/officeDocument/2006/relationships/image" Target="../media/image125.wmf" /><Relationship Id="rId11" Type="http://schemas.openxmlformats.org/officeDocument/2006/relationships/oleObject" Target="../embeddings/oleObject102.bin" /><Relationship Id="rId5" Type="http://schemas.openxmlformats.org/officeDocument/2006/relationships/oleObject" Target="../embeddings/oleObject99.bin" /><Relationship Id="rId10" Type="http://schemas.openxmlformats.org/officeDocument/2006/relationships/image" Target="../media/image127.wmf" /><Relationship Id="rId4" Type="http://schemas.openxmlformats.org/officeDocument/2006/relationships/image" Target="../media/image1.png" /><Relationship Id="rId9" Type="http://schemas.openxmlformats.org/officeDocument/2006/relationships/oleObject" Target="../embeddings/oleObject101.bin" /></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105.bin" /><Relationship Id="rId3" Type="http://schemas.openxmlformats.org/officeDocument/2006/relationships/notesSlide" Target="../notesSlides/notesSlide9.xml" /><Relationship Id="rId7" Type="http://schemas.openxmlformats.org/officeDocument/2006/relationships/image" Target="../media/image130.wmf" /><Relationship Id="rId2" Type="http://schemas.openxmlformats.org/officeDocument/2006/relationships/slideLayout" Target="../slideLayouts/slideLayout7.xml" /><Relationship Id="rId1" Type="http://schemas.openxmlformats.org/officeDocument/2006/relationships/vmlDrawing" Target="../drawings/vmlDrawing34.vml" /><Relationship Id="rId6" Type="http://schemas.openxmlformats.org/officeDocument/2006/relationships/oleObject" Target="../embeddings/oleObject104.bin" /><Relationship Id="rId5" Type="http://schemas.openxmlformats.org/officeDocument/2006/relationships/image" Target="../media/image129.wmf" /><Relationship Id="rId10" Type="http://schemas.openxmlformats.org/officeDocument/2006/relationships/image" Target="../media/image1.png" /><Relationship Id="rId4" Type="http://schemas.openxmlformats.org/officeDocument/2006/relationships/oleObject" Target="../embeddings/oleObject103.bin" /><Relationship Id="rId9" Type="http://schemas.openxmlformats.org/officeDocument/2006/relationships/image" Target="../media/image131.wmf" /></Relationships>
</file>

<file path=ppt/slides/_rels/slide87.xml.rels><?xml version="1.0" encoding="UTF-8" standalone="yes"?>
<Relationships xmlns="http://schemas.openxmlformats.org/package/2006/relationships"><Relationship Id="rId3" Type="http://schemas.openxmlformats.org/officeDocument/2006/relationships/hyperlink" Target="https://www.youtube.com/watch?v=McT-UsFx1Es" TargetMode="External" /><Relationship Id="rId2" Type="http://schemas.openxmlformats.org/officeDocument/2006/relationships/image" Target="../media/image1.png" /><Relationship Id="rId1" Type="http://schemas.openxmlformats.org/officeDocument/2006/relationships/slideLayout" Target="../slideLayouts/slideLayout2.xml" /><Relationship Id="rId6" Type="http://schemas.openxmlformats.org/officeDocument/2006/relationships/hyperlink" Target="https://www.youtube.com/watch?v=X6kp2o3mGtA" TargetMode="External" /><Relationship Id="rId5" Type="http://schemas.openxmlformats.org/officeDocument/2006/relationships/hyperlink" Target="https://www.youtube.com/watch?v=jSjFKcOZY3s" TargetMode="External" /><Relationship Id="rId4" Type="http://schemas.openxmlformats.org/officeDocument/2006/relationships/hyperlink" Target="https://www.youtube.com/watch?v=_1TNtFqiFQo" TargetMode="External" /></Relationships>
</file>

<file path=ppt/slides/_rels/slide8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8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90.xml.rels><?xml version="1.0" encoding="UTF-8" standalone="yes"?>
<Relationships xmlns="http://schemas.openxmlformats.org/package/2006/relationships"><Relationship Id="rId8" Type="http://schemas.openxmlformats.org/officeDocument/2006/relationships/image" Target="../media/image134.wmf" /><Relationship Id="rId13" Type="http://schemas.openxmlformats.org/officeDocument/2006/relationships/image" Target="../media/image136.wmf" /><Relationship Id="rId3" Type="http://schemas.openxmlformats.org/officeDocument/2006/relationships/oleObject" Target="../embeddings/oleObject106.bin" /><Relationship Id="rId7" Type="http://schemas.openxmlformats.org/officeDocument/2006/relationships/oleObject" Target="../embeddings/oleObject108.bin" /><Relationship Id="rId12" Type="http://schemas.openxmlformats.org/officeDocument/2006/relationships/oleObject" Target="../embeddings/oleObject110.bin" /><Relationship Id="rId2" Type="http://schemas.openxmlformats.org/officeDocument/2006/relationships/slideLayout" Target="../slideLayouts/slideLayout7.xml" /><Relationship Id="rId1" Type="http://schemas.openxmlformats.org/officeDocument/2006/relationships/vmlDrawing" Target="../drawings/vmlDrawing35.vml" /><Relationship Id="rId6" Type="http://schemas.openxmlformats.org/officeDocument/2006/relationships/image" Target="../media/image133.wmf" /><Relationship Id="rId11" Type="http://schemas.openxmlformats.org/officeDocument/2006/relationships/image" Target="../media/image135.wmf" /><Relationship Id="rId5" Type="http://schemas.openxmlformats.org/officeDocument/2006/relationships/oleObject" Target="../embeddings/oleObject107.bin" /><Relationship Id="rId10" Type="http://schemas.openxmlformats.org/officeDocument/2006/relationships/oleObject" Target="../embeddings/oleObject109.bin" /><Relationship Id="rId4" Type="http://schemas.openxmlformats.org/officeDocument/2006/relationships/image" Target="../media/image132.wmf" /><Relationship Id="rId9" Type="http://schemas.openxmlformats.org/officeDocument/2006/relationships/image" Target="../media/image1.png" /></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11.bin" /><Relationship Id="rId7" Type="http://schemas.openxmlformats.org/officeDocument/2006/relationships/image" Target="../media/image1.png" /><Relationship Id="rId2" Type="http://schemas.openxmlformats.org/officeDocument/2006/relationships/slideLayout" Target="../slideLayouts/slideLayout7.xml" /><Relationship Id="rId1" Type="http://schemas.openxmlformats.org/officeDocument/2006/relationships/vmlDrawing" Target="../drawings/vmlDrawing36.vml" /><Relationship Id="rId6" Type="http://schemas.openxmlformats.org/officeDocument/2006/relationships/image" Target="../media/image138.wmf" /><Relationship Id="rId5" Type="http://schemas.openxmlformats.org/officeDocument/2006/relationships/oleObject" Target="../embeddings/oleObject112.bin" /><Relationship Id="rId4" Type="http://schemas.openxmlformats.org/officeDocument/2006/relationships/image" Target="../media/image137.wmf" /></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13.bin" /><Relationship Id="rId7" Type="http://schemas.openxmlformats.org/officeDocument/2006/relationships/image" Target="../media/image1.png" /><Relationship Id="rId2" Type="http://schemas.openxmlformats.org/officeDocument/2006/relationships/slideLayout" Target="../slideLayouts/slideLayout6.xml" /><Relationship Id="rId1" Type="http://schemas.openxmlformats.org/officeDocument/2006/relationships/vmlDrawing" Target="../drawings/vmlDrawing37.vml" /><Relationship Id="rId6" Type="http://schemas.openxmlformats.org/officeDocument/2006/relationships/image" Target="../media/image140.wmf" /><Relationship Id="rId5" Type="http://schemas.openxmlformats.org/officeDocument/2006/relationships/oleObject" Target="../embeddings/oleObject114.bin" /><Relationship Id="rId4" Type="http://schemas.openxmlformats.org/officeDocument/2006/relationships/image" Target="../media/image139.wmf" /></Relationships>
</file>

<file path=ppt/slides/_rels/slide93.xml.rels><?xml version="1.0" encoding="UTF-8" standalone="yes"?>
<Relationships xmlns="http://schemas.openxmlformats.org/package/2006/relationships"><Relationship Id="rId8" Type="http://schemas.openxmlformats.org/officeDocument/2006/relationships/image" Target="../media/image143.wmf" /><Relationship Id="rId13" Type="http://schemas.openxmlformats.org/officeDocument/2006/relationships/oleObject" Target="../embeddings/oleObject120.bin" /><Relationship Id="rId3" Type="http://schemas.openxmlformats.org/officeDocument/2006/relationships/oleObject" Target="../embeddings/oleObject115.bin" /><Relationship Id="rId7" Type="http://schemas.openxmlformats.org/officeDocument/2006/relationships/oleObject" Target="../embeddings/oleObject117.bin" /><Relationship Id="rId12" Type="http://schemas.openxmlformats.org/officeDocument/2006/relationships/image" Target="../media/image145.wmf" /><Relationship Id="rId17" Type="http://schemas.openxmlformats.org/officeDocument/2006/relationships/image" Target="../media/image1.png" /><Relationship Id="rId2" Type="http://schemas.openxmlformats.org/officeDocument/2006/relationships/slideLayout" Target="../slideLayouts/slideLayout6.xml" /><Relationship Id="rId16" Type="http://schemas.openxmlformats.org/officeDocument/2006/relationships/image" Target="../media/image147.wmf" /><Relationship Id="rId1" Type="http://schemas.openxmlformats.org/officeDocument/2006/relationships/vmlDrawing" Target="../drawings/vmlDrawing38.vml" /><Relationship Id="rId6" Type="http://schemas.openxmlformats.org/officeDocument/2006/relationships/image" Target="../media/image142.wmf" /><Relationship Id="rId11" Type="http://schemas.openxmlformats.org/officeDocument/2006/relationships/oleObject" Target="../embeddings/oleObject119.bin" /><Relationship Id="rId5" Type="http://schemas.openxmlformats.org/officeDocument/2006/relationships/oleObject" Target="../embeddings/oleObject116.bin" /><Relationship Id="rId15" Type="http://schemas.openxmlformats.org/officeDocument/2006/relationships/oleObject" Target="../embeddings/oleObject121.bin" /><Relationship Id="rId10" Type="http://schemas.openxmlformats.org/officeDocument/2006/relationships/image" Target="../media/image144.wmf" /><Relationship Id="rId4" Type="http://schemas.openxmlformats.org/officeDocument/2006/relationships/image" Target="../media/image141.wmf" /><Relationship Id="rId9" Type="http://schemas.openxmlformats.org/officeDocument/2006/relationships/oleObject" Target="../embeddings/oleObject118.bin" /><Relationship Id="rId14" Type="http://schemas.openxmlformats.org/officeDocument/2006/relationships/image" Target="../media/image146.wmf" /></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124.bin" /><Relationship Id="rId3" Type="http://schemas.openxmlformats.org/officeDocument/2006/relationships/oleObject" Target="../embeddings/oleObject122.bin" /><Relationship Id="rId7" Type="http://schemas.openxmlformats.org/officeDocument/2006/relationships/image" Target="../media/image1.png" /><Relationship Id="rId2" Type="http://schemas.openxmlformats.org/officeDocument/2006/relationships/slideLayout" Target="../slideLayouts/slideLayout6.xml" /><Relationship Id="rId1" Type="http://schemas.openxmlformats.org/officeDocument/2006/relationships/vmlDrawing" Target="../drawings/vmlDrawing39.vml" /><Relationship Id="rId6" Type="http://schemas.openxmlformats.org/officeDocument/2006/relationships/image" Target="../media/image149.wmf" /><Relationship Id="rId11" Type="http://schemas.openxmlformats.org/officeDocument/2006/relationships/image" Target="../media/image151.wmf" /><Relationship Id="rId5" Type="http://schemas.openxmlformats.org/officeDocument/2006/relationships/oleObject" Target="../embeddings/oleObject123.bin" /><Relationship Id="rId10" Type="http://schemas.openxmlformats.org/officeDocument/2006/relationships/oleObject" Target="../embeddings/oleObject125.bin" /><Relationship Id="rId4" Type="http://schemas.openxmlformats.org/officeDocument/2006/relationships/image" Target="../media/image148.wmf" /><Relationship Id="rId9" Type="http://schemas.openxmlformats.org/officeDocument/2006/relationships/image" Target="../media/image150.wmf" /></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128.bin" /><Relationship Id="rId3" Type="http://schemas.openxmlformats.org/officeDocument/2006/relationships/oleObject" Target="../embeddings/oleObject126.bin" /><Relationship Id="rId7" Type="http://schemas.openxmlformats.org/officeDocument/2006/relationships/image" Target="../media/image153.wmf" /><Relationship Id="rId2" Type="http://schemas.openxmlformats.org/officeDocument/2006/relationships/slideLayout" Target="../slideLayouts/slideLayout7.xml" /><Relationship Id="rId1" Type="http://schemas.openxmlformats.org/officeDocument/2006/relationships/vmlDrawing" Target="../drawings/vmlDrawing40.vml" /><Relationship Id="rId6" Type="http://schemas.openxmlformats.org/officeDocument/2006/relationships/oleObject" Target="../embeddings/oleObject127.bin" /><Relationship Id="rId11" Type="http://schemas.openxmlformats.org/officeDocument/2006/relationships/image" Target="../media/image155.wmf" /><Relationship Id="rId5" Type="http://schemas.openxmlformats.org/officeDocument/2006/relationships/image" Target="../media/image1.png" /><Relationship Id="rId10" Type="http://schemas.openxmlformats.org/officeDocument/2006/relationships/oleObject" Target="../embeddings/oleObject129.bin" /><Relationship Id="rId4" Type="http://schemas.openxmlformats.org/officeDocument/2006/relationships/image" Target="../media/image152.wmf" /><Relationship Id="rId9" Type="http://schemas.openxmlformats.org/officeDocument/2006/relationships/image" Target="../media/image154.wmf" /></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132.bin" /><Relationship Id="rId13" Type="http://schemas.openxmlformats.org/officeDocument/2006/relationships/oleObject" Target="../embeddings/oleObject134.bin" /><Relationship Id="rId3" Type="http://schemas.openxmlformats.org/officeDocument/2006/relationships/notesSlide" Target="../notesSlides/notesSlide10.xml" /><Relationship Id="rId7" Type="http://schemas.openxmlformats.org/officeDocument/2006/relationships/image" Target="../media/image157.wmf" /><Relationship Id="rId12" Type="http://schemas.openxmlformats.org/officeDocument/2006/relationships/image" Target="../media/image1.png" /><Relationship Id="rId2" Type="http://schemas.openxmlformats.org/officeDocument/2006/relationships/slideLayout" Target="../slideLayouts/slideLayout7.xml" /><Relationship Id="rId16" Type="http://schemas.openxmlformats.org/officeDocument/2006/relationships/image" Target="../media/image161.wmf" /><Relationship Id="rId1" Type="http://schemas.openxmlformats.org/officeDocument/2006/relationships/vmlDrawing" Target="../drawings/vmlDrawing41.vml" /><Relationship Id="rId6" Type="http://schemas.openxmlformats.org/officeDocument/2006/relationships/oleObject" Target="../embeddings/oleObject131.bin" /><Relationship Id="rId11" Type="http://schemas.openxmlformats.org/officeDocument/2006/relationships/image" Target="../media/image159.wmf" /><Relationship Id="rId5" Type="http://schemas.openxmlformats.org/officeDocument/2006/relationships/image" Target="../media/image156.wmf" /><Relationship Id="rId15" Type="http://schemas.openxmlformats.org/officeDocument/2006/relationships/oleObject" Target="../embeddings/oleObject135.bin" /><Relationship Id="rId10" Type="http://schemas.openxmlformats.org/officeDocument/2006/relationships/oleObject" Target="../embeddings/oleObject133.bin" /><Relationship Id="rId4" Type="http://schemas.openxmlformats.org/officeDocument/2006/relationships/oleObject" Target="../embeddings/oleObject130.bin" /><Relationship Id="rId9" Type="http://schemas.openxmlformats.org/officeDocument/2006/relationships/image" Target="../media/image158.wmf" /><Relationship Id="rId14" Type="http://schemas.openxmlformats.org/officeDocument/2006/relationships/image" Target="../media/image160.wmf" /></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138.bin" /><Relationship Id="rId3" Type="http://schemas.openxmlformats.org/officeDocument/2006/relationships/oleObject" Target="../embeddings/oleObject136.bin" /><Relationship Id="rId7" Type="http://schemas.openxmlformats.org/officeDocument/2006/relationships/image" Target="../media/image163.wmf" /><Relationship Id="rId2" Type="http://schemas.openxmlformats.org/officeDocument/2006/relationships/slideLayout" Target="../slideLayouts/slideLayout7.xml" /><Relationship Id="rId1" Type="http://schemas.openxmlformats.org/officeDocument/2006/relationships/vmlDrawing" Target="../drawings/vmlDrawing42.vml" /><Relationship Id="rId6" Type="http://schemas.openxmlformats.org/officeDocument/2006/relationships/oleObject" Target="../embeddings/oleObject137.bin" /><Relationship Id="rId11" Type="http://schemas.openxmlformats.org/officeDocument/2006/relationships/image" Target="../media/image165.wmf" /><Relationship Id="rId5" Type="http://schemas.openxmlformats.org/officeDocument/2006/relationships/image" Target="../media/image1.png" /><Relationship Id="rId10" Type="http://schemas.openxmlformats.org/officeDocument/2006/relationships/oleObject" Target="../embeddings/oleObject139.bin" /><Relationship Id="rId4" Type="http://schemas.openxmlformats.org/officeDocument/2006/relationships/image" Target="../media/image162.wmf" /><Relationship Id="rId9" Type="http://schemas.openxmlformats.org/officeDocument/2006/relationships/image" Target="../media/image164.wmf" /></Relationships>
</file>

<file path=ppt/slides/_rels/slide98.xml.rels><?xml version="1.0" encoding="UTF-8" standalone="yes"?>
<Relationships xmlns="http://schemas.openxmlformats.org/package/2006/relationships"><Relationship Id="rId8" Type="http://schemas.openxmlformats.org/officeDocument/2006/relationships/image" Target="../media/image168.wmf" /><Relationship Id="rId3" Type="http://schemas.openxmlformats.org/officeDocument/2006/relationships/oleObject" Target="../embeddings/oleObject140.bin" /><Relationship Id="rId7" Type="http://schemas.openxmlformats.org/officeDocument/2006/relationships/oleObject" Target="../embeddings/oleObject142.bin" /><Relationship Id="rId2" Type="http://schemas.openxmlformats.org/officeDocument/2006/relationships/slideLayout" Target="../slideLayouts/slideLayout6.xml" /><Relationship Id="rId1" Type="http://schemas.openxmlformats.org/officeDocument/2006/relationships/vmlDrawing" Target="../drawings/vmlDrawing43.vml" /><Relationship Id="rId6" Type="http://schemas.openxmlformats.org/officeDocument/2006/relationships/image" Target="../media/image167.wmf" /><Relationship Id="rId5" Type="http://schemas.openxmlformats.org/officeDocument/2006/relationships/oleObject" Target="../embeddings/oleObject141.bin" /><Relationship Id="rId4" Type="http://schemas.openxmlformats.org/officeDocument/2006/relationships/image" Target="../media/image166.wmf" /><Relationship Id="rId9" Type="http://schemas.openxmlformats.org/officeDocument/2006/relationships/image" Target="../media/image1.png" /></Relationships>
</file>

<file path=ppt/slides/_rels/slide99.xml.rels><?xml version="1.0" encoding="UTF-8" standalone="yes"?>
<Relationships xmlns="http://schemas.openxmlformats.org/package/2006/relationships"><Relationship Id="rId8" Type="http://schemas.openxmlformats.org/officeDocument/2006/relationships/image" Target="../media/image171.wmf" /><Relationship Id="rId3" Type="http://schemas.openxmlformats.org/officeDocument/2006/relationships/oleObject" Target="../embeddings/oleObject143.bin" /><Relationship Id="rId7" Type="http://schemas.openxmlformats.org/officeDocument/2006/relationships/oleObject" Target="../embeddings/oleObject145.bin" /><Relationship Id="rId2" Type="http://schemas.openxmlformats.org/officeDocument/2006/relationships/slideLayout" Target="../slideLayouts/slideLayout2.xml" /><Relationship Id="rId1" Type="http://schemas.openxmlformats.org/officeDocument/2006/relationships/vmlDrawing" Target="../drawings/vmlDrawing44.vml" /><Relationship Id="rId6" Type="http://schemas.openxmlformats.org/officeDocument/2006/relationships/image" Target="../media/image170.wmf" /><Relationship Id="rId5" Type="http://schemas.openxmlformats.org/officeDocument/2006/relationships/oleObject" Target="../embeddings/oleObject144.bin" /><Relationship Id="rId4" Type="http://schemas.openxmlformats.org/officeDocument/2006/relationships/image" Target="../media/image169.wmf" /><Relationship Id="rId9" Type="http://schemas.openxmlformats.org/officeDocument/2006/relationships/image" Target="../media/image1.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t>Noida Institute of Engineering and Technology, Greater Noida</a:t>
            </a:r>
          </a:p>
        </p:txBody>
      </p:sp>
      <p:sp>
        <p:nvSpPr>
          <p:cNvPr id="3" name="Subtitle 2"/>
          <p:cNvSpPr>
            <a:spLocks noGrp="1"/>
          </p:cNvSpPr>
          <p:nvPr>
            <p:ph type="subTitle" idx="1"/>
          </p:nvPr>
        </p:nvSpPr>
        <p:spPr>
          <a:xfrm>
            <a:off x="1353403" y="1045198"/>
            <a:ext cx="6400800" cy="1752600"/>
          </a:xfrm>
        </p:spPr>
        <p:style>
          <a:lnRef idx="2">
            <a:schemeClr val="accent5"/>
          </a:lnRef>
          <a:fillRef idx="1">
            <a:schemeClr val="lt1"/>
          </a:fillRef>
          <a:effectRef idx="0">
            <a:schemeClr val="accent5"/>
          </a:effectRef>
          <a:fontRef idx="minor">
            <a:schemeClr val="dk1"/>
          </a:fontRef>
        </p:style>
        <p:txBody>
          <a:bodyPr>
            <a:normAutofit/>
          </a:bodyPr>
          <a:lstStyle/>
          <a:p>
            <a:endParaRPr lang="en-US" dirty="0">
              <a:solidFill>
                <a:schemeClr val="tx1"/>
              </a:solidFill>
            </a:endParaRPr>
          </a:p>
          <a:p>
            <a:r>
              <a:rPr lang="en-US" dirty="0">
                <a:solidFill>
                  <a:schemeClr val="tx1"/>
                </a:solidFill>
              </a:rPr>
              <a:t>Differential Calculus-II</a:t>
            </a:r>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Subtitle 2"/>
          <p:cNvSpPr txBox="1">
            <a:spLocks/>
          </p:cNvSpPr>
          <p:nvPr/>
        </p:nvSpPr>
        <p:spPr>
          <a:xfrm>
            <a:off x="57150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lvl="0" algn="ctr">
              <a:spcBef>
                <a:spcPct val="20000"/>
              </a:spcBef>
              <a:defRPr/>
            </a:pPr>
            <a:r>
              <a:rPr lang="en-US" sz="2400" b="1" dirty="0">
                <a:solidFill>
                  <a:schemeClr val="tx1"/>
                </a:solidFill>
              </a:rPr>
              <a:t>Faculty Name </a:t>
            </a:r>
            <a:r>
              <a:rPr lang="en-US" sz="2400" dirty="0">
                <a:solidFill>
                  <a:schemeClr val="tx1"/>
                </a:solidFill>
              </a:rPr>
              <a:t>Harendra Singhal</a:t>
            </a:r>
          </a:p>
          <a:p>
            <a:pPr lvl="0" algn="ctr">
              <a:spcBef>
                <a:spcPct val="20000"/>
              </a:spcBef>
              <a:defRPr/>
            </a:pPr>
            <a:r>
              <a:rPr kumimoji="0" lang="en-US" sz="2400" b="0" i="0" u="none" strike="noStrike" kern="1200" cap="none" spc="0" normalizeH="0" noProof="0" dirty="0">
                <a:ln>
                  <a:noFill/>
                </a:ln>
                <a:solidFill>
                  <a:schemeClr val="tx1"/>
                </a:solidFill>
                <a:effectLst/>
                <a:uLnTx/>
                <a:uFillTx/>
                <a:latin typeface="+mn-lt"/>
                <a:ea typeface="+mn-ea"/>
                <a:cs typeface="+mn-cs"/>
              </a:rPr>
              <a:t> </a:t>
            </a:r>
            <a:r>
              <a:rPr lang="en-US" sz="2400" b="1" dirty="0">
                <a:solidFill>
                  <a:schemeClr val="tx1"/>
                </a:solidFill>
              </a:rPr>
              <a:t>Department</a:t>
            </a:r>
            <a:endParaRPr kumimoji="0" lang="en-US" sz="2400" b="0" i="0" u="none" strike="noStrike" kern="1200" cap="none" spc="0" normalizeH="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noProof="0" dirty="0">
                <a:solidFill>
                  <a:schemeClr val="tx1"/>
                </a:solidFill>
              </a:rPr>
              <a:t>Mathematics</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179DAFAC-7932-4FC7-9B79-96231C46DEE3}" type="datetime1">
              <a:rPr lang="en-US" smtClean="0"/>
              <a:pPr/>
              <a:t>2/13/2021</a:t>
            </a:fld>
            <a:endParaRPr lang="en-US" dirty="0"/>
          </a:p>
        </p:txBody>
      </p:sp>
      <p:sp>
        <p:nvSpPr>
          <p:cNvPr id="10" name="Slide Number Placeholder 9"/>
          <p:cNvSpPr>
            <a:spLocks noGrp="1"/>
          </p:cNvSpPr>
          <p:nvPr>
            <p:ph type="sldNum" sz="quarter" idx="12"/>
          </p:nvPr>
        </p:nvSpPr>
        <p:spPr>
          <a:xfrm>
            <a:off x="6553200" y="6248400"/>
            <a:ext cx="2133600" cy="473075"/>
          </a:xfrm>
        </p:spPr>
        <p:txBody>
          <a:bodyPr/>
          <a:lstStyle/>
          <a:p>
            <a:fld id="{B6F15528-21DE-4FAA-801E-634DDDAF4B2B}" type="slidenum">
              <a:rPr lang="en-US" smtClean="0"/>
              <a:pPr/>
              <a:t>1</a:t>
            </a:fld>
            <a:endParaRPr lang="en-US" dirty="0"/>
          </a:p>
        </p:txBody>
      </p:sp>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schemeClr val="tx1"/>
                </a:solidFill>
                <a:effectLst/>
                <a:uLnTx/>
                <a:uFillTx/>
                <a:latin typeface="+mn-lt"/>
                <a:ea typeface="+mn-ea"/>
                <a:cs typeface="+mn-cs"/>
              </a:rPr>
              <a:t>Unit:</a:t>
            </a:r>
            <a:r>
              <a:rPr kumimoji="0" lang="en-US" sz="2500" b="0" i="0" u="none" strike="noStrike" kern="1200" cap="none" spc="0" normalizeH="0" noProof="0" dirty="0">
                <a:ln>
                  <a:noFill/>
                </a:ln>
                <a:solidFill>
                  <a:schemeClr val="tx1"/>
                </a:solidFill>
                <a:effectLst/>
                <a:uLnTx/>
                <a:uFillTx/>
                <a:latin typeface="+mn-lt"/>
                <a:ea typeface="+mn-ea"/>
                <a:cs typeface="+mn-cs"/>
              </a:rPr>
              <a:t> </a:t>
            </a:r>
            <a:r>
              <a:rPr lang="en-US" sz="2500" dirty="0">
                <a:solidFill>
                  <a:schemeClr val="tx1"/>
                </a:solidFill>
              </a:rPr>
              <a:t>2</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sv-SE" dirty="0"/>
              <a:t>Harendra Singhal            KAS-103                Unit No.-2</a:t>
            </a:r>
            <a:endParaRPr lang="en-US" dirty="0"/>
          </a:p>
        </p:txBody>
      </p:sp>
      <p:sp>
        <p:nvSpPr>
          <p:cNvPr id="14" name="Subtitle 2"/>
          <p:cNvSpPr txBox="1">
            <a:spLocks/>
          </p:cNvSpPr>
          <p:nvPr/>
        </p:nvSpPr>
        <p:spPr>
          <a:xfrm>
            <a:off x="1905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Subject Name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dirty="0">
                <a:solidFill>
                  <a:schemeClr val="tx1"/>
                </a:solidFill>
              </a:rPr>
              <a:t>Mathematics-I</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rPr>
              <a:t>Course</a:t>
            </a:r>
            <a:r>
              <a:rPr kumimoji="0" lang="en-US" sz="2400" b="0" i="0" u="none" strike="noStrike" kern="1200" cap="none" spc="0" normalizeH="0" noProof="0" dirty="0">
                <a:ln>
                  <a:noFill/>
                </a:ln>
                <a:solidFill>
                  <a:schemeClr val="tx1"/>
                </a:solidFill>
                <a:effectLst/>
                <a:uLnTx/>
                <a:uFillTx/>
              </a:rPr>
              <a:t> Details</a:t>
            </a:r>
            <a:br>
              <a:rPr kumimoji="0" lang="en-US" sz="2400" b="0" i="0" u="none" strike="noStrike" kern="1200" cap="none" spc="0" normalizeH="0" noProof="0" dirty="0">
                <a:ln>
                  <a:noFill/>
                </a:ln>
                <a:solidFill>
                  <a:schemeClr val="tx1"/>
                </a:solidFill>
                <a:effectLst/>
                <a:uLnTx/>
                <a:uFillTx/>
              </a:rPr>
            </a:br>
            <a:r>
              <a:rPr kumimoji="0" lang="en-US" sz="2400" b="0" i="0" u="none" strike="noStrike" kern="1200" cap="none" spc="0" normalizeH="0" noProof="0" dirty="0">
                <a:ln>
                  <a:noFill/>
                </a:ln>
                <a:solidFill>
                  <a:schemeClr val="tx1"/>
                </a:solidFill>
                <a:effectLst/>
                <a:uLnTx/>
                <a:uFillTx/>
              </a:rPr>
              <a:t>(B Tech </a:t>
            </a:r>
            <a:r>
              <a:rPr lang="en-US" sz="2400" noProof="0" dirty="0">
                <a:solidFill>
                  <a:schemeClr val="tx1"/>
                </a:solidFill>
              </a:rPr>
              <a:t>I</a:t>
            </a:r>
            <a:r>
              <a:rPr lang="en-US" sz="2400" baseline="30000" dirty="0" err="1">
                <a:solidFill>
                  <a:schemeClr val="tx1"/>
                </a:solidFill>
              </a:rPr>
              <a:t>st</a:t>
            </a:r>
            <a:r>
              <a:rPr kumimoji="0" lang="en-US" sz="2400" b="0" i="0" u="none" strike="noStrike" kern="1200" cap="none" spc="0" normalizeH="0" noProof="0" dirty="0">
                <a:ln>
                  <a:noFill/>
                </a:ln>
                <a:solidFill>
                  <a:schemeClr val="tx1"/>
                </a:solidFill>
                <a:effectLst/>
                <a:uLnTx/>
                <a:uFillTx/>
              </a:rPr>
              <a:t> Sem.)</a:t>
            </a:r>
            <a:endParaRPr kumimoji="0" lang="en-US" sz="2400" b="0" i="0" u="none" strike="noStrike" kern="1200" cap="none" spc="0" normalizeH="0" baseline="0" noProof="0" dirty="0">
              <a:ln>
                <a:noFill/>
              </a:ln>
              <a:solidFill>
                <a:schemeClr val="tx1"/>
              </a:solidFill>
              <a:effectLst/>
              <a:uLnTx/>
              <a:uFillTx/>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876800"/>
          </a:xfrm>
        </p:spPr>
        <p:txBody>
          <a:bodyPr>
            <a:normAutofit/>
          </a:bodyPr>
          <a:lstStyle/>
          <a:p>
            <a:pPr marL="0" indent="0">
              <a:buNone/>
            </a:pPr>
            <a:r>
              <a:rPr lang="en-US" sz="2400" b="1" dirty="0"/>
              <a:t>Successive differentiation and Leibniz’s theorem</a:t>
            </a:r>
            <a:endParaRPr lang="en-US" sz="2400" dirty="0"/>
          </a:p>
          <a:p>
            <a:pPr marL="0" indent="0">
              <a:buNone/>
            </a:pPr>
            <a:r>
              <a:rPr lang="en-US" sz="2400" dirty="0"/>
              <a:t>In this section we will learn the following topic:</a:t>
            </a:r>
          </a:p>
          <a:p>
            <a:pPr>
              <a:buFont typeface="Wingdings" panose="05000000000000000000" pitchFamily="2" charset="2"/>
              <a:buChar char="Ø"/>
            </a:pPr>
            <a:r>
              <a:rPr lang="en-US" sz="2400" dirty="0"/>
              <a:t>Definition of successive derivatives.</a:t>
            </a:r>
          </a:p>
          <a:p>
            <a:pPr>
              <a:buFont typeface="Wingdings" panose="05000000000000000000" pitchFamily="2" charset="2"/>
              <a:buChar char="Ø"/>
            </a:pPr>
            <a:r>
              <a:rPr lang="en-US" sz="2400" dirty="0"/>
              <a:t>The notion of successive differentiation.</a:t>
            </a:r>
          </a:p>
          <a:p>
            <a:pPr>
              <a:buFont typeface="Wingdings" panose="05000000000000000000" pitchFamily="2" charset="2"/>
              <a:buChar char="Ø"/>
            </a:pPr>
            <a:r>
              <a:rPr lang="en-US" sz="2400" dirty="0"/>
              <a:t>The Leibniz’s formula.</a:t>
            </a:r>
          </a:p>
          <a:p>
            <a:pPr>
              <a:buFont typeface="Wingdings" panose="05000000000000000000" pitchFamily="2" charset="2"/>
              <a:buChar char="Ø"/>
            </a:pPr>
            <a:r>
              <a:rPr lang="en-US" sz="2400" dirty="0"/>
              <a:t>The related problems</a:t>
            </a:r>
          </a:p>
          <a:p>
            <a:pPr marL="0" indent="0">
              <a:buNone/>
            </a:pPr>
            <a:endParaRPr lang="en-US" sz="2400" dirty="0"/>
          </a:p>
        </p:txBody>
      </p:sp>
      <p:sp>
        <p:nvSpPr>
          <p:cNvPr id="4" name="Date Placeholder 3"/>
          <p:cNvSpPr>
            <a:spLocks noGrp="1"/>
          </p:cNvSpPr>
          <p:nvPr>
            <p:ph type="dt" sz="half" idx="10"/>
          </p:nvPr>
        </p:nvSpPr>
        <p:spPr/>
        <p:txBody>
          <a:bodyPr/>
          <a:lstStyle/>
          <a:p>
            <a:fld id="{ABB94109-CFA0-4719-8ADE-CB08760CAFA5}" type="datetime1">
              <a:rPr lang="en-US" smtClean="0"/>
              <a:pPr/>
              <a:t>2/13/2021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solidFill>
                  <a:srgbClr val="000000"/>
                </a:solidFill>
                <a:latin typeface="Times New Roman" pitchFamily="18" charset="0"/>
                <a:cs typeface="Times New Roman" pitchFamily="18" charset="0"/>
              </a:rPr>
              <a:t>Objective of the topic</a:t>
            </a:r>
            <a:r>
              <a:rPr lang="en-IN" sz="3200" b="1" dirty="0">
                <a:latin typeface="Times New Roman" pitchFamily="18" charset="0"/>
                <a:cs typeface="Times New Roman" pitchFamily="18" charset="0"/>
              </a:rPr>
              <a:t>,</a:t>
            </a:r>
            <a:r>
              <a:rPr lang="en-US" sz="3200" dirty="0"/>
              <a:t>(CO2..)</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52B8E5A-D651-4C2A-8DDC-88E5BB2913ED}"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cs typeface="Times New Roman" panose="02020603050405020304" pitchFamily="18" charset="0"/>
              </a:rPr>
              <a:t>Faculty Video Links, </a:t>
            </a:r>
            <a:r>
              <a:rPr lang="en-US" sz="2400" b="1" dirty="0" err="1">
                <a:cs typeface="Times New Roman" panose="02020603050405020304" pitchFamily="18" charset="0"/>
              </a:rPr>
              <a:t>Youtube</a:t>
            </a:r>
            <a:r>
              <a:rPr lang="en-US" sz="2400" b="1" dirty="0">
                <a:cs typeface="Times New Roman" panose="02020603050405020304" pitchFamily="18" charset="0"/>
              </a:rPr>
              <a:t> &amp; NPTEL Video Links and Online Courses Details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533400" y="1219200"/>
            <a:ext cx="8077200" cy="2369880"/>
          </a:xfrm>
          <a:prstGeom prst="rect">
            <a:avLst/>
          </a:prstGeom>
        </p:spPr>
        <p:txBody>
          <a:bodyPr wrap="square">
            <a:spAutoFit/>
          </a:bodyPr>
          <a:lstStyle/>
          <a:p>
            <a:pPr marL="457200" indent="-457200">
              <a:buFont typeface="Arial" pitchFamily="34" charset="0"/>
              <a:buChar char="•"/>
            </a:pPr>
            <a:r>
              <a:rPr lang="en-US" sz="2800" b="1" dirty="0"/>
              <a:t>Euler’s theorem </a:t>
            </a:r>
          </a:p>
          <a:p>
            <a:endParaRPr lang="en-US" sz="2800" b="1" dirty="0"/>
          </a:p>
          <a:p>
            <a:pPr marL="457200" indent="-457200">
              <a:buFont typeface="Arial" pitchFamily="34" charset="0"/>
              <a:buChar char="•"/>
            </a:pPr>
            <a:r>
              <a:rPr lang="en-US" sz="2400" dirty="0"/>
              <a:t>Lecture 12: Euler’s theorem for homogeneous function</a:t>
            </a:r>
          </a:p>
          <a:p>
            <a:r>
              <a:rPr lang="en-US" sz="2400" dirty="0"/>
              <a:t>        </a:t>
            </a:r>
            <a:r>
              <a:rPr lang="en-US" sz="2200" u="sng" dirty="0">
                <a:solidFill>
                  <a:schemeClr val="tx2">
                    <a:lumMod val="60000"/>
                    <a:lumOff val="40000"/>
                  </a:schemeClr>
                </a:solidFill>
                <a:hlinkClick r:id="rId3"/>
              </a:rPr>
              <a:t>https://www.youtube.com/watch?v=btLWNJdHzSQ</a:t>
            </a:r>
            <a:endParaRPr lang="en-US" sz="2200" u="sng" dirty="0">
              <a:solidFill>
                <a:schemeClr val="tx2">
                  <a:lumMod val="60000"/>
                  <a:lumOff val="40000"/>
                </a:schemeClr>
              </a:solidFill>
            </a:endParaRPr>
          </a:p>
          <a:p>
            <a:endParaRPr lang="en-US" sz="2200" u="sng" dirty="0">
              <a:solidFill>
                <a:schemeClr val="tx2">
                  <a:lumMod val="60000"/>
                  <a:lumOff val="40000"/>
                </a:schemeClr>
              </a:solidFill>
            </a:endParaRPr>
          </a:p>
          <a:p>
            <a:pPr marL="285750" indent="-285750">
              <a:buFont typeface="Arial" pitchFamily="34" charset="0"/>
              <a:buChar char="•"/>
            </a:pPr>
            <a:endParaRPr lang="en-US" sz="2200" dirty="0"/>
          </a:p>
        </p:txBody>
      </p:sp>
    </p:spTree>
    <p:extLst>
      <p:ext uri="{BB962C8B-B14F-4D97-AF65-F5344CB8AC3E}">
        <p14:creationId xmlns:p14="http://schemas.microsoft.com/office/powerpoint/2010/main" val="5674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a:bodyPr>
          <a:lstStyle/>
          <a:p>
            <a:pPr>
              <a:buFont typeface="Wingdings" pitchFamily="2" charset="2"/>
              <a:buChar char="ü"/>
            </a:pPr>
            <a:r>
              <a:rPr lang="en-US" sz="2800" dirty="0"/>
              <a:t> </a:t>
            </a:r>
            <a:r>
              <a:rPr lang="en-US" sz="2400" dirty="0"/>
              <a:t>Homogeneous function</a:t>
            </a:r>
          </a:p>
          <a:p>
            <a:pPr>
              <a:buFont typeface="Wingdings" pitchFamily="2" charset="2"/>
              <a:buChar char="ü"/>
            </a:pPr>
            <a:endParaRPr lang="en-US" sz="2400" dirty="0"/>
          </a:p>
          <a:p>
            <a:pPr>
              <a:buFont typeface="Wingdings" pitchFamily="2" charset="2"/>
              <a:buChar char="ü"/>
            </a:pPr>
            <a:endParaRPr lang="en-US" sz="2400" dirty="0"/>
          </a:p>
          <a:p>
            <a:pPr>
              <a:buFont typeface="Wingdings" pitchFamily="2" charset="2"/>
              <a:buChar char="ü"/>
            </a:pPr>
            <a:r>
              <a:rPr lang="en-US" sz="2400" dirty="0"/>
              <a:t> Euler’s Theorem</a:t>
            </a:r>
          </a:p>
          <a:p>
            <a:pPr>
              <a:buFont typeface="Wingdings" pitchFamily="2" charset="2"/>
              <a:buChar char="ü"/>
            </a:pPr>
            <a:endParaRPr lang="en-US" sz="2400" dirty="0"/>
          </a:p>
          <a:p>
            <a:pPr>
              <a:buFont typeface="Wingdings" pitchFamily="2" charset="2"/>
              <a:buChar char="ü"/>
            </a:pPr>
            <a:endParaRPr lang="en-US" sz="2400" dirty="0"/>
          </a:p>
          <a:p>
            <a:pPr>
              <a:buFont typeface="Wingdings" pitchFamily="2" charset="2"/>
              <a:buChar char="ü"/>
            </a:pPr>
            <a:r>
              <a:rPr lang="en-US" sz="2400" dirty="0"/>
              <a:t>Deduction</a:t>
            </a:r>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Recap</a:t>
            </a:r>
            <a:endParaRPr kumimoji="0" lang="en-US" sz="3400" b="1" i="0" u="none" strike="noStrike" kern="1200" cap="none" spc="0" normalizeH="0" baseline="0" noProof="0" dirty="0">
              <a:ln>
                <a:noFill/>
              </a:ln>
              <a:solidFill>
                <a:schemeClr val="dk1"/>
              </a:solidFill>
              <a:effectLst/>
              <a:uLnTx/>
              <a:uFillTx/>
            </a:endParaRPr>
          </a:p>
        </p:txBody>
      </p:sp>
      <p:sp>
        <p:nvSpPr>
          <p:cNvPr id="11" name="Date Placeholder 5"/>
          <p:cNvSpPr>
            <a:spLocks noGrp="1"/>
          </p:cNvSpPr>
          <p:nvPr>
            <p:ph type="dt" sz="half" idx="10"/>
          </p:nvPr>
        </p:nvSpPr>
        <p:spPr>
          <a:xfrm>
            <a:off x="457200" y="6356350"/>
            <a:ext cx="2133600" cy="365125"/>
          </a:xfrm>
        </p:spPr>
        <p:txBody>
          <a:bodyPr/>
          <a:lstStyle/>
          <a:p>
            <a:fld id="{891320A2-B12C-44E8-8F6F-9BFDFB1B9929}" type="datetime1">
              <a:rPr lang="en-US" smtClean="0"/>
              <a:pPr/>
              <a:t>2/13/2021</a:t>
            </a:fld>
            <a:endParaRPr lang="en-US"/>
          </a:p>
        </p:txBody>
      </p:sp>
      <p:sp>
        <p:nvSpPr>
          <p:cNvPr id="12"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101</a:t>
            </a:fld>
            <a:endParaRPr lang="en-US"/>
          </a:p>
        </p:txBody>
      </p:sp>
      <p:sp>
        <p:nvSpPr>
          <p:cNvPr id="13"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Tree>
    <p:extLst>
      <p:ext uri="{BB962C8B-B14F-4D97-AF65-F5344CB8AC3E}">
        <p14:creationId xmlns:p14="http://schemas.microsoft.com/office/powerpoint/2010/main" val="91867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Effect transition="in" filter="fade">
                                      <p:cBhvr>
                                        <p:cTn id="1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indent="0">
              <a:buNone/>
            </a:pPr>
            <a:r>
              <a:rPr lang="en-US" sz="2400" b="1" dirty="0">
                <a:solidFill>
                  <a:srgbClr val="000000"/>
                </a:solidFill>
                <a:latin typeface="Times New Roman" pitchFamily="18" charset="0"/>
                <a:cs typeface="Times New Roman" pitchFamily="18" charset="0"/>
              </a:rPr>
              <a:t>Successive Differentiation(nth order derivatives)-</a:t>
            </a:r>
          </a:p>
          <a:p>
            <a:pPr marL="0" indent="0">
              <a:buNone/>
            </a:pPr>
            <a:r>
              <a:rPr lang="en-US" sz="2400" dirty="0">
                <a:hlinkClick r:id="rId2"/>
              </a:rPr>
              <a:t>https://www.youtube.com/watch?v=PkuPGKSacu0&amp;list=PL2FUpm_Ld1Q3H00wVFuwjWOo1gtMXk1eb</a:t>
            </a:r>
          </a:p>
          <a:p>
            <a:pPr marL="0" indent="0">
              <a:buNone/>
            </a:pPr>
            <a:endParaRPr lang="en-US" sz="2400" dirty="0">
              <a:hlinkClick r:id="rId2"/>
            </a:endParaRPr>
          </a:p>
          <a:p>
            <a:pPr marL="0" indent="0">
              <a:buNone/>
            </a:pPr>
            <a:r>
              <a:rPr lang="en-US" sz="2400" b="1" dirty="0">
                <a:solidFill>
                  <a:srgbClr val="000000"/>
                </a:solidFill>
                <a:latin typeface="Times New Roman" pitchFamily="18" charset="0"/>
                <a:cs typeface="Times New Roman" pitchFamily="18" charset="0"/>
              </a:rPr>
              <a:t>Leibnitz’s theorem and its application-</a:t>
            </a:r>
          </a:p>
          <a:p>
            <a:pPr marL="0" indent="0">
              <a:buNone/>
            </a:pPr>
            <a:r>
              <a:rPr lang="en-US" sz="2400" dirty="0"/>
              <a:t>1.https://www.youtube.com/watch?v=QeWrQ9Fz3Wo&amp;t=22s</a:t>
            </a:r>
          </a:p>
          <a:p>
            <a:pPr marL="0" indent="0">
              <a:buNone/>
            </a:pPr>
            <a:r>
              <a:rPr lang="en-US" sz="2400" dirty="0"/>
              <a:t>2. </a:t>
            </a:r>
            <a:r>
              <a:rPr lang="en-US" sz="2400" dirty="0">
                <a:hlinkClick r:id="rId3"/>
              </a:rPr>
              <a:t>https://www.youtube.com/watch?v=5dFrWCE6bHg</a:t>
            </a:r>
            <a:endParaRPr lang="en-US" sz="2400" dirty="0"/>
          </a:p>
          <a:p>
            <a:pPr marL="0" indent="0">
              <a:buNone/>
            </a:pPr>
            <a:endParaRPr lang="en-US" sz="2400" dirty="0"/>
          </a:p>
          <a:p>
            <a:pPr marL="0" indent="0">
              <a:buNone/>
            </a:pPr>
            <a:r>
              <a:rPr lang="en-US" sz="2400" b="1" dirty="0"/>
              <a:t>Asymptotes-</a:t>
            </a:r>
          </a:p>
          <a:p>
            <a:pPr marL="0" indent="0">
              <a:buNone/>
            </a:pPr>
            <a:r>
              <a:rPr lang="en-US" sz="2400" b="1" dirty="0"/>
              <a:t>https://www.youtube.com/watch?v=WX6O9TiFYsA&amp;t=110s</a:t>
            </a:r>
          </a:p>
          <a:p>
            <a:pPr marL="0" indent="0">
              <a:buNone/>
            </a:pPr>
            <a:endParaRPr lang="en-US" sz="2400" dirty="0"/>
          </a:p>
        </p:txBody>
      </p:sp>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0" i="0" u="none" strike="noStrike" kern="1200" cap="none" spc="0" normalizeH="0" noProof="0" dirty="0">
                <a:ln>
                  <a:noFill/>
                </a:ln>
                <a:solidFill>
                  <a:schemeClr val="dk1"/>
                </a:solidFill>
                <a:effectLst/>
                <a:uLnTx/>
                <a:uFillTx/>
                <a:latin typeface="+mn-lt"/>
                <a:ea typeface="+mn-ea"/>
                <a:cs typeface="+mn-cs"/>
              </a:rPr>
              <a:t> Links, </a:t>
            </a:r>
            <a:r>
              <a:rPr kumimoji="0" lang="en-US" sz="2400" b="0" i="0" u="none" strike="noStrike" kern="1200" cap="none" spc="0" normalizeH="0" noProof="0" dirty="0" err="1">
                <a:ln>
                  <a:noFill/>
                </a:ln>
                <a:solidFill>
                  <a:schemeClr val="dk1"/>
                </a:solidFill>
                <a:effectLst/>
                <a:uLnTx/>
                <a:uFillTx/>
                <a:latin typeface="+mn-lt"/>
                <a:ea typeface="+mn-ea"/>
                <a:cs typeface="+mn-cs"/>
              </a:rPr>
              <a:t>Youtube</a:t>
            </a:r>
            <a:r>
              <a:rPr kumimoji="0" lang="en-US" sz="2400" b="0"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6653015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indent="0">
              <a:buNone/>
            </a:pPr>
            <a:r>
              <a:rPr lang="en-US" sz="2400" b="1" dirty="0"/>
              <a:t>Curves Tracing (Cartesian co-ordinates) –</a:t>
            </a:r>
            <a:r>
              <a:rPr lang="en-US" sz="2400" dirty="0"/>
              <a:t>https://www.youtube.com/watch?v=GII1ssdR2cg&amp;list=PLhSp9OSVmeyK2yt8hdoo3Qze3O0Y67qaY</a:t>
            </a:r>
          </a:p>
          <a:p>
            <a:pPr marL="0" indent="0">
              <a:buNone/>
            </a:pPr>
            <a:endParaRPr lang="en-US" sz="2400" b="1" dirty="0"/>
          </a:p>
          <a:p>
            <a:pPr marL="0" indent="0">
              <a:buNone/>
            </a:pPr>
            <a:r>
              <a:rPr lang="en-US" sz="2400" b="1" dirty="0"/>
              <a:t>Curves Tracing (Polar co-ordinates) - </a:t>
            </a:r>
            <a:r>
              <a:rPr lang="en-US" sz="2400" dirty="0"/>
              <a:t>https://www.youtube.com/watch?v=0Nv_uSvwh_I&amp;t=3s</a:t>
            </a:r>
          </a:p>
          <a:p>
            <a:pPr marL="0" indent="0">
              <a:buNone/>
            </a:pPr>
            <a:endParaRPr lang="en-US" sz="2400" dirty="0"/>
          </a:p>
        </p:txBody>
      </p:sp>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Faculty Video</a:t>
            </a:r>
            <a:r>
              <a:rPr kumimoji="0" lang="en-US" sz="2400" b="0" i="0" u="none" strike="noStrike" kern="1200" cap="none" spc="0" normalizeH="0" noProof="0" dirty="0">
                <a:ln>
                  <a:noFill/>
                </a:ln>
                <a:solidFill>
                  <a:schemeClr val="dk1"/>
                </a:solidFill>
                <a:effectLst/>
                <a:uLnTx/>
                <a:uFillTx/>
                <a:latin typeface="+mn-lt"/>
                <a:ea typeface="+mn-ea"/>
                <a:cs typeface="+mn-cs"/>
              </a:rPr>
              <a:t> Links, </a:t>
            </a:r>
            <a:r>
              <a:rPr kumimoji="0" lang="en-US" sz="2400" b="0" i="0" u="none" strike="noStrike" kern="1200" cap="none" spc="0" normalizeH="0" noProof="0" dirty="0" err="1">
                <a:ln>
                  <a:noFill/>
                </a:ln>
                <a:solidFill>
                  <a:schemeClr val="dk1"/>
                </a:solidFill>
                <a:effectLst/>
                <a:uLnTx/>
                <a:uFillTx/>
                <a:latin typeface="+mn-lt"/>
                <a:ea typeface="+mn-ea"/>
                <a:cs typeface="+mn-cs"/>
              </a:rPr>
              <a:t>Youtube</a:t>
            </a:r>
            <a:r>
              <a:rPr kumimoji="0" lang="en-US" sz="2400" b="0" i="0" u="none" strike="noStrike" kern="1200" cap="none" spc="0" normalizeH="0" noProof="0" dirty="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0172255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indent="0" algn="ctr">
              <a:buNone/>
            </a:pPr>
            <a:r>
              <a:rPr lang="en-US" dirty="0">
                <a:solidFill>
                  <a:schemeClr val="dk1"/>
                </a:solidFill>
              </a:rPr>
              <a:t>Assignment-2.1</a:t>
            </a:r>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55C2B899-F64F-472A-A730-C05E26BE977F}"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Weekly Assignment,co2</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xmlns:a14="http://schemas.microsoft.com/office/drawing/2010/main">
        <mc:Choice Requires="a14">
          <p:sp>
            <p:nvSpPr>
              <p:cNvPr id="9" name="Rectangle 8"/>
              <p:cNvSpPr/>
              <p:nvPr/>
            </p:nvSpPr>
            <p:spPr>
              <a:xfrm>
                <a:off x="762000" y="1752600"/>
                <a:ext cx="5287488" cy="551113"/>
              </a:xfrm>
              <a:prstGeom prst="rect">
                <a:avLst/>
              </a:prstGeom>
            </p:spPr>
            <p:txBody>
              <a:bodyPr wrap="square">
                <a:spAutoFit/>
              </a:bodyPr>
              <a:lstStyle/>
              <a:p>
                <a:pPr marR="0" lvl="0">
                  <a:lnSpc>
                    <a:spcPct val="115000"/>
                  </a:lnSpc>
                  <a:spcBef>
                    <a:spcPts val="0"/>
                  </a:spcBef>
                  <a:spcAft>
                    <a:spcPts val="4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Q.1. Find </a:t>
                </a:r>
                <a14:m>
                  <m:oMath xmlns:m="http://schemas.openxmlformats.org/officeDocument/2006/math">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sub>
                    </m:sSub>
                  </m:oMath>
                </a14:m>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where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a:effectLst/>
                            <a:latin typeface="Cambria Math" panose="02040503050406030204" pitchFamily="18" charset="0"/>
                            <a:ea typeface="Times New Roman" panose="02020603050405020304" pitchFamily="18" charset="0"/>
                            <a:cs typeface="Times New Roman" panose="02020603050405020304" pitchFamily="18" charset="0"/>
                          </a:rPr>
                          <m:t>𝑎𝑥</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𝑏</m:t>
                        </m:r>
                      </m:num>
                      <m:den>
                        <m:r>
                          <a:rPr lang="en-US" i="1">
                            <a:effectLst/>
                            <a:latin typeface="Cambria Math" panose="02040503050406030204" pitchFamily="18" charset="0"/>
                            <a:ea typeface="Times New Roman" panose="02020603050405020304" pitchFamily="18" charset="0"/>
                            <a:cs typeface="Times New Roman" panose="02020603050405020304" pitchFamily="18" charset="0"/>
                          </a:rPr>
                          <m:t>𝑐𝑥</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𝑑</m:t>
                        </m:r>
                      </m:den>
                    </m:f>
                  </m:oMath>
                </a14:m>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62000" y="1752600"/>
                <a:ext cx="5287488" cy="551113"/>
              </a:xfrm>
              <a:prstGeom prst="rect">
                <a:avLst/>
              </a:prstGeom>
              <a:blipFill rotWithShape="0">
                <a:blip r:embed="rId3"/>
                <a:stretch>
                  <a:fillRect l="-923"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762000" y="2133600"/>
                <a:ext cx="6477000" cy="745140"/>
              </a:xfrm>
              <a:prstGeom prst="rect">
                <a:avLst/>
              </a:prstGeom>
            </p:spPr>
            <p:txBody>
              <a:bodyPr wrap="square">
                <a:spAutoFit/>
              </a:bodyPr>
              <a:lstStyle/>
              <a:p>
                <a:pPr>
                  <a:lnSpc>
                    <a:spcPct val="115000"/>
                  </a:lnSpc>
                  <a:spcAft>
                    <a:spcPts val="4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Bef>
                    <a:spcPts val="0"/>
                  </a:spcBef>
                  <a:spcAft>
                    <a:spcPts val="4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Q.2. Find </a:t>
                </a:r>
                <a14:m>
                  <m:oMath xmlns:m="http://schemas.openxmlformats.org/officeDocument/2006/math">
                    <m:r>
                      <a:rPr lang="en-US" i="1">
                        <a:effectLst/>
                        <a:latin typeface="Cambria Math" panose="02040503050406030204" pitchFamily="18" charset="0"/>
                        <a:ea typeface="Calibri" panose="020F0502020204030204" pitchFamily="34" charset="0"/>
                        <a:cs typeface="Times New Roman" panose="02020603050405020304" pitchFamily="18" charset="0"/>
                      </a:rPr>
                      <m:t>𝑛𝑡h</m:t>
                    </m:r>
                  </m:oMath>
                </a14:m>
                <a:r>
                  <a:rPr lang="en-US" dirty="0">
                    <a:effectLst/>
                    <a:latin typeface="Times New Roman" panose="02020603050405020304" pitchFamily="18" charset="0"/>
                    <a:ea typeface="Calibri" panose="020F0502020204030204" pitchFamily="34" charset="0"/>
                    <a:cs typeface="Times New Roman" panose="02020603050405020304" pitchFamily="18" charset="0"/>
                  </a:rPr>
                  <a:t> derivative of </a:t>
                </a:r>
                <a14:m>
                  <m:oMath xmlns:m="http://schemas.openxmlformats.org/officeDocument/2006/math">
                    <m:r>
                      <a:rPr lang="en-US" i="1">
                        <a:effectLst/>
                        <a:latin typeface="Cambria Math" panose="02040503050406030204" pitchFamily="18" charset="0"/>
                        <a:ea typeface="Calibri" panose="020F0502020204030204" pitchFamily="34" charset="0"/>
                        <a:cs typeface="Times New Roman" panose="02020603050405020304" pitchFamily="18" charset="0"/>
                      </a:rPr>
                      <m:t>𝑦</m:t>
                    </m:r>
                    <m:r>
                      <a:rPr lang="en-US" i="1">
                        <a:effectLst/>
                        <a:latin typeface="Cambria Math" panose="02040503050406030204" pitchFamily="18" charset="0"/>
                        <a:ea typeface="Calibri" panose="020F0502020204030204" pitchFamily="34" charset="0"/>
                        <a:cs typeface="Times New Roman" panose="02020603050405020304" pitchFamily="18" charset="0"/>
                      </a:rPr>
                      <m:t> = </m:t>
                    </m:r>
                    <m:sSup>
                      <m:sSupPr>
                        <m:ctrlPr>
                          <a:rPr lang="en-US" i="1" smtClean="0">
                            <a:effectLst/>
                            <a:latin typeface="Cambria Math" panose="02040503050406030204" pitchFamily="18" charset="0"/>
                            <a:cs typeface="Times New Roman" panose="02020603050405020304" pitchFamily="18" charset="0"/>
                          </a:rPr>
                        </m:ctrlPr>
                      </m:sSupPr>
                      <m:e>
                        <m:r>
                          <a:rPr lang="en-US" i="1" smtClean="0">
                            <a:effectLst/>
                            <a:latin typeface="Cambria Math" panose="02040503050406030204" pitchFamily="18" charset="0"/>
                            <a:cs typeface="Times New Roman" panose="02020603050405020304" pitchFamily="18" charset="0"/>
                          </a:rPr>
                          <m:t>𝑥</m:t>
                        </m:r>
                      </m:e>
                      <m:sup>
                        <m:r>
                          <a:rPr lang="en-US" i="1" smtClean="0">
                            <a:effectLst/>
                            <a:latin typeface="Cambria Math" panose="02040503050406030204" pitchFamily="18" charset="0"/>
                            <a:cs typeface="Times New Roman" panose="02020603050405020304" pitchFamily="18" charset="0"/>
                          </a:rPr>
                          <m:t>2</m:t>
                        </m:r>
                      </m:sup>
                    </m:sSup>
                    <m:sSup>
                      <m:sSupPr>
                        <m:ctrlPr>
                          <a:rPr lang="en-US" i="1" smtClean="0">
                            <a:effectLst/>
                            <a:latin typeface="Cambria Math" panose="02040503050406030204" pitchFamily="18" charset="0"/>
                            <a:cs typeface="Times New Roman" panose="02020603050405020304" pitchFamily="18" charset="0"/>
                          </a:rPr>
                        </m:ctrlPr>
                      </m:sSupPr>
                      <m:e>
                        <m:r>
                          <a:rPr lang="en-US" b="0" i="1" smtClean="0">
                            <a:effectLst/>
                            <a:latin typeface="Cambria Math" panose="02040503050406030204" pitchFamily="18" charset="0"/>
                            <a:cs typeface="Times New Roman" panose="02020603050405020304" pitchFamily="18" charset="0"/>
                          </a:rPr>
                          <m:t>𝑒</m:t>
                        </m:r>
                      </m:e>
                      <m:sup>
                        <m:r>
                          <a:rPr lang="en-US" b="0" i="1" smtClean="0">
                            <a:effectLst/>
                            <a:latin typeface="Cambria Math" panose="02040503050406030204" pitchFamily="18" charset="0"/>
                            <a:cs typeface="Times New Roman" panose="02020603050405020304" pitchFamily="18" charset="0"/>
                          </a:rPr>
                          <m:t>𝑥</m:t>
                        </m:r>
                      </m:sup>
                    </m:sSup>
                  </m:oMath>
                </a14:m>
                <a:r>
                  <a:rPr lang="en-US" dirty="0">
                    <a:effectLst/>
                    <a:latin typeface="Times New Roman" panose="02020603050405020304" pitchFamily="18" charset="0"/>
                    <a:ea typeface="Calibri" panose="020F0502020204030204" pitchFamily="34" charset="0"/>
                    <a:cs typeface="Times New Roman" panose="02020603050405020304" pitchFamily="18" charset="0"/>
                  </a:rPr>
                  <a:t>at x = 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762000" y="2133600"/>
                <a:ext cx="6477000" cy="745140"/>
              </a:xfrm>
              <a:prstGeom prst="rect">
                <a:avLst/>
              </a:prstGeom>
              <a:blipFill rotWithShape="0">
                <a:blip r:embed="rId4"/>
                <a:stretch>
                  <a:fillRect l="-753" b="-90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762000" y="2971800"/>
                <a:ext cx="5684558" cy="551113"/>
              </a:xfrm>
              <a:prstGeom prst="rect">
                <a:avLst/>
              </a:prstGeom>
            </p:spPr>
            <p:txBody>
              <a:bodyPr wrap="square">
                <a:spAutoFit/>
              </a:bodyPr>
              <a:lstStyle/>
              <a:p>
                <a:pPr marR="0" lvl="0">
                  <a:lnSpc>
                    <a:spcPct val="115000"/>
                  </a:lnSpc>
                  <a:spcBef>
                    <a:spcPts val="0"/>
                  </a:spcBef>
                  <a:spcAft>
                    <a:spcPts val="400"/>
                  </a:spcAft>
                </a:pPr>
                <a:r>
                  <a:rPr lang="en-US" dirty="0">
                    <a:latin typeface="Times New Roman" panose="02020603050405020304" pitchFamily="18" charset="0"/>
                    <a:ea typeface="Calibri" panose="020F0502020204030204" pitchFamily="34" charset="0"/>
                    <a:cs typeface="Times New Roman" panose="02020603050405020304" pitchFamily="18" charset="0"/>
                  </a:rPr>
                  <a:t>Q.3. If</a:t>
                </a:r>
                <a14:m>
                  <m:oMath xmlns:m="http://schemas.openxmlformats.org/officeDocument/2006/math">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𝑦</m:t>
                    </m:r>
                    <m:r>
                      <a:rPr lang="en-US"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i="1">
                            <a:effectLst/>
                            <a:latin typeface="Cambria Math" panose="02040503050406030204" pitchFamily="18" charset="0"/>
                            <a:ea typeface="Calibri" panose="020F0502020204030204" pitchFamily="34" charset="0"/>
                            <a:cs typeface="Times New Roman" panose="02020603050405020304" pitchFamily="18" charset="0"/>
                          </a:rPr>
                          <m:t>𝑥</m:t>
                        </m:r>
                      </m:e>
                      <m:sup>
                        <m:r>
                          <a:rPr lang="en-US" i="1">
                            <a:effectLst/>
                            <a:latin typeface="Cambria Math" panose="02040503050406030204" pitchFamily="18" charset="0"/>
                            <a:ea typeface="Calibri" panose="020F0502020204030204" pitchFamily="34" charset="0"/>
                            <a:cs typeface="Times New Roman" panose="02020603050405020304" pitchFamily="18" charset="0"/>
                          </a:rPr>
                          <m:t>𝑛</m:t>
                        </m:r>
                      </m:sup>
                    </m:sSup>
                    <m:r>
                      <a:rPr lang="en-US" i="1">
                        <a:effectLst/>
                        <a:latin typeface="Cambria Math" panose="02040503050406030204" pitchFamily="18" charset="0"/>
                        <a:ea typeface="Calibri" panose="020F0502020204030204" pitchFamily="34" charset="0"/>
                        <a:cs typeface="Times New Roman" panose="02020603050405020304" pitchFamily="18" charset="0"/>
                      </a:rPr>
                      <m:t>𝑙𝑜𝑔𝑥</m:t>
                    </m:r>
                    <m:r>
                      <a:rPr lang="en-US"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effectLst/>
                    <a:latin typeface="Times New Roman" panose="02020603050405020304" pitchFamily="18" charset="0"/>
                    <a:ea typeface="Calibri" panose="020F0502020204030204" pitchFamily="34" charset="0"/>
                    <a:cs typeface="Times New Roman" panose="02020603050405020304" pitchFamily="18" charset="0"/>
                  </a:rPr>
                  <a:t> prove that </a:t>
                </a:r>
                <a14:m>
                  <m:oMath xmlns:m="http://schemas.openxmlformats.org/officeDocument/2006/math">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𝑛</m:t>
                        </m:r>
                        <m:r>
                          <a:rPr lang="en-US"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i="1">
                            <a:effectLst/>
                            <a:latin typeface="Cambria Math" panose="02040503050406030204" pitchFamily="18" charset="0"/>
                            <a:ea typeface="Calibri" panose="020F0502020204030204" pitchFamily="34" charset="0"/>
                            <a:cs typeface="Times New Roman" panose="02020603050405020304" pitchFamily="18" charset="0"/>
                          </a:rPr>
                          <m:t>𝑛</m:t>
                        </m:r>
                        <m:r>
                          <a:rPr lang="en-US" i="1">
                            <a:effectLst/>
                            <a:latin typeface="Cambria Math" panose="02040503050406030204" pitchFamily="18" charset="0"/>
                            <a:ea typeface="Calibri" panose="020F0502020204030204" pitchFamily="34" charset="0"/>
                            <a:cs typeface="Times New Roman" panose="02020603050405020304" pitchFamily="18" charset="0"/>
                          </a:rPr>
                          <m:t>!</m:t>
                        </m:r>
                      </m:num>
                      <m:den>
                        <m:r>
                          <a:rPr lang="en-US" i="1">
                            <a:effectLst/>
                            <a:latin typeface="Cambria Math" panose="02040503050406030204" pitchFamily="18" charset="0"/>
                            <a:ea typeface="Calibri" panose="020F0502020204030204" pitchFamily="34" charset="0"/>
                            <a:cs typeface="Times New Roman" panose="02020603050405020304" pitchFamily="18" charset="0"/>
                          </a:rPr>
                          <m:t>𝑥</m:t>
                        </m:r>
                      </m:den>
                    </m:f>
                  </m:oMath>
                </a14:m>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762000" y="2971800"/>
                <a:ext cx="5684558" cy="551113"/>
              </a:xfrm>
              <a:prstGeom prst="rect">
                <a:avLst/>
              </a:prstGeom>
              <a:blipFill rotWithShape="0">
                <a:blip r:embed="rId5"/>
                <a:stretch>
                  <a:fillRect l="-857"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762000" y="3620869"/>
                <a:ext cx="4572000" cy="646331"/>
              </a:xfrm>
              <a:prstGeom prst="rect">
                <a:avLst/>
              </a:prstGeom>
            </p:spPr>
            <p:txBody>
              <a:bodyPr>
                <a:spAutoFit/>
              </a:bodyPr>
              <a:lstStyle/>
              <a:p>
                <a:r>
                  <a:rPr lang="en-US" dirty="0">
                    <a:latin typeface="Times New Roman" panose="02020603050405020304" pitchFamily="18" charset="0"/>
                    <a:ea typeface="Times New Roman" panose="02020603050405020304" pitchFamily="18" charset="0"/>
                  </a:rPr>
                  <a:t>Q.4.Verify mean value theorem for the function </a:t>
                </a:r>
                <a14:m>
                  <m:oMath xmlns:m="http://schemas.openxmlformats.org/officeDocument/2006/math">
                    <m:r>
                      <a:rPr lang="en-US" b="0" i="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i="1">
                            <a:effectLst/>
                            <a:latin typeface="Cambria Math" panose="02040503050406030204" pitchFamily="18" charset="0"/>
                            <a:ea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effectLst/>
                            <a:latin typeface="Cambria Math" panose="02040503050406030204" pitchFamily="18" charset="0"/>
                            <a:ea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US" i="1">
                            <a:effectLst/>
                            <a:latin typeface="Cambria Math" panose="02040503050406030204" pitchFamily="18" charset="0"/>
                            <a:ea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e>
                    </m:d>
                    <m:d>
                      <m:dPr>
                        <m:ctrlPr>
                          <a:rPr lang="en-US" i="1">
                            <a:effectLst/>
                            <a:latin typeface="Cambria Math" panose="02040503050406030204" pitchFamily="18" charset="0"/>
                            <a:ea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a:effectLst/>
                            <a:latin typeface="Cambria Math" panose="02040503050406030204" pitchFamily="18" charset="0"/>
                            <a:ea typeface="Times New Roman" panose="02020603050405020304" pitchFamily="18" charset="0"/>
                            <a:cs typeface="Times New Roman" panose="02020603050405020304" pitchFamily="18" charset="0"/>
                          </a:rPr>
                          <m:t>−3</m:t>
                        </m:r>
                      </m:e>
                    </m:d>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in</m:t>
                    </m:r>
                    <m:r>
                      <a:rPr lang="en-US">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en-US" i="1">
                            <a:effectLst/>
                            <a:latin typeface="Cambria Math" panose="02040503050406030204" pitchFamily="18" charset="0"/>
                            <a:ea typeface="Times New Roman" panose="02020603050405020304" pitchFamily="18" charset="0"/>
                          </a:rPr>
                        </m:ctrlPr>
                      </m:dPr>
                      <m:e>
                        <m:r>
                          <a:rPr lang="en-US">
                            <a:effectLst/>
                            <a:latin typeface="Cambria Math" panose="02040503050406030204" pitchFamily="18" charset="0"/>
                            <a:ea typeface="Times New Roman" panose="02020603050405020304" pitchFamily="18" charset="0"/>
                            <a:cs typeface="Times New Roman" panose="02020603050405020304" pitchFamily="18" charset="0"/>
                          </a:rPr>
                          <m:t>0,4</m:t>
                        </m:r>
                      </m:e>
                    </m:d>
                    <m:r>
                      <a:rPr lang="en-US">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762000" y="3620869"/>
                <a:ext cx="4572000" cy="646331"/>
              </a:xfrm>
              <a:prstGeom prst="rect">
                <a:avLst/>
              </a:prstGeom>
              <a:blipFill rotWithShape="0">
                <a:blip r:embed="rId6"/>
                <a:stretch>
                  <a:fillRect l="-1067" t="-5660" r="-1600" b="-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838200" y="4953000"/>
                <a:ext cx="8229600" cy="646331"/>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Q.6. Show that the function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en-US" dirty="0">
                    <a:effectLst/>
                    <a:latin typeface="Times New Roman" panose="02020603050405020304" pitchFamily="18" charset="0"/>
                    <a:ea typeface="Times New Roman" panose="02020603050405020304" pitchFamily="18" charset="0"/>
                  </a:rPr>
                  <a:t> defined by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i="1">
                            <a:effectLst/>
                            <a:latin typeface="Cambria Math" panose="02040503050406030204" pitchFamily="18" charset="0"/>
                            <a:ea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rPr>
                        </m:ctrlPr>
                      </m:sSupPr>
                      <m:e>
                        <m:d>
                          <m:dPr>
                            <m:begChr m:val="|"/>
                            <m:endChr m:val="|"/>
                            <m:ctrlPr>
                              <a:rPr lang="en-US" i="1">
                                <a:effectLst/>
                                <a:latin typeface="Cambria Math" panose="02040503050406030204" pitchFamily="18" charset="0"/>
                                <a:ea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e>
                        </m:d>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3</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𝑅</m:t>
                    </m:r>
                  </m:oMath>
                </a14:m>
                <a:r>
                  <a:rPr lang="en-US" dirty="0">
                    <a:effectLst/>
                    <a:latin typeface="Times New Roman" panose="02020603050405020304" pitchFamily="18" charset="0"/>
                    <a:ea typeface="Times New Roman" panose="02020603050405020304" pitchFamily="18" charset="0"/>
                  </a:rPr>
                  <a:t> is differentiable at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US" dirty="0">
                    <a:effectLst/>
                    <a:latin typeface="Times New Roman" panose="02020603050405020304" pitchFamily="18" charset="0"/>
                    <a:ea typeface="Times New Roman" panose="02020603050405020304" pitchFamily="18" charset="0"/>
                  </a:rPr>
                  <a:t>      and </a:t>
                </a:r>
                <a14:m>
                  <m:oMath xmlns:m="http://schemas.openxmlformats.org/officeDocument/2006/math">
                    <m:sSup>
                      <m:sSupPr>
                        <m:ctrlPr>
                          <a:rPr lang="en-US" i="1">
                            <a:effectLst/>
                            <a:latin typeface="Cambria Math" panose="02040503050406030204" pitchFamily="18" charset="0"/>
                            <a:ea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𝑓</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up>
                    </m:sSup>
                    <m:d>
                      <m:dPr>
                        <m:ctrlPr>
                          <a:rPr lang="en-US" i="1">
                            <a:effectLst/>
                            <a:latin typeface="Cambria Math" panose="02040503050406030204" pitchFamily="18" charset="0"/>
                            <a:ea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0</m:t>
                        </m:r>
                      </m:e>
                    </m:d>
                    <m:r>
                      <a:rPr lang="en-US" i="1">
                        <a:effectLst/>
                        <a:latin typeface="Cambria Math" panose="02040503050406030204" pitchFamily="18" charset="0"/>
                        <a:ea typeface="Times New Roman" panose="02020603050405020304" pitchFamily="18" charset="0"/>
                        <a:cs typeface="Times New Roman" panose="02020603050405020304" pitchFamily="18" charset="0"/>
                      </a:rPr>
                      <m:t>=0</m:t>
                    </m:r>
                  </m:oMath>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838200" y="4953000"/>
                <a:ext cx="8229600" cy="646331"/>
              </a:xfrm>
              <a:prstGeom prst="rect">
                <a:avLst/>
              </a:prstGeom>
              <a:blipFill rotWithShape="0">
                <a:blip r:embed="rId7"/>
                <a:stretch>
                  <a:fillRect l="-667" t="-5660" b="-122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762000" y="4306669"/>
                <a:ext cx="7848600"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Q.5.Verify Rolle’s theorem for the function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i="1">
                            <a:effectLst/>
                            <a:latin typeface="Cambria Math" panose="02040503050406030204" pitchFamily="18" charset="0"/>
                            <a:ea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𝑠𝑖𝑛𝑥</m:t>
                    </m:r>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in</m:t>
                    </m:r>
                    <m:r>
                      <a:rPr lang="en-US">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en-US" i="1">
                            <a:effectLst/>
                            <a:latin typeface="Cambria Math" panose="02040503050406030204" pitchFamily="18" charset="0"/>
                            <a:ea typeface="Times New Roman" panose="02020603050405020304" pitchFamily="18" charset="0"/>
                          </a:rPr>
                        </m:ctrlPr>
                      </m:dPr>
                      <m:e>
                        <m:r>
                          <a:rPr lang="en-US">
                            <a:effectLst/>
                            <a:latin typeface="Cambria Math" panose="02040503050406030204" pitchFamily="18" charset="0"/>
                            <a:ea typeface="Times New Roman" panose="02020603050405020304" pitchFamily="18" charset="0"/>
                            <a:cs typeface="Times New Roman" panose="02020603050405020304" pitchFamily="18" charset="0"/>
                          </a:rPr>
                          <m:t>0,</m:t>
                        </m:r>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π</m:t>
                        </m:r>
                      </m:e>
                    </m:d>
                    <m:r>
                      <a:rPr lang="en-US">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762000" y="4306669"/>
                <a:ext cx="7848600" cy="369332"/>
              </a:xfrm>
              <a:prstGeom prst="rect">
                <a:avLst/>
              </a:prstGeom>
              <a:blipFill rotWithShape="0">
                <a:blip r:embed="rId8"/>
                <a:stretch>
                  <a:fillRect l="-621" t="-9836" b="-22951"/>
                </a:stretch>
              </a:blipFill>
            </p:spPr>
            <p:txBody>
              <a:bodyPr/>
              <a:lstStyle/>
              <a:p>
                <a:r>
                  <a:rPr lang="en-US">
                    <a:noFill/>
                  </a:rPr>
                  <a:t> </a:t>
                </a:r>
              </a:p>
            </p:txBody>
          </p:sp>
        </mc:Fallback>
      </mc:AlternateContent>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305800" cy="4525963"/>
          </a:xfrm>
        </p:spPr>
        <p:txBody>
          <a:bodyPr/>
          <a:lstStyle/>
          <a:p>
            <a:pPr marL="0" indent="0" algn="ctr">
              <a:buNone/>
            </a:pPr>
            <a:r>
              <a:rPr lang="en-US" dirty="0">
                <a:solidFill>
                  <a:schemeClr val="dk1"/>
                </a:solidFill>
              </a:rPr>
              <a:t>Assignment-2.1</a:t>
            </a:r>
          </a:p>
          <a:p>
            <a:pPr marL="0" indent="0">
              <a:buNone/>
            </a:pPr>
            <a:endParaRPr lang="en-US" dirty="0"/>
          </a:p>
        </p:txBody>
      </p:sp>
      <p:sp>
        <p:nvSpPr>
          <p:cNvPr id="4" name="Date Placeholder 3"/>
          <p:cNvSpPr>
            <a:spLocks noGrp="1"/>
          </p:cNvSpPr>
          <p:nvPr>
            <p:ph type="dt" sz="half" idx="10"/>
          </p:nvPr>
        </p:nvSpPr>
        <p:spPr/>
        <p:txBody>
          <a:bodyPr/>
          <a:lstStyle/>
          <a:p>
            <a:fld id="{55C2B899-F64F-472A-A730-C05E26BE977F}"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mn-lt"/>
                <a:ea typeface="+mn-ea"/>
                <a:cs typeface="+mn-cs"/>
              </a:rPr>
              <a:t>Weekly</a:t>
            </a:r>
            <a:r>
              <a:rPr kumimoji="0" lang="en-US" sz="3200" b="0" i="0" u="none" strike="noStrike" kern="1200" cap="none" spc="0" normalizeH="0" noProof="0" dirty="0">
                <a:ln>
                  <a:noFill/>
                </a:ln>
                <a:solidFill>
                  <a:schemeClr val="dk1"/>
                </a:solidFill>
                <a:effectLst/>
                <a:uLnTx/>
                <a:uFillTx/>
                <a:latin typeface="+mn-lt"/>
                <a:ea typeface="+mn-ea"/>
                <a:cs typeface="+mn-cs"/>
              </a:rPr>
              <a:t> Assignment,co2</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xmlns:a14="http://schemas.microsoft.com/office/drawing/2010/main">
        <mc:Choice Requires="a14">
          <p:sp>
            <p:nvSpPr>
              <p:cNvPr id="9" name="Rectangle 8"/>
              <p:cNvSpPr/>
              <p:nvPr/>
            </p:nvSpPr>
            <p:spPr>
              <a:xfrm>
                <a:off x="381000" y="2103718"/>
                <a:ext cx="8534400" cy="410882"/>
              </a:xfrm>
              <a:prstGeom prst="rect">
                <a:avLst/>
              </a:prstGeom>
            </p:spPr>
            <p:txBody>
              <a:bodyPr wrap="square">
                <a:spAutoFit/>
              </a:bodyPr>
              <a:lstStyle/>
              <a:p>
                <a:pPr marR="0" lvl="0">
                  <a:lnSpc>
                    <a:spcPct val="115000"/>
                  </a:lnSpc>
                  <a:spcBef>
                    <a:spcPts val="0"/>
                  </a:spcBef>
                  <a:spcAft>
                    <a:spcPts val="4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Q.7.If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𝑠𝑖𝑛</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𝑎</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𝑠𝑖𝑛</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e>
                    </m:d>
                  </m:oMath>
                </a14:m>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show that </a:t>
                </a:r>
                <a14:m>
                  <m:oMath xmlns:m="http://schemas.openxmlformats.org/officeDocument/2006/math">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e>
                    </m:d>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𝑎</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e>
                    </m:d>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=0.</m:t>
                    </m:r>
                  </m:oMath>
                </a14:m>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381000" y="2103718"/>
                <a:ext cx="8534400" cy="410882"/>
              </a:xfrm>
              <a:prstGeom prst="rect">
                <a:avLst/>
              </a:prstGeom>
              <a:blipFill rotWithShape="0">
                <a:blip r:embed="rId3"/>
                <a:stretch>
                  <a:fillRect l="-643" t="-2941"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81000" y="2743200"/>
                <a:ext cx="5998527" cy="446276"/>
              </a:xfrm>
              <a:prstGeom prst="rect">
                <a:avLst/>
              </a:prstGeom>
            </p:spPr>
            <p:txBody>
              <a:bodyPr wrap="square">
                <a:spAutoFit/>
              </a:bodyPr>
              <a:lstStyle/>
              <a:p>
                <a:pPr marR="0" lvl="0">
                  <a:lnSpc>
                    <a:spcPct val="115000"/>
                  </a:lnSpc>
                  <a:spcBef>
                    <a:spcPts val="0"/>
                  </a:spcBef>
                  <a:spcAft>
                    <a:spcPts val="10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Q.8.If </a:t>
                </a:r>
                <a14:m>
                  <m:oMath xmlns:m="http://schemas.openxmlformats.org/officeDocument/2006/math">
                    <m:r>
                      <a:rPr lang="en-US" sz="2000" i="1">
                        <a:effectLst/>
                        <a:latin typeface="Cambria Math" panose="02040503050406030204" pitchFamily="18" charset="0"/>
                        <a:ea typeface="Calibri" panose="020F0502020204030204" pitchFamily="34" charset="0"/>
                        <a:cs typeface="Times New Roman" panose="02020603050405020304" pitchFamily="18" charset="0"/>
                      </a:rPr>
                      <m:t>𝑦</m:t>
                    </m:r>
                    <m:r>
                      <a:rPr lang="en-US"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𝑠𝑖𝑛</m:t>
                        </m:r>
                      </m:e>
                      <m:sup>
                        <m:r>
                          <a:rPr lang="en-US" i="1">
                            <a:effectLst/>
                            <a:latin typeface="Cambria Math" panose="02040503050406030204" pitchFamily="18" charset="0"/>
                            <a:ea typeface="Calibri" panose="020F0502020204030204" pitchFamily="34" charset="0"/>
                            <a:cs typeface="Times New Roman" panose="02020603050405020304" pitchFamily="18" charset="0"/>
                          </a:rPr>
                          <m:t>−1</m:t>
                        </m:r>
                      </m:sup>
                    </m:sSup>
                    <m:r>
                      <a:rPr lang="en-US" i="1">
                        <a:effectLst/>
                        <a:latin typeface="Cambria Math" panose="02040503050406030204" pitchFamily="18" charset="0"/>
                        <a:ea typeface="Calibri" panose="020F0502020204030204" pitchFamily="34" charset="0"/>
                        <a:cs typeface="Times New Roman" panose="02020603050405020304" pitchFamily="18" charset="0"/>
                      </a:rPr>
                      <m:t>𝑥</m:t>
                    </m:r>
                    <m:sSup>
                      <m:sSup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i="1">
                            <a:effectLst/>
                            <a:latin typeface="Cambria Math" panose="02040503050406030204" pitchFamily="18" charset="0"/>
                            <a:ea typeface="Calibri" panose="020F0502020204030204" pitchFamily="34" charset="0"/>
                            <a:cs typeface="Times New Roman" panose="02020603050405020304" pitchFamily="18" charset="0"/>
                          </a:rPr>
                          <m:t>)</m:t>
                        </m:r>
                      </m:e>
                      <m:sup>
                        <m:r>
                          <a:rPr lang="en-US"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n-US" dirty="0">
                    <a:effectLst/>
                    <a:latin typeface="Times New Roman" panose="02020603050405020304" pitchFamily="18" charset="0"/>
                    <a:ea typeface="Calibri" panose="020F0502020204030204" pitchFamily="34" charset="0"/>
                    <a:cs typeface="Times New Roman" panose="02020603050405020304" pitchFamily="18" charset="0"/>
                  </a:rPr>
                  <a:t>then find</a:t>
                </a:r>
                <a14:m>
                  <m:oMath xmlns:m="http://schemas.openxmlformats.org/officeDocument/2006/math">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𝑛</m:t>
                        </m:r>
                        <m:r>
                          <a:rPr lang="en-US" i="1">
                            <a:effectLst/>
                            <a:latin typeface="Cambria Math" panose="02040503050406030204" pitchFamily="18" charset="0"/>
                            <a:ea typeface="Calibri" panose="020F0502020204030204" pitchFamily="34" charset="0"/>
                            <a:cs typeface="Times New Roman" panose="02020603050405020304" pitchFamily="18" charset="0"/>
                          </a:rPr>
                          <m:t> </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(0)</m:t>
                    </m:r>
                  </m:oMath>
                </a14:m>
                <a:r>
                  <a:rPr lang="en-US"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381000" y="2743200"/>
                <a:ext cx="5998527" cy="446276"/>
              </a:xfrm>
              <a:prstGeom prst="rect">
                <a:avLst/>
              </a:prstGeom>
              <a:blipFill rotWithShape="0">
                <a:blip r:embed="rId4"/>
                <a:stretch>
                  <a:fillRect l="-1118" t="-2740" b="-178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381000" y="3298246"/>
                <a:ext cx="8534400" cy="772199"/>
              </a:xfrm>
              <a:prstGeom prst="rect">
                <a:avLst/>
              </a:prstGeom>
            </p:spPr>
            <p:txBody>
              <a:bodyPr wrap="square">
                <a:spAutoFit/>
              </a:bodyPr>
              <a:lstStyle/>
              <a:p>
                <a:pPr marR="0" lvl="0" algn="just">
                  <a:lnSpc>
                    <a:spcPct val="115000"/>
                  </a:lnSpc>
                  <a:spcBef>
                    <a:spcPts val="0"/>
                  </a:spcBef>
                  <a:spcAft>
                    <a:spcPts val="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Q.9.If </a:t>
                </a:r>
                <a14:m>
                  <m:oMath xmlns:m="http://schemas.openxmlformats.org/officeDocument/2006/math">
                    <m:r>
                      <a:rPr lang="en-US" i="1">
                        <a:effectLst/>
                        <a:latin typeface="Cambria Math" panose="02040503050406030204" pitchFamily="18" charset="0"/>
                        <a:ea typeface="Calibri" panose="020F0502020204030204" pitchFamily="34" charset="0"/>
                        <a:cs typeface="Times New Roman" panose="02020603050405020304" pitchFamily="18" charset="0"/>
                      </a:rPr>
                      <m:t>𝑦</m:t>
                    </m:r>
                    <m:r>
                      <a:rPr lang="en-US"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i="1">
                            <a:effectLst/>
                            <a:latin typeface="Cambria Math" panose="02040503050406030204" pitchFamily="18" charset="0"/>
                            <a:ea typeface="Calibri" panose="020F0502020204030204" pitchFamily="34" charset="0"/>
                            <a:cs typeface="Times New Roman" panose="02020603050405020304" pitchFamily="18" charset="0"/>
                          </a:rPr>
                          <m:t>𝑒</m:t>
                        </m:r>
                      </m:e>
                      <m:sup>
                        <m:r>
                          <a:rPr lang="en-US" i="1">
                            <a:effectLst/>
                            <a:latin typeface="Cambria Math" panose="02040503050406030204" pitchFamily="18" charset="0"/>
                            <a:ea typeface="Calibri" panose="020F0502020204030204" pitchFamily="34" charset="0"/>
                            <a:cs typeface="Times New Roman" panose="02020603050405020304" pitchFamily="18" charset="0"/>
                          </a:rPr>
                          <m:t>𝑚</m:t>
                        </m:r>
                        <m:sSup>
                          <m:sSup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i="1">
                                <a:effectLst/>
                                <a:latin typeface="Cambria Math" panose="02040503050406030204" pitchFamily="18" charset="0"/>
                                <a:ea typeface="Calibri" panose="020F0502020204030204" pitchFamily="34" charset="0"/>
                                <a:cs typeface="Times New Roman" panose="02020603050405020304" pitchFamily="18" charset="0"/>
                              </a:rPr>
                              <m:t>𝑐𝑜𝑠</m:t>
                            </m:r>
                          </m:e>
                          <m:sup>
                            <m:r>
                              <a:rPr lang="en-US" i="1">
                                <a:effectLst/>
                                <a:latin typeface="Cambria Math" panose="02040503050406030204" pitchFamily="18" charset="0"/>
                                <a:ea typeface="Calibri" panose="020F0502020204030204" pitchFamily="34" charset="0"/>
                                <a:cs typeface="Times New Roman" panose="02020603050405020304" pitchFamily="18" charset="0"/>
                              </a:rPr>
                              <m:t>−1</m:t>
                            </m:r>
                          </m:sup>
                        </m:sSup>
                        <m:r>
                          <a:rPr lang="en-US" i="1">
                            <a:effectLst/>
                            <a:latin typeface="Cambria Math" panose="02040503050406030204" pitchFamily="18" charset="0"/>
                            <a:ea typeface="Calibri" panose="020F0502020204030204" pitchFamily="34" charset="0"/>
                            <a:cs typeface="Times New Roman" panose="02020603050405020304" pitchFamily="18" charset="0"/>
                          </a:rPr>
                          <m:t>𝑥</m:t>
                        </m:r>
                      </m:sup>
                    </m:sSup>
                  </m:oMath>
                </a14:m>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Show </a:t>
                </a:r>
                <a:r>
                  <a:rPr lang="en-US" dirty="0">
                    <a:latin typeface="Times New Roman" panose="02020603050405020304" pitchFamily="18" charset="0"/>
                    <a:ea typeface="Times New Roman" panose="02020603050405020304" pitchFamily="18" charset="0"/>
                    <a:cs typeface="Times New Roman" panose="02020603050405020304" pitchFamily="18" charset="0"/>
                  </a:rPr>
                  <a:t>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hat</a:t>
                </a:r>
              </a:p>
              <a:p>
                <a:pPr marR="0" lvl="0" algn="just">
                  <a:lnSpc>
                    <a:spcPct val="115000"/>
                  </a:lnSpc>
                  <a:spcBef>
                    <a:spcPts val="0"/>
                  </a:spcBef>
                  <a:spcAft>
                    <a:spcPts val="0"/>
                  </a:spcAft>
                </a:pPr>
                <a14:m>
                  <m:oMath xmlns:m="http://schemas.openxmlformats.org/officeDocument/2006/math">
                    <m:d>
                      <m:dPr>
                        <m:ctrlPr>
                          <a:rPr lang="en-US" i="1">
                            <a:effectLst/>
                            <a:latin typeface="Cambria Math" panose="02040503050406030204" pitchFamily="18" charset="0"/>
                            <a:cs typeface="Times New Roman" panose="02020603050405020304" pitchFamily="18" charset="0"/>
                          </a:rPr>
                        </m:ctrlPr>
                      </m:dPr>
                      <m:e>
                        <m:r>
                          <a:rPr lang="en-IN" i="1">
                            <a:effectLst/>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en-US" i="1">
                                <a:effectLst/>
                                <a:latin typeface="Cambria Math" panose="02040503050406030204" pitchFamily="18" charset="0"/>
                                <a:cs typeface="Times New Roman" panose="02020603050405020304" pitchFamily="18" charset="0"/>
                              </a:rPr>
                            </m:ctrlPr>
                          </m:sSupPr>
                          <m:e>
                            <m:r>
                              <a:rPr lang="en-IN"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IN" i="1">
                                <a:effectLst/>
                                <a:latin typeface="Cambria Math" panose="02040503050406030204" pitchFamily="18" charset="0"/>
                                <a:ea typeface="Times New Roman" panose="02020603050405020304" pitchFamily="18" charset="0"/>
                                <a:cs typeface="Times New Roman" panose="02020603050405020304" pitchFamily="18" charset="0"/>
                              </a:rPr>
                              <m:t>2</m:t>
                            </m:r>
                          </m:sup>
                        </m:sSup>
                      </m:e>
                    </m:d>
                    <m:sSub>
                      <m:sSubPr>
                        <m:ctrlPr>
                          <a:rPr lang="en-US" i="1">
                            <a:effectLst/>
                            <a:latin typeface="Cambria Math" panose="02040503050406030204" pitchFamily="18" charset="0"/>
                            <a:cs typeface="Times New Roman" panose="02020603050405020304" pitchFamily="18" charset="0"/>
                          </a:rPr>
                        </m:ctrlPr>
                      </m:sSubPr>
                      <m:e>
                        <m:r>
                          <a:rPr lang="en-IN"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IN"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IN"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IN"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effectLst/>
                            <a:latin typeface="Cambria Math" panose="02040503050406030204" pitchFamily="18" charset="0"/>
                            <a:cs typeface="Times New Roman" panose="02020603050405020304" pitchFamily="18" charset="0"/>
                          </a:rPr>
                        </m:ctrlPr>
                      </m:dPr>
                      <m:e>
                        <m:r>
                          <a:rPr lang="en-IN" i="1">
                            <a:effectLst/>
                            <a:latin typeface="Cambria Math" panose="02040503050406030204" pitchFamily="18" charset="0"/>
                            <a:ea typeface="Times New Roman" panose="02020603050405020304" pitchFamily="18" charset="0"/>
                            <a:cs typeface="Times New Roman" panose="02020603050405020304" pitchFamily="18" charset="0"/>
                          </a:rPr>
                          <m:t>2</m:t>
                        </m:r>
                        <m:r>
                          <a:rPr lang="en-IN"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IN" i="1">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IN" i="1">
                        <a:effectLst/>
                        <a:latin typeface="Cambria Math" panose="02040503050406030204" pitchFamily="18" charset="0"/>
                        <a:ea typeface="Times New Roman" panose="02020603050405020304" pitchFamily="18" charset="0"/>
                        <a:cs typeface="Times New Roman" panose="02020603050405020304" pitchFamily="18" charset="0"/>
                      </a:rPr>
                      <m:t>𝑥</m:t>
                    </m:r>
                    <m:sSub>
                      <m:sSubPr>
                        <m:ctrlPr>
                          <a:rPr lang="en-US" i="1">
                            <a:effectLst/>
                            <a:latin typeface="Cambria Math" panose="02040503050406030204" pitchFamily="18" charset="0"/>
                            <a:cs typeface="Times New Roman" panose="02020603050405020304" pitchFamily="18" charset="0"/>
                          </a:rPr>
                        </m:ctrlPr>
                      </m:sSubPr>
                      <m:e>
                        <m:r>
                          <a:rPr lang="en-IN"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IN"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IN"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IN"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effectLst/>
                            <a:latin typeface="Cambria Math" panose="02040503050406030204" pitchFamily="18" charset="0"/>
                            <a:cs typeface="Times New Roman" panose="02020603050405020304" pitchFamily="18" charset="0"/>
                          </a:rPr>
                        </m:ctrlPr>
                      </m:dPr>
                      <m:e>
                        <m:sSup>
                          <m:sSupPr>
                            <m:ctrlPr>
                              <a:rPr lang="en-US" i="1">
                                <a:effectLst/>
                                <a:latin typeface="Cambria Math" panose="02040503050406030204" pitchFamily="18" charset="0"/>
                                <a:cs typeface="Times New Roman" panose="02020603050405020304" pitchFamily="18" charset="0"/>
                              </a:rPr>
                            </m:ctrlPr>
                          </m:sSupPr>
                          <m:e>
                            <m:r>
                              <a:rPr lang="en-IN" i="1">
                                <a:effectLst/>
                                <a:latin typeface="Cambria Math" panose="02040503050406030204" pitchFamily="18" charset="0"/>
                                <a:ea typeface="Times New Roman" panose="02020603050405020304" pitchFamily="18" charset="0"/>
                                <a:cs typeface="Times New Roman" panose="02020603050405020304" pitchFamily="18" charset="0"/>
                              </a:rPr>
                              <m:t>𝑛</m:t>
                            </m:r>
                          </m:e>
                          <m:sup>
                            <m:r>
                              <a:rPr lang="en-IN"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IN"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cs typeface="Times New Roman" panose="02020603050405020304" pitchFamily="18" charset="0"/>
                              </a:rPr>
                            </m:ctrlPr>
                          </m:sSupPr>
                          <m:e>
                            <m:r>
                              <a:rPr lang="en-IN" i="1">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IN" i="1">
                                <a:effectLst/>
                                <a:latin typeface="Cambria Math" panose="02040503050406030204" pitchFamily="18" charset="0"/>
                                <a:ea typeface="Times New Roman" panose="02020603050405020304" pitchFamily="18" charset="0"/>
                                <a:cs typeface="Times New Roman" panose="02020603050405020304" pitchFamily="18" charset="0"/>
                              </a:rPr>
                              <m:t>2</m:t>
                            </m:r>
                          </m:sup>
                        </m:sSup>
                      </m:e>
                    </m:d>
                    <m:sSub>
                      <m:sSubPr>
                        <m:ctrlPr>
                          <a:rPr lang="en-US" i="1">
                            <a:effectLst/>
                            <a:latin typeface="Cambria Math" panose="02040503050406030204" pitchFamily="18" charset="0"/>
                            <a:cs typeface="Times New Roman" panose="02020603050405020304" pitchFamily="18" charset="0"/>
                          </a:rPr>
                        </m:ctrlPr>
                      </m:sSubPr>
                      <m:e>
                        <m:r>
                          <a:rPr lang="en-IN"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IN"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IN" i="1">
                        <a:effectLst/>
                        <a:latin typeface="Cambria Math" panose="02040503050406030204" pitchFamily="18" charset="0"/>
                        <a:ea typeface="Times New Roman" panose="02020603050405020304" pitchFamily="18" charset="0"/>
                        <a:cs typeface="Times New Roman" panose="02020603050405020304" pitchFamily="18" charset="0"/>
                      </a:rPr>
                      <m:t>=0 </m:t>
                    </m:r>
                    <m:r>
                      <a:rPr lang="en-IN" i="1">
                        <a:effectLst/>
                        <a:latin typeface="Cambria Math" panose="02040503050406030204" pitchFamily="18" charset="0"/>
                        <a:ea typeface="Times New Roman" panose="02020603050405020304" pitchFamily="18" charset="0"/>
                        <a:cs typeface="Times New Roman" panose="02020603050405020304" pitchFamily="18" charset="0"/>
                      </a:rPr>
                      <m:t>𝑎𝑛𝑑</m:t>
                    </m:r>
                    <m:r>
                      <a:rPr lang="en-IN" i="1">
                        <a:effectLst/>
                        <a:latin typeface="Cambria Math" panose="02040503050406030204" pitchFamily="18" charset="0"/>
                        <a:ea typeface="Times New Roman" panose="02020603050405020304" pitchFamily="18" charset="0"/>
                        <a:cs typeface="Times New Roman" panose="02020603050405020304" pitchFamily="18" charset="0"/>
                      </a:rPr>
                      <m:t> </m:t>
                    </m:r>
                    <m:r>
                      <a:rPr lang="en-IN" i="1">
                        <a:effectLst/>
                        <a:latin typeface="Cambria Math" panose="02040503050406030204" pitchFamily="18" charset="0"/>
                        <a:ea typeface="Times New Roman" panose="02020603050405020304" pitchFamily="18" charset="0"/>
                        <a:cs typeface="Times New Roman" panose="02020603050405020304" pitchFamily="18" charset="0"/>
                      </a:rPr>
                      <m:t>𝑐𝑎𝑙𝑐𝑢𝑙𝑎𝑡𝑒</m:t>
                    </m:r>
                    <m:r>
                      <a:rPr lang="en-IN"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i="1">
                            <a:effectLst/>
                            <a:latin typeface="Cambria Math" panose="02040503050406030204" pitchFamily="18" charset="0"/>
                            <a:cs typeface="Times New Roman" panose="02020603050405020304" pitchFamily="18" charset="0"/>
                          </a:rPr>
                        </m:ctrlPr>
                      </m:sSubPr>
                      <m:e>
                        <m:r>
                          <a:rPr lang="en-IN"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IN"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IN" i="1">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IN" dirty="0">
                    <a:effectLst/>
                    <a:latin typeface="Times New Roman" panose="02020603050405020304" pitchFamily="18" charset="0"/>
                    <a:ea typeface="Times New Roman" panose="02020603050405020304" pitchFamily="18" charset="0"/>
                  </a:rPr>
                  <a:t>.</a:t>
                </a:r>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381000" y="3298246"/>
                <a:ext cx="8534400" cy="772199"/>
              </a:xfrm>
              <a:prstGeom prst="rect">
                <a:avLst/>
              </a:prstGeom>
              <a:blipFill rotWithShape="0">
                <a:blip r:embed="rId5"/>
                <a:stretch>
                  <a:fillRect l="-643" b="-86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81000" y="4114800"/>
                <a:ext cx="4017703" cy="512448"/>
              </a:xfrm>
              <a:prstGeom prst="rect">
                <a:avLst/>
              </a:prstGeom>
            </p:spPr>
            <p:txBody>
              <a:bodyPr wrap="none">
                <a:spAutoFit/>
              </a:bodyPr>
              <a:lstStyle/>
              <a:p>
                <a:pPr marR="0" lvl="0">
                  <a:lnSpc>
                    <a:spcPct val="115000"/>
                  </a:lnSpc>
                  <a:spcBef>
                    <a:spcPts val="0"/>
                  </a:spcBef>
                  <a:spcAft>
                    <a:spcPts val="0"/>
                  </a:spcAft>
                  <a:tabLst>
                    <a:tab pos="720090" algn="l"/>
                  </a:tabLst>
                </a:pPr>
                <a:r>
                  <a:rPr lang="en-US" dirty="0">
                    <a:latin typeface="Times New Roman" panose="02020603050405020304" pitchFamily="18" charset="0"/>
                    <a:ea typeface="Calibri" panose="020F0502020204030204" pitchFamily="34" charset="0"/>
                    <a:cs typeface="Times New Roman" panose="02020603050405020304" pitchFamily="18" charset="0"/>
                  </a:rPr>
                  <a:t>Q.10.If </a:t>
                </a:r>
                <a14:m>
                  <m:oMath xmlns:m="http://schemas.openxmlformats.org/officeDocument/2006/math">
                    <m:r>
                      <a:rPr lang="en-US" i="1">
                        <a:effectLst/>
                        <a:latin typeface="Cambria Math" panose="02040503050406030204" pitchFamily="18" charset="0"/>
                        <a:ea typeface="Calibri" panose="020F0502020204030204" pitchFamily="34" charset="0"/>
                        <a:cs typeface="Times New Roman" panose="02020603050405020304" pitchFamily="18" charset="0"/>
                      </a:rPr>
                      <m:t>𝑦</m:t>
                    </m:r>
                    <m:r>
                      <a:rPr lang="en-US"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pPr>
                      <m:e>
                        <m:d>
                          <m:dPr>
                            <m:begChr m:val="["/>
                            <m:endChr m:val="]"/>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r>
                              <a:rPr lang="en-US" i="1">
                                <a:effectLst/>
                                <a:latin typeface="Cambria Math" panose="02040503050406030204" pitchFamily="18" charset="0"/>
                                <a:ea typeface="Calibri" panose="020F0502020204030204" pitchFamily="34" charset="0"/>
                                <a:cs typeface="Times New Roman" panose="02020603050405020304" pitchFamily="18" charset="0"/>
                              </a:rPr>
                              <m:t>𝑥</m:t>
                            </m:r>
                            <m:r>
                              <a:rPr lang="en-US" i="1">
                                <a:effectLst/>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en-US" i="1">
                                    <a:effectLst/>
                                    <a:latin typeface="Cambria Math" panose="02040503050406030204" pitchFamily="18" charset="0"/>
                                    <a:ea typeface="Calibri" panose="020F0502020204030204" pitchFamily="34" charset="0"/>
                                    <a:cs typeface="Times New Roman" panose="02020603050405020304" pitchFamily="18" charset="0"/>
                                  </a:rPr>
                                </m:ctrlPr>
                              </m:radPr>
                              <m:deg/>
                              <m:e>
                                <m:r>
                                  <a:rPr lang="en-US" i="1">
                                    <a:effectLst/>
                                    <a:latin typeface="Cambria Math" panose="02040503050406030204" pitchFamily="18" charset="0"/>
                                    <a:ea typeface="Calibri" panose="020F0502020204030204" pitchFamily="34" charset="0"/>
                                    <a:cs typeface="Times New Roman" panose="02020603050405020304" pitchFamily="18" charset="0"/>
                                  </a:rPr>
                                  <m:t>1+</m:t>
                                </m:r>
                                <m:sSup>
                                  <m:sSup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i="1">
                                        <a:effectLst/>
                                        <a:latin typeface="Cambria Math" panose="02040503050406030204" pitchFamily="18" charset="0"/>
                                        <a:ea typeface="Calibri" panose="020F0502020204030204" pitchFamily="34" charset="0"/>
                                        <a:cs typeface="Times New Roman" panose="02020603050405020304" pitchFamily="18" charset="0"/>
                                      </a:rPr>
                                      <m:t>𝑥</m:t>
                                    </m:r>
                                  </m:e>
                                  <m:sup>
                                    <m:r>
                                      <a:rPr lang="en-US" i="1">
                                        <a:effectLst/>
                                        <a:latin typeface="Cambria Math" panose="02040503050406030204" pitchFamily="18" charset="0"/>
                                        <a:ea typeface="Calibri" panose="020F0502020204030204" pitchFamily="34" charset="0"/>
                                        <a:cs typeface="Times New Roman" panose="02020603050405020304" pitchFamily="18" charset="0"/>
                                      </a:rPr>
                                      <m:t>2</m:t>
                                    </m:r>
                                  </m:sup>
                                </m:sSup>
                              </m:e>
                            </m:rad>
                          </m:e>
                        </m:d>
                      </m:e>
                      <m:sup>
                        <m:r>
                          <a:rPr lang="en-US" i="1">
                            <a:effectLst/>
                            <a:latin typeface="Cambria Math" panose="02040503050406030204" pitchFamily="18" charset="0"/>
                            <a:ea typeface="Calibri" panose="020F0502020204030204" pitchFamily="34" charset="0"/>
                            <a:cs typeface="Times New Roman" panose="02020603050405020304" pitchFamily="18" charset="0"/>
                          </a:rPr>
                          <m:t>𝑚</m:t>
                        </m:r>
                      </m:sup>
                    </m:sSup>
                    <m:r>
                      <a:rPr lang="en-US" i="1">
                        <a:effectLst/>
                        <a:latin typeface="Cambria Math" panose="02040503050406030204" pitchFamily="18" charset="0"/>
                        <a:ea typeface="Calibri" panose="020F0502020204030204" pitchFamily="34" charset="0"/>
                        <a:cs typeface="Times New Roman" panose="02020603050405020304" pitchFamily="18" charset="0"/>
                      </a:rPr>
                      <m:t>𝑓𝑖𝑛𝑑</m:t>
                    </m:r>
                    <m:r>
                      <a:rPr lang="en-US"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𝑛</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(0)</m:t>
                    </m:r>
                  </m:oMath>
                </a14:m>
                <a:r>
                  <a:rPr lang="en-US"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381000" y="4114800"/>
                <a:ext cx="4017703" cy="512448"/>
              </a:xfrm>
              <a:prstGeom prst="rect">
                <a:avLst/>
              </a:prstGeom>
              <a:blipFill rotWithShape="0">
                <a:blip r:embed="rId6"/>
                <a:stretch>
                  <a:fillRect l="-1366" r="-455"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57200" y="4800600"/>
                <a:ext cx="5956683" cy="377539"/>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rPr>
                  <a:t>Q.11.If  </a:t>
                </a:r>
                <a14:m>
                  <m:oMath xmlns:m="http://schemas.openxmlformats.org/officeDocument/2006/math">
                    <m:r>
                      <a:rPr lang="en-US" i="1">
                        <a:effectLst/>
                        <a:latin typeface="Cambria Math" panose="02040503050406030204" pitchFamily="18" charset="0"/>
                        <a:ea typeface="Calibri" panose="020F0502020204030204" pitchFamily="34" charset="0"/>
                        <a:cs typeface="Times New Roman" panose="02020603050405020304" pitchFamily="18" charset="0"/>
                      </a:rPr>
                      <m:t>𝑥</m:t>
                    </m:r>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𝑠𝑖𝑛</m:t>
                    </m:r>
                    <m:rad>
                      <m:radPr>
                        <m:degHide m:val="on"/>
                        <m:ctrlPr>
                          <a:rPr lang="en-US" i="1">
                            <a:effectLst/>
                            <a:latin typeface="Cambria Math" panose="02040503050406030204" pitchFamily="18" charset="0"/>
                          </a:rPr>
                        </m:ctrlPr>
                      </m:radPr>
                      <m:deg/>
                      <m:e>
                        <m:r>
                          <a:rPr lang="en-US" i="1">
                            <a:effectLst/>
                            <a:latin typeface="Cambria Math" panose="02040503050406030204" pitchFamily="18" charset="0"/>
                            <a:ea typeface="Calibri" panose="020F0502020204030204" pitchFamily="34" charset="0"/>
                            <a:cs typeface="Times New Roman" panose="02020603050405020304" pitchFamily="18" charset="0"/>
                          </a:rPr>
                          <m:t>𝑦</m:t>
                        </m:r>
                      </m:e>
                    </m:rad>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𝑓𝑖𝑛𝑑</m:t>
                    </m:r>
                    <m:r>
                      <a:rPr lang="en-US"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effectLst/>
                            <a:latin typeface="Cambria Math" panose="020405030504060302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𝑛</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(0)</m:t>
                    </m:r>
                  </m:oMath>
                </a14:m>
                <a:r>
                  <a:rPr lang="en-US" dirty="0">
                    <a:effectLst/>
                    <a:latin typeface="Times New Roman" panose="02020603050405020304" pitchFamily="18" charset="0"/>
                    <a:ea typeface="Calibri" panose="020F0502020204030204" pitchFamily="34" charset="0"/>
                  </a:rPr>
                  <a:t>.</a:t>
                </a:r>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457200" y="4800600"/>
                <a:ext cx="5956683" cy="377539"/>
              </a:xfrm>
              <a:prstGeom prst="rect">
                <a:avLst/>
              </a:prstGeom>
              <a:blipFill rotWithShape="0">
                <a:blip r:embed="rId7"/>
                <a:stretch>
                  <a:fillRect l="-819" t="-9836" b="-22951"/>
                </a:stretch>
              </a:blipFill>
            </p:spPr>
            <p:txBody>
              <a:bodyPr/>
              <a:lstStyle/>
              <a:p>
                <a:r>
                  <a:rPr lang="en-US">
                    <a:noFill/>
                  </a:rPr>
                  <a:t> </a:t>
                </a:r>
              </a:p>
            </p:txBody>
          </p:sp>
        </mc:Fallback>
      </mc:AlternateContent>
    </p:spTree>
    <p:extLst>
      <p:ext uri="{BB962C8B-B14F-4D97-AF65-F5344CB8AC3E}">
        <p14:creationId xmlns:p14="http://schemas.microsoft.com/office/powerpoint/2010/main" val="35432649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lstStyle/>
              <a:p>
                <a:pPr marL="0" indent="0" algn="ctr">
                  <a:buNone/>
                </a:pPr>
                <a:r>
                  <a:rPr lang="en-US" dirty="0">
                    <a:solidFill>
                      <a:schemeClr val="dk1"/>
                    </a:solidFill>
                  </a:rPr>
                  <a:t>Assignment-2.2</a:t>
                </a:r>
              </a:p>
              <a:p>
                <a:pPr marL="0" indent="0">
                  <a:buNone/>
                </a:pPr>
                <a:r>
                  <a:rPr lang="en-US" sz="2400" dirty="0">
                    <a:solidFill>
                      <a:schemeClr val="dk1"/>
                    </a:solidFill>
                  </a:rPr>
                  <a:t>Q.1.</a:t>
                </a:r>
                <a:r>
                  <a:rPr lang="en-US" sz="2400" dirty="0"/>
                  <a:t>Find the asymptotes of the curve ,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3</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3</m:t>
                        </m:r>
                      </m:sup>
                    </m:sSup>
                    <m:r>
                      <a:rPr lang="en-US" sz="2400" i="1">
                        <a:latin typeface="Cambria Math" panose="02040503050406030204" pitchFamily="18" charset="0"/>
                      </a:rPr>
                      <m:t>=3</m:t>
                    </m:r>
                    <m:r>
                      <a:rPr lang="en-US" sz="2400" i="1">
                        <a:latin typeface="Cambria Math" panose="02040503050406030204" pitchFamily="18" charset="0"/>
                      </a:rPr>
                      <m:t>𝑎𝑥𝑦</m:t>
                    </m:r>
                  </m:oMath>
                </a14:m>
                <a:endParaRPr lang="en-US" sz="2400" dirty="0"/>
              </a:p>
              <a:p>
                <a:pPr marL="0" indent="0">
                  <a:buNone/>
                </a:pPr>
                <a:r>
                  <a:rPr lang="en-US" sz="2400" dirty="0" err="1"/>
                  <a:t>Ans</a:t>
                </a:r>
                <a:r>
                  <a:rPr lang="en-US" sz="2400" dirty="0"/>
                  <a:t>- </a:t>
                </a:r>
                <a14:m>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=0</m:t>
                    </m:r>
                  </m:oMath>
                </a14:m>
                <a:r>
                  <a:rPr lang="en-US" sz="2400" dirty="0"/>
                  <a:t> is a real asymptote.</a:t>
                </a:r>
              </a:p>
              <a:p>
                <a:pPr marL="0" indent="0">
                  <a:buNone/>
                </a:pPr>
                <a:r>
                  <a:rPr lang="en-US" sz="2400" dirty="0"/>
                  <a:t>Q.2Trace the curve </a:t>
                </a:r>
                <a14:m>
                  <m:oMath xmlns:m="http://schemas.openxmlformats.org/officeDocument/2006/math">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𝑠𝑖𝑛</m:t>
                        </m:r>
                        <m:r>
                          <a:rPr lang="en-US" sz="2400" i="1">
                            <a:latin typeface="Cambria Math" panose="02040503050406030204" pitchFamily="18" charset="0"/>
                            <a:ea typeface="Cambria Math" panose="02040503050406030204" pitchFamily="18" charset="0"/>
                          </a:rPr>
                          <m:t>𝜃</m:t>
                        </m:r>
                      </m:e>
                    </m:d>
                  </m:oMath>
                </a14:m>
                <a:r>
                  <a:rPr lang="en-US" sz="2400" dirty="0"/>
                  <a:t>.(Cardioid)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0">
                <a:blip r:embed="rId2"/>
                <a:stretch>
                  <a:fillRect l="-1185" t="-175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5C2B899-F64F-472A-A730-C05E26BE977F}"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Weekly Assignment,co2</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mc:AlternateContent xmlns:mc="http://schemas.openxmlformats.org/markup-compatibility/2006" xmlns:a14="http://schemas.microsoft.com/office/drawing/2010/main">
        <mc:Choice Requires="a14">
          <p:sp>
            <p:nvSpPr>
              <p:cNvPr id="2" name="Rectangle 1"/>
              <p:cNvSpPr/>
              <p:nvPr/>
            </p:nvSpPr>
            <p:spPr>
              <a:xfrm>
                <a:off x="533400" y="3124200"/>
                <a:ext cx="6150691"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Q.3.Trace the curve </a:t>
                </a:r>
                <a14:m>
                  <m:oMath xmlns:m="http://schemas.openxmlformats.org/officeDocument/2006/math">
                    <m:sSup>
                      <m:sSupPr>
                        <m:ctrlPr>
                          <a:rPr lang="en-US" i="1">
                            <a:latin typeface="Cambria Math" panose="02040503050406030204" pitchFamily="18" charset="0"/>
                            <a:ea typeface="Times New Roman" panose="020206030504050203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𝑦</m:t>
                        </m:r>
                      </m:e>
                      <m:sup>
                        <m:r>
                          <a:rPr lang="en-US" i="1">
                            <a:latin typeface="Cambria Math" panose="02040503050406030204" pitchFamily="18" charset="0"/>
                            <a:ea typeface="Times New Roman" panose="02020603050405020304" pitchFamily="18" charset="0"/>
                            <a:cs typeface="Times New Roman" panose="02020603050405020304" pitchFamily="18" charset="0"/>
                          </a:rPr>
                          <m:t>2</m:t>
                        </m:r>
                      </m:sup>
                    </m:sSup>
                    <m:d>
                      <m:dPr>
                        <m:ctrlPr>
                          <a:rPr lang="en-US" i="1">
                            <a:latin typeface="Cambria Math" panose="02040503050406030204" pitchFamily="18" charset="0"/>
                            <a:ea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𝑥</m:t>
                        </m:r>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𝑎</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US" i="1">
                            <a:latin typeface="Cambria Math" panose="02040503050406030204" pitchFamily="18" charset="0"/>
                            <a:ea typeface="Times New Roman" panose="020206030504050203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𝑥</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𝑎</m:t>
                    </m:r>
                    <m:r>
                      <a:rPr lang="en-US" i="1">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533400" y="3124200"/>
                <a:ext cx="6150691" cy="369332"/>
              </a:xfrm>
              <a:prstGeom prst="rect">
                <a:avLst/>
              </a:prstGeom>
              <a:blipFill rotWithShape="0">
                <a:blip r:embed="rId4"/>
                <a:stretch>
                  <a:fillRect l="-893" t="-11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33400" y="3581400"/>
                <a:ext cx="6248400"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Q.4.Trace the curve : </a:t>
                </a:r>
                <a14:m>
                  <m:oMath xmlns:m="http://schemas.openxmlformats.org/officeDocument/2006/math">
                    <m:sSup>
                      <m:sSupPr>
                        <m:ctrlPr>
                          <a:rPr lang="en-US" i="1">
                            <a:latin typeface="Cambria Math" panose="02040503050406030204" pitchFamily="18" charset="0"/>
                            <a:ea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𝑦</m:t>
                        </m:r>
                      </m:e>
                      <m:sup>
                        <m:r>
                          <a:rPr lang="en-US" i="1">
                            <a:latin typeface="Cambria Math" panose="02040503050406030204" pitchFamily="18" charset="0"/>
                            <a:ea typeface="Calibri" panose="020F0502020204030204" pitchFamily="34" charset="0"/>
                            <a:cs typeface="Times New Roman" panose="02020603050405020304" pitchFamily="18" charset="0"/>
                          </a:rPr>
                          <m:t>2</m:t>
                        </m:r>
                      </m:sup>
                    </m:sSup>
                    <m:d>
                      <m:dPr>
                        <m:ctrlPr>
                          <a:rPr lang="en-US" i="1">
                            <a:latin typeface="Cambria Math" panose="02040503050406030204" pitchFamily="18" charset="0"/>
                            <a:ea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𝑎</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𝑥</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latin typeface="Cambria Math" panose="02040503050406030204" pitchFamily="18" charset="0"/>
                            <a:ea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𝑥</m:t>
                        </m:r>
                      </m:e>
                      <m:sup>
                        <m:r>
                          <a:rPr lang="en-US" i="1">
                            <a:latin typeface="Cambria Math" panose="02040503050406030204" pitchFamily="18" charset="0"/>
                            <a:ea typeface="Calibri" panose="020F0502020204030204" pitchFamily="34" charset="0"/>
                            <a:cs typeface="Times New Roman" panose="02020603050405020304" pitchFamily="18" charset="0"/>
                          </a:rPr>
                          <m:t>2</m:t>
                        </m:r>
                      </m:sup>
                    </m:sSup>
                    <m:d>
                      <m:dPr>
                        <m:ctrlPr>
                          <a:rPr lang="en-US" i="1">
                            <a:latin typeface="Cambria Math" panose="02040503050406030204" pitchFamily="18" charset="0"/>
                            <a:ea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3</m:t>
                        </m:r>
                        <m:r>
                          <a:rPr lang="en-US" i="1">
                            <a:latin typeface="Cambria Math" panose="02040503050406030204" pitchFamily="18" charset="0"/>
                            <a:ea typeface="Times New Roman" panose="02020603050405020304" pitchFamily="18" charset="0"/>
                            <a:cs typeface="Times New Roman" panose="02020603050405020304" pitchFamily="18" charset="0"/>
                          </a:rPr>
                          <m:t>𝑎</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𝑥</m:t>
                        </m:r>
                      </m:e>
                    </m:d>
                  </m:oMath>
                </a14:m>
                <a:r>
                  <a:rPr lang="en-US" dirty="0">
                    <a:latin typeface="Times New Roman" panose="02020603050405020304" pitchFamily="18" charset="0"/>
                    <a:ea typeface="Times New Roman" panose="02020603050405020304" pitchFamily="18" charset="0"/>
                  </a:rPr>
                  <a:t>.</a:t>
                </a:r>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533400" y="3581400"/>
                <a:ext cx="6248400" cy="369332"/>
              </a:xfrm>
              <a:prstGeom prst="rect">
                <a:avLst/>
              </a:prstGeom>
              <a:blipFill rotWithShape="0">
                <a:blip r:embed="rId5"/>
                <a:stretch>
                  <a:fillRect l="-878" t="-11667" b="-23333"/>
                </a:stretch>
              </a:blipFill>
            </p:spPr>
            <p:txBody>
              <a:bodyPr/>
              <a:lstStyle/>
              <a:p>
                <a:r>
                  <a:rPr lang="en-US">
                    <a:noFill/>
                  </a:rPr>
                  <a:t> </a:t>
                </a:r>
              </a:p>
            </p:txBody>
          </p:sp>
        </mc:Fallback>
      </mc:AlternateContent>
    </p:spTree>
    <p:extLst>
      <p:ext uri="{BB962C8B-B14F-4D97-AF65-F5344CB8AC3E}">
        <p14:creationId xmlns:p14="http://schemas.microsoft.com/office/powerpoint/2010/main" val="4049831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a:ln>
                  <a:noFill/>
                </a:ln>
                <a:solidFill>
                  <a:schemeClr val="dk1"/>
                </a:solidFill>
                <a:effectLst/>
                <a:uLnTx/>
                <a:uFillTx/>
                <a:latin typeface="+mn-lt"/>
                <a:ea typeface="+mn-ea"/>
                <a:cs typeface="+mn-cs"/>
              </a:rPr>
              <a:t>Weekly</a:t>
            </a:r>
            <a:r>
              <a:rPr kumimoji="0" lang="en-US" sz="3400" b="1" i="0" u="none" strike="noStrike" kern="1200" cap="none" spc="0" normalizeH="0" noProof="0" dirty="0">
                <a:ln>
                  <a:noFill/>
                </a:ln>
                <a:solidFill>
                  <a:schemeClr val="dk1"/>
                </a:solidFill>
                <a:effectLst/>
                <a:uLnTx/>
                <a:uFillTx/>
                <a:latin typeface="+mn-lt"/>
                <a:ea typeface="+mn-ea"/>
                <a:cs typeface="+mn-cs"/>
              </a:rPr>
              <a:t> Assignment (CO2)</a:t>
            </a:r>
            <a:endParaRPr kumimoji="0" lang="en-US" sz="3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5" name="Date Placeholder 3"/>
          <p:cNvSpPr>
            <a:spLocks noGrp="1"/>
          </p:cNvSpPr>
          <p:nvPr>
            <p:ph type="dt" sz="half" idx="10"/>
          </p:nvPr>
        </p:nvSpPr>
        <p:spPr>
          <a:xfrm>
            <a:off x="457200" y="6356350"/>
            <a:ext cx="2133600" cy="365125"/>
          </a:xfrm>
        </p:spPr>
        <p:txBody>
          <a:bodyPr/>
          <a:lstStyle/>
          <a:p>
            <a:fld id="{852B8E5A-D651-4C2A-8DDC-88E5BB2913ED}" type="datetime1">
              <a:rPr lang="en-US" smtClean="0"/>
              <a:pPr/>
              <a:t>2/13/2021</a:t>
            </a:fld>
            <a:endParaRPr lang="en-US"/>
          </a:p>
        </p:txBody>
      </p:sp>
      <p:sp>
        <p:nvSpPr>
          <p:cNvPr id="6" name="Footer Placeholder 4"/>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9"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107</a:t>
            </a:fld>
            <a:endParaRPr lang="en-US"/>
          </a:p>
        </p:txBody>
      </p:sp>
      <p:pic>
        <p:nvPicPr>
          <p:cNvPr id="99333"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200" y="1143000"/>
            <a:ext cx="8915400" cy="4525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13854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a:ln>
                  <a:noFill/>
                </a:ln>
                <a:solidFill>
                  <a:schemeClr val="dk1"/>
                </a:solidFill>
                <a:effectLst/>
                <a:uLnTx/>
                <a:uFillTx/>
                <a:latin typeface="+mn-lt"/>
                <a:ea typeface="+mn-ea"/>
                <a:cs typeface="+mn-cs"/>
              </a:rPr>
              <a:t>Weekly</a:t>
            </a:r>
            <a:r>
              <a:rPr kumimoji="0" lang="en-US" sz="3400" b="1" i="0" u="none" strike="noStrike" kern="1200" cap="none" spc="0" normalizeH="0" noProof="0" dirty="0">
                <a:ln>
                  <a:noFill/>
                </a:ln>
                <a:solidFill>
                  <a:schemeClr val="dk1"/>
                </a:solidFill>
                <a:effectLst/>
                <a:uLnTx/>
                <a:uFillTx/>
                <a:latin typeface="+mn-lt"/>
                <a:ea typeface="+mn-ea"/>
                <a:cs typeface="+mn-cs"/>
              </a:rPr>
              <a:t> Assignment (CO2)</a:t>
            </a:r>
            <a:endParaRPr kumimoji="0" lang="en-US" sz="3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5" name="Date Placeholder 3"/>
          <p:cNvSpPr>
            <a:spLocks noGrp="1"/>
          </p:cNvSpPr>
          <p:nvPr>
            <p:ph type="dt" sz="half" idx="10"/>
          </p:nvPr>
        </p:nvSpPr>
        <p:spPr>
          <a:xfrm>
            <a:off x="457200" y="6356350"/>
            <a:ext cx="2133600" cy="365125"/>
          </a:xfrm>
        </p:spPr>
        <p:txBody>
          <a:bodyPr/>
          <a:lstStyle/>
          <a:p>
            <a:fld id="{852B8E5A-D651-4C2A-8DDC-88E5BB2913ED}" type="datetime1">
              <a:rPr lang="en-US" smtClean="0"/>
              <a:pPr/>
              <a:t>2/13/2021</a:t>
            </a:fld>
            <a:endParaRPr lang="en-US"/>
          </a:p>
        </p:txBody>
      </p:sp>
      <p:sp>
        <p:nvSpPr>
          <p:cNvPr id="6" name="Footer Placeholder 4"/>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9"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108</a:t>
            </a:fld>
            <a:endParaRPr lang="en-US"/>
          </a:p>
        </p:txBody>
      </p:sp>
      <p:pic>
        <p:nvPicPr>
          <p:cNvPr id="10035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 y="818300"/>
            <a:ext cx="9143999" cy="367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4495800"/>
            <a:ext cx="90678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121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400" dirty="0"/>
              <a:t>Q.1.Curve is symmetrical about x-axis then</a:t>
            </a:r>
          </a:p>
          <a:p>
            <a:pPr marL="0" indent="0">
              <a:buNone/>
            </a:pPr>
            <a:r>
              <a:rPr lang="en-US" sz="2400" dirty="0"/>
              <a:t>(</a:t>
            </a:r>
            <a:r>
              <a:rPr lang="en-US" sz="2400" dirty="0" err="1"/>
              <a:t>i</a:t>
            </a:r>
            <a:r>
              <a:rPr lang="en-US" sz="2400" dirty="0"/>
              <a:t>)Even power of x (ii) Even power of y(iii) Even power of both</a:t>
            </a:r>
          </a:p>
          <a:p>
            <a:pPr marL="0" indent="0">
              <a:buNone/>
            </a:pPr>
            <a:r>
              <a:rPr lang="en-US" sz="2400" dirty="0"/>
              <a:t>(iv) Odd power of x.</a:t>
            </a:r>
          </a:p>
          <a:p>
            <a:pPr marL="0" indent="0">
              <a:buNone/>
            </a:pPr>
            <a:r>
              <a:rPr lang="en-US" sz="2400" dirty="0"/>
              <a:t>Q.2. Curve is symmetrical about y-axis then</a:t>
            </a:r>
          </a:p>
          <a:p>
            <a:pPr marL="0" indent="0">
              <a:buNone/>
            </a:pPr>
            <a:r>
              <a:rPr lang="en-US" sz="2400" dirty="0"/>
              <a:t>(</a:t>
            </a:r>
            <a:r>
              <a:rPr lang="en-US" sz="2400" dirty="0" err="1"/>
              <a:t>i</a:t>
            </a:r>
            <a:r>
              <a:rPr lang="en-US" sz="2400" dirty="0"/>
              <a:t>)Even power of x (ii) Even power of y(iii) Even power of both</a:t>
            </a:r>
          </a:p>
          <a:p>
            <a:pPr marL="0" indent="0">
              <a:buNone/>
            </a:pPr>
            <a:r>
              <a:rPr lang="en-US" sz="2400" dirty="0"/>
              <a:t>(iv) Odd power of x.</a:t>
            </a:r>
          </a:p>
          <a:p>
            <a:pPr marL="0" indent="0">
              <a:buNone/>
            </a:pPr>
            <a:r>
              <a:rPr lang="en-US" sz="2400" dirty="0"/>
              <a:t>Q.3. Curve is symmetrical about both axes then</a:t>
            </a:r>
          </a:p>
          <a:p>
            <a:pPr marL="0" indent="0">
              <a:buNone/>
            </a:pPr>
            <a:r>
              <a:rPr lang="en-US" sz="2400" dirty="0"/>
              <a:t>(</a:t>
            </a:r>
            <a:r>
              <a:rPr lang="en-US" sz="2400" dirty="0" err="1"/>
              <a:t>i</a:t>
            </a:r>
            <a:r>
              <a:rPr lang="en-US" sz="2400" dirty="0"/>
              <a:t>)Even power of x (ii) Even power of y(iii) Even power of both</a:t>
            </a:r>
          </a:p>
          <a:p>
            <a:pPr marL="0" indent="0">
              <a:buNone/>
            </a:pPr>
            <a:r>
              <a:rPr lang="en-US" sz="2400" dirty="0"/>
              <a:t>(iv) Odd power of x.</a:t>
            </a:r>
          </a:p>
          <a:p>
            <a:pPr marL="0" indent="0">
              <a:buNone/>
            </a:pPr>
            <a:endParaRPr lang="en-US" sz="2400" dirty="0"/>
          </a:p>
          <a:p>
            <a:pPr marL="0" indent="0">
              <a:buNone/>
            </a:pPr>
            <a:endParaRPr lang="en-US" sz="2400" dirty="0"/>
          </a:p>
          <a:p>
            <a:pPr marL="0" indent="0">
              <a:buNone/>
            </a:pPr>
            <a:endParaRPr lang="en-US" sz="2400" dirty="0"/>
          </a:p>
        </p:txBody>
      </p:sp>
      <p:sp>
        <p:nvSpPr>
          <p:cNvPr id="4" name="Date Placeholder 3"/>
          <p:cNvSpPr>
            <a:spLocks noGrp="1"/>
          </p:cNvSpPr>
          <p:nvPr>
            <p:ph type="dt" sz="half" idx="10"/>
          </p:nvPr>
        </p:nvSpPr>
        <p:spPr/>
        <p:txBody>
          <a:bodyPr/>
          <a:lstStyle/>
          <a:p>
            <a:fld id="{55B52A9B-077A-4936-A00E-2459A3E83A1E}" type="datetime1">
              <a:rPr lang="en-US" smtClean="0"/>
              <a:pPr/>
              <a:t>2/13/2021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mn-lt"/>
                <a:ea typeface="+mn-ea"/>
                <a:cs typeface="+mn-cs"/>
              </a:rPr>
              <a:t>MCQ</a:t>
            </a:r>
            <a:r>
              <a:rPr kumimoji="0" lang="en-US" sz="3200" b="0" i="0" u="none" strike="noStrike" kern="1200" cap="none" spc="0" normalizeH="0" noProof="0" dirty="0">
                <a:ln>
                  <a:noFill/>
                </a:ln>
                <a:solidFill>
                  <a:schemeClr val="dk1"/>
                </a:solidFill>
                <a:effectLst/>
                <a:uLnTx/>
                <a:uFillTx/>
                <a:latin typeface="+mn-lt"/>
                <a:ea typeface="+mn-ea"/>
                <a:cs typeface="+mn-cs"/>
              </a:rPr>
              <a:t> s</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99425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876800"/>
              </a:xfrm>
            </p:spPr>
            <p:txBody>
              <a:bodyPr>
                <a:normAutofit fontScale="92500" lnSpcReduction="10000"/>
              </a:bodyPr>
              <a:lstStyle/>
              <a:p>
                <a:pPr marL="0" indent="0">
                  <a:buNone/>
                </a:pPr>
                <a:r>
                  <a:rPr lang="en-IN" sz="2400" dirty="0"/>
                  <a:t>The process of finding the differential coefficient of a function again and again  is called successive differentiation.</a:t>
                </a:r>
              </a:p>
              <a:p>
                <a:pPr>
                  <a:buNone/>
                </a:pPr>
                <a:r>
                  <a:rPr lang="en-IN" sz="2400" dirty="0">
                    <a:latin typeface="Times New Roman" pitchFamily="18" charset="0"/>
                    <a:cs typeface="Times New Roman" pitchFamily="18" charset="0"/>
                  </a:rPr>
                  <a:t>If </a:t>
                </a:r>
                <a14:m>
                  <m:oMath xmlns:m="http://schemas.openxmlformats.org/officeDocument/2006/math">
                    <m:r>
                      <a:rPr lang="en-US" sz="2400" b="0" i="1" smtClean="0">
                        <a:latin typeface="Cambria Math" panose="02040503050406030204" pitchFamily="18" charset="0"/>
                        <a:cs typeface="Times New Roman" pitchFamily="18" charset="0"/>
                      </a:rPr>
                      <m:t>𝑦</m:t>
                    </m:r>
                    <m:r>
                      <a:rPr lang="en-US" sz="2400" b="0" i="1" smtClean="0">
                        <a:latin typeface="Cambria Math" panose="02040503050406030204" pitchFamily="18" charset="0"/>
                        <a:cs typeface="Times New Roman" pitchFamily="18" charset="0"/>
                      </a:rPr>
                      <m:t>=</m:t>
                    </m:r>
                    <m:r>
                      <a:rPr lang="en-US" sz="2400" b="0" i="1" smtClean="0">
                        <a:latin typeface="Cambria Math" panose="02040503050406030204" pitchFamily="18" charset="0"/>
                        <a:cs typeface="Times New Roman" pitchFamily="18" charset="0"/>
                      </a:rPr>
                      <m:t>𝑓</m:t>
                    </m:r>
                    <m:r>
                      <a:rPr lang="en-US" sz="2400" b="0" i="1" smtClean="0">
                        <a:latin typeface="Cambria Math" panose="02040503050406030204" pitchFamily="18" charset="0"/>
                        <a:cs typeface="Times New Roman" pitchFamily="18" charset="0"/>
                      </a:rPr>
                      <m:t>(</m:t>
                    </m:r>
                    <m:r>
                      <a:rPr lang="en-US" sz="2400" b="0" i="1" smtClean="0">
                        <a:latin typeface="Cambria Math" panose="02040503050406030204" pitchFamily="18" charset="0"/>
                        <a:cs typeface="Times New Roman" pitchFamily="18" charset="0"/>
                      </a:rPr>
                      <m:t>𝑥</m:t>
                    </m:r>
                    <m:r>
                      <a:rPr lang="en-US" sz="2400" b="0" i="1" smtClean="0">
                        <a:latin typeface="Cambria Math" panose="02040503050406030204" pitchFamily="18" charset="0"/>
                        <a:cs typeface="Times New Roman" pitchFamily="18" charset="0"/>
                      </a:rPr>
                      <m:t>)</m:t>
                    </m:r>
                  </m:oMath>
                </a14:m>
                <a:r>
                  <a:rPr lang="en-IN" sz="2400" dirty="0">
                    <a:latin typeface="Times New Roman" pitchFamily="18" charset="0"/>
                    <a:cs typeface="Times New Roman" pitchFamily="18" charset="0"/>
                  </a:rPr>
                  <a:t> then, First differential coefficient is </a:t>
                </a:r>
                <a14:m>
                  <m:oMath xmlns:m="http://schemas.openxmlformats.org/officeDocument/2006/math">
                    <m:f>
                      <m:fPr>
                        <m:ctrlPr>
                          <a:rPr lang="en-IN" sz="2400" i="1" smtClean="0">
                            <a:latin typeface="Cambria Math" panose="02040503050406030204" pitchFamily="18" charset="0"/>
                            <a:cs typeface="Times New Roman" pitchFamily="18" charset="0"/>
                          </a:rPr>
                        </m:ctrlPr>
                      </m:fPr>
                      <m:num>
                        <m:r>
                          <a:rPr lang="en-US" sz="2400" b="0" i="1" smtClean="0">
                            <a:latin typeface="Cambria Math" panose="02040503050406030204" pitchFamily="18" charset="0"/>
                            <a:cs typeface="Times New Roman" pitchFamily="18" charset="0"/>
                          </a:rPr>
                          <m:t>𝑑𝑦</m:t>
                        </m:r>
                      </m:num>
                      <m:den>
                        <m:r>
                          <a:rPr lang="en-US" sz="2400" b="0" i="1" smtClean="0">
                            <a:latin typeface="Cambria Math" panose="02040503050406030204" pitchFamily="18" charset="0"/>
                            <a:cs typeface="Times New Roman" pitchFamily="18" charset="0"/>
                          </a:rPr>
                          <m:t>𝑑𝑥</m:t>
                        </m:r>
                      </m:den>
                    </m:f>
                  </m:oMath>
                </a14:m>
                <a:endParaRPr lang="en-IN" sz="2400" dirty="0">
                  <a:latin typeface="Times New Roman" pitchFamily="18" charset="0"/>
                  <a:cs typeface="Times New Roman" pitchFamily="18" charset="0"/>
                </a:endParaRPr>
              </a:p>
              <a:p>
                <a:pPr>
                  <a:buNone/>
                </a:pPr>
                <a:endParaRPr lang="en-IN" sz="2400" dirty="0">
                  <a:latin typeface="Times New Roman" pitchFamily="18" charset="0"/>
                  <a:cs typeface="Times New Roman" pitchFamily="18" charset="0"/>
                </a:endParaRPr>
              </a:p>
              <a:p>
                <a:pPr>
                  <a:buNone/>
                </a:pPr>
                <a:r>
                  <a:rPr lang="en-IN" sz="2400" dirty="0">
                    <a:latin typeface="Times New Roman" pitchFamily="18" charset="0"/>
                    <a:cs typeface="Times New Roman" pitchFamily="18" charset="0"/>
                  </a:rPr>
                  <a:t>Second differential coefficient is   </a:t>
                </a:r>
                <a14:m>
                  <m:oMath xmlns:m="http://schemas.openxmlformats.org/officeDocument/2006/math">
                    <m:f>
                      <m:fPr>
                        <m:ctrlPr>
                          <a:rPr lang="en-IN" sz="2400" i="1" smtClean="0">
                            <a:latin typeface="Cambria Math" panose="02040503050406030204" pitchFamily="18" charset="0"/>
                            <a:cs typeface="Times New Roman" pitchFamily="18" charset="0"/>
                          </a:rPr>
                        </m:ctrlPr>
                      </m:fPr>
                      <m:num>
                        <m:sSup>
                          <m:sSupPr>
                            <m:ctrlPr>
                              <a:rPr lang="en-IN" sz="2400" i="1" smtClean="0">
                                <a:latin typeface="Cambria Math" panose="02040503050406030204" pitchFamily="18" charset="0"/>
                                <a:cs typeface="Times New Roman" pitchFamily="18" charset="0"/>
                              </a:rPr>
                            </m:ctrlPr>
                          </m:sSupPr>
                          <m:e>
                            <m:r>
                              <a:rPr lang="en-US" sz="2400" b="0" i="1" smtClean="0">
                                <a:latin typeface="Cambria Math" panose="02040503050406030204" pitchFamily="18" charset="0"/>
                                <a:cs typeface="Times New Roman" pitchFamily="18" charset="0"/>
                              </a:rPr>
                              <m:t>𝑑</m:t>
                            </m:r>
                          </m:e>
                          <m:sup>
                            <m:r>
                              <a:rPr lang="en-US" sz="2400" b="0" i="1" smtClean="0">
                                <a:latin typeface="Cambria Math" panose="02040503050406030204" pitchFamily="18" charset="0"/>
                                <a:cs typeface="Times New Roman" pitchFamily="18" charset="0"/>
                              </a:rPr>
                              <m:t>2</m:t>
                            </m:r>
                          </m:sup>
                        </m:sSup>
                        <m:r>
                          <a:rPr lang="en-US" sz="2400" i="1">
                            <a:latin typeface="Cambria Math" panose="02040503050406030204" pitchFamily="18" charset="0"/>
                            <a:cs typeface="Times New Roman" pitchFamily="18" charset="0"/>
                          </a:rPr>
                          <m:t>𝑦</m:t>
                        </m:r>
                      </m:num>
                      <m:den>
                        <m:r>
                          <a:rPr lang="en-US" sz="2400" i="1">
                            <a:latin typeface="Cambria Math" panose="02040503050406030204" pitchFamily="18" charset="0"/>
                            <a:cs typeface="Times New Roman" pitchFamily="18" charset="0"/>
                          </a:rPr>
                          <m:t>𝑑</m:t>
                        </m:r>
                        <m:sSup>
                          <m:sSupPr>
                            <m:ctrlPr>
                              <a:rPr lang="en-US" sz="2400" i="1" smtClean="0">
                                <a:latin typeface="Cambria Math" panose="02040503050406030204" pitchFamily="18" charset="0"/>
                                <a:cs typeface="Times New Roman" pitchFamily="18" charset="0"/>
                              </a:rPr>
                            </m:ctrlPr>
                          </m:sSupPr>
                          <m:e>
                            <m:r>
                              <a:rPr lang="en-US" sz="2400" b="0" i="1" smtClean="0">
                                <a:latin typeface="Cambria Math" panose="02040503050406030204" pitchFamily="18" charset="0"/>
                                <a:cs typeface="Times New Roman" pitchFamily="18" charset="0"/>
                              </a:rPr>
                              <m:t>𝑥</m:t>
                            </m:r>
                          </m:e>
                          <m:sup>
                            <m:r>
                              <a:rPr lang="en-US" sz="2400" b="0" i="1" smtClean="0">
                                <a:latin typeface="Cambria Math" panose="02040503050406030204" pitchFamily="18" charset="0"/>
                                <a:cs typeface="Times New Roman" pitchFamily="18" charset="0"/>
                              </a:rPr>
                              <m:t>2</m:t>
                            </m:r>
                          </m:sup>
                        </m:sSup>
                      </m:den>
                    </m:f>
                  </m:oMath>
                </a14:m>
                <a:endParaRPr lang="en-IN" sz="2400" dirty="0">
                  <a:latin typeface="Times New Roman" pitchFamily="18" charset="0"/>
                  <a:cs typeface="Times New Roman" pitchFamily="18" charset="0"/>
                </a:endParaRPr>
              </a:p>
              <a:p>
                <a:pPr>
                  <a:buNone/>
                </a:pPr>
                <a:endParaRPr lang="en-IN" sz="2400" dirty="0">
                  <a:latin typeface="Times New Roman" pitchFamily="18" charset="0"/>
                  <a:cs typeface="Times New Roman" pitchFamily="18" charset="0"/>
                </a:endParaRPr>
              </a:p>
              <a:p>
                <a:pPr>
                  <a:buNone/>
                </a:pPr>
                <a:r>
                  <a:rPr lang="en-IN" sz="2400" dirty="0">
                    <a:latin typeface="Times New Roman" pitchFamily="18" charset="0"/>
                    <a:cs typeface="Times New Roman" pitchFamily="18" charset="0"/>
                  </a:rPr>
                  <a:t>Third differential coefficient is  </a:t>
                </a:r>
                <a14:m>
                  <m:oMath xmlns:m="http://schemas.openxmlformats.org/officeDocument/2006/math">
                    <m:f>
                      <m:fPr>
                        <m:ctrlPr>
                          <a:rPr lang="en-IN" sz="2400" i="1">
                            <a:latin typeface="Cambria Math" panose="02040503050406030204" pitchFamily="18" charset="0"/>
                            <a:cs typeface="Times New Roman" pitchFamily="18" charset="0"/>
                          </a:rPr>
                        </m:ctrlPr>
                      </m:fPr>
                      <m:num>
                        <m:sSup>
                          <m:sSupPr>
                            <m:ctrlPr>
                              <a:rPr lang="en-IN" sz="2400" i="1">
                                <a:latin typeface="Cambria Math" panose="02040503050406030204" pitchFamily="18" charset="0"/>
                                <a:cs typeface="Times New Roman" pitchFamily="18" charset="0"/>
                              </a:rPr>
                            </m:ctrlPr>
                          </m:sSupPr>
                          <m:e>
                            <m:r>
                              <a:rPr lang="en-US" sz="2400" i="1">
                                <a:latin typeface="Cambria Math" panose="02040503050406030204" pitchFamily="18" charset="0"/>
                                <a:cs typeface="Times New Roman" pitchFamily="18" charset="0"/>
                              </a:rPr>
                              <m:t>𝑑</m:t>
                            </m:r>
                          </m:e>
                          <m:sup>
                            <m:r>
                              <a:rPr lang="en-US" sz="2400" b="0" i="1" smtClean="0">
                                <a:latin typeface="Cambria Math" panose="02040503050406030204" pitchFamily="18" charset="0"/>
                                <a:cs typeface="Times New Roman" pitchFamily="18" charset="0"/>
                              </a:rPr>
                              <m:t>3</m:t>
                            </m:r>
                          </m:sup>
                        </m:sSup>
                        <m:r>
                          <a:rPr lang="en-US" sz="2400" i="1">
                            <a:latin typeface="Cambria Math" panose="02040503050406030204" pitchFamily="18" charset="0"/>
                            <a:cs typeface="Times New Roman" pitchFamily="18" charset="0"/>
                          </a:rPr>
                          <m:t>𝑦</m:t>
                        </m:r>
                      </m:num>
                      <m:den>
                        <m:r>
                          <a:rPr lang="en-US" sz="2400" i="1">
                            <a:latin typeface="Cambria Math" panose="02040503050406030204" pitchFamily="18" charset="0"/>
                            <a:cs typeface="Times New Roman" pitchFamily="18" charset="0"/>
                          </a:rPr>
                          <m:t>𝑑</m:t>
                        </m:r>
                        <m:sSup>
                          <m:sSupPr>
                            <m:ctrlPr>
                              <a:rPr lang="en-US" sz="2400" i="1">
                                <a:latin typeface="Cambria Math" panose="02040503050406030204" pitchFamily="18" charset="0"/>
                                <a:cs typeface="Times New Roman" pitchFamily="18" charset="0"/>
                              </a:rPr>
                            </m:ctrlPr>
                          </m:sSupPr>
                          <m:e>
                            <m:r>
                              <a:rPr lang="en-US" sz="2400" i="1">
                                <a:latin typeface="Cambria Math" panose="02040503050406030204" pitchFamily="18" charset="0"/>
                                <a:cs typeface="Times New Roman" pitchFamily="18" charset="0"/>
                              </a:rPr>
                              <m:t>𝑥</m:t>
                            </m:r>
                          </m:e>
                          <m:sup>
                            <m:r>
                              <a:rPr lang="en-US" sz="2400" b="0" i="1" smtClean="0">
                                <a:latin typeface="Cambria Math" panose="02040503050406030204" pitchFamily="18" charset="0"/>
                                <a:cs typeface="Times New Roman" pitchFamily="18" charset="0"/>
                              </a:rPr>
                              <m:t>3</m:t>
                            </m:r>
                          </m:sup>
                        </m:sSup>
                      </m:den>
                    </m:f>
                  </m:oMath>
                </a14:m>
                <a:endParaRPr lang="en-IN" sz="2400" dirty="0">
                  <a:latin typeface="Times New Roman" pitchFamily="18" charset="0"/>
                  <a:cs typeface="Times New Roman" pitchFamily="18" charset="0"/>
                </a:endParaRPr>
              </a:p>
              <a:p>
                <a:pPr>
                  <a:buNone/>
                </a:pPr>
                <a:endParaRPr lang="en-IN" sz="2000" dirty="0"/>
              </a:p>
              <a:p>
                <a:pPr>
                  <a:buNone/>
                </a:pPr>
                <a:r>
                  <a:rPr lang="en-IN" sz="2400" dirty="0">
                    <a:latin typeface="Times New Roman" pitchFamily="18" charset="0"/>
                    <a:cs typeface="Times New Roman" pitchFamily="18" charset="0"/>
                  </a:rPr>
                  <a:t>………………………………………</a:t>
                </a:r>
              </a:p>
              <a:p>
                <a:pPr>
                  <a:buNone/>
                </a:pPr>
                <a:endParaRPr lang="en-IN" sz="2400" dirty="0">
                  <a:latin typeface="Times New Roman" pitchFamily="18" charset="0"/>
                  <a:cs typeface="Times New Roman" pitchFamily="18" charset="0"/>
                </a:endParaRPr>
              </a:p>
              <a:p>
                <a:pPr>
                  <a:buNone/>
                </a:pPr>
                <a:r>
                  <a:rPr lang="en-IN" sz="2400" dirty="0"/>
                  <a:t>n</a:t>
                </a:r>
                <a:r>
                  <a:rPr lang="en-IN" sz="2400" baseline="30000" dirty="0"/>
                  <a:t>th</a:t>
                </a:r>
                <a:r>
                  <a:rPr lang="en-IN" sz="2400" dirty="0"/>
                  <a:t>differential coefficient of </a:t>
                </a:r>
                <a:r>
                  <a:rPr lang="en-IN" sz="2400" i="1" dirty="0"/>
                  <a:t>y  </a:t>
                </a:r>
                <a14:m>
                  <m:oMath xmlns:m="http://schemas.openxmlformats.org/officeDocument/2006/math">
                    <m:f>
                      <m:fPr>
                        <m:ctrlPr>
                          <a:rPr lang="en-IN" sz="2400" i="1">
                            <a:latin typeface="Cambria Math" panose="02040503050406030204" pitchFamily="18" charset="0"/>
                            <a:cs typeface="Times New Roman" pitchFamily="18" charset="0"/>
                          </a:rPr>
                        </m:ctrlPr>
                      </m:fPr>
                      <m:num>
                        <m:sSup>
                          <m:sSupPr>
                            <m:ctrlPr>
                              <a:rPr lang="en-IN" sz="2400" i="1">
                                <a:latin typeface="Cambria Math" panose="02040503050406030204" pitchFamily="18" charset="0"/>
                                <a:cs typeface="Times New Roman" pitchFamily="18" charset="0"/>
                              </a:rPr>
                            </m:ctrlPr>
                          </m:sSupPr>
                          <m:e>
                            <m:r>
                              <a:rPr lang="en-US" sz="2400" i="1">
                                <a:latin typeface="Cambria Math" panose="02040503050406030204" pitchFamily="18" charset="0"/>
                                <a:cs typeface="Times New Roman" pitchFamily="18" charset="0"/>
                              </a:rPr>
                              <m:t>𝑑</m:t>
                            </m:r>
                          </m:e>
                          <m:sup>
                            <m:r>
                              <a:rPr lang="en-US" sz="2400" b="0" i="1" smtClean="0">
                                <a:latin typeface="Cambria Math" panose="02040503050406030204" pitchFamily="18" charset="0"/>
                                <a:cs typeface="Times New Roman" pitchFamily="18" charset="0"/>
                              </a:rPr>
                              <m:t>𝑛</m:t>
                            </m:r>
                          </m:sup>
                        </m:sSup>
                        <m:r>
                          <a:rPr lang="en-US" sz="2400" i="1">
                            <a:latin typeface="Cambria Math" panose="02040503050406030204" pitchFamily="18" charset="0"/>
                            <a:cs typeface="Times New Roman" pitchFamily="18" charset="0"/>
                          </a:rPr>
                          <m:t>𝑦</m:t>
                        </m:r>
                      </m:num>
                      <m:den>
                        <m:r>
                          <a:rPr lang="en-US" sz="2400" i="1">
                            <a:latin typeface="Cambria Math" panose="02040503050406030204" pitchFamily="18" charset="0"/>
                            <a:cs typeface="Times New Roman" pitchFamily="18" charset="0"/>
                          </a:rPr>
                          <m:t>𝑑</m:t>
                        </m:r>
                        <m:sSup>
                          <m:sSupPr>
                            <m:ctrlPr>
                              <a:rPr lang="en-US" sz="2400" i="1">
                                <a:latin typeface="Cambria Math" panose="02040503050406030204" pitchFamily="18" charset="0"/>
                                <a:cs typeface="Times New Roman" pitchFamily="18" charset="0"/>
                              </a:rPr>
                            </m:ctrlPr>
                          </m:sSupPr>
                          <m:e>
                            <m:r>
                              <a:rPr lang="en-US" sz="2400" i="1">
                                <a:latin typeface="Cambria Math" panose="02040503050406030204" pitchFamily="18" charset="0"/>
                                <a:cs typeface="Times New Roman" pitchFamily="18" charset="0"/>
                              </a:rPr>
                              <m:t>𝑥</m:t>
                            </m:r>
                          </m:e>
                          <m:sup>
                            <m:r>
                              <a:rPr lang="en-US" sz="2400" b="0" i="1" smtClean="0">
                                <a:latin typeface="Cambria Math" panose="02040503050406030204" pitchFamily="18" charset="0"/>
                                <a:cs typeface="Times New Roman" pitchFamily="18" charset="0"/>
                              </a:rPr>
                              <m:t>𝑛</m:t>
                            </m:r>
                          </m:sup>
                        </m:sSup>
                      </m:den>
                    </m:f>
                  </m:oMath>
                </a14:m>
                <a:endParaRPr lang="en-IN" sz="2400" i="1" dirty="0"/>
              </a:p>
              <a:p>
                <a:pPr>
                  <a:buNone/>
                </a:pPr>
                <a:endParaRPr lang="en-IN" sz="2400" dirty="0"/>
              </a:p>
              <a:p>
                <a:pPr>
                  <a:buNone/>
                </a:pPr>
                <a:endParaRPr lang="en-IN"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876800"/>
              </a:xfrm>
              <a:blipFill rotWithShape="0">
                <a:blip r:embed="rId2"/>
                <a:stretch>
                  <a:fillRect l="-963" t="-162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BB94109-CFA0-4719-8ADE-CB08760CAFA5}" type="datetime1">
              <a:rPr lang="en-US" smtClean="0"/>
              <a:pPr/>
              <a:t>2/13/2021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latin typeface="Times New Roman" pitchFamily="18" charset="0"/>
                <a:cs typeface="Times New Roman" pitchFamily="18" charset="0"/>
              </a:rPr>
              <a:t>Successive Differentiation,</a:t>
            </a:r>
            <a:r>
              <a:rPr lang="en-US" sz="3200" dirty="0"/>
              <a:t>(CO2..)</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1933648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400" dirty="0"/>
                  <a:t>Q.4.If </a:t>
                </a:r>
                <a14:m>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𝑎𝑥</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e>
                      <m:sup>
                        <m:r>
                          <a:rPr lang="en-US" sz="2400" b="0" i="1" smtClean="0">
                            <a:latin typeface="Cambria Math" panose="02040503050406030204" pitchFamily="18" charset="0"/>
                          </a:rPr>
                          <m:t>𝑚</m:t>
                        </m:r>
                      </m:sup>
                    </m:sSup>
                    <m:r>
                      <a:rPr lang="en-US" sz="2400" b="0" i="1" smtClean="0">
                        <a:latin typeface="Cambria Math" panose="02040503050406030204" pitchFamily="18" charset="0"/>
                      </a:rPr>
                      <m:t> </m:t>
                    </m:r>
                  </m:oMath>
                </a14:m>
                <a:r>
                  <a:rPr lang="en-US" sz="2400" dirty="0"/>
                  <a:t>then</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 </m:t>
                        </m:r>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 </m:t>
                        </m:r>
                      </m:sub>
                    </m:sSub>
                  </m:oMath>
                </a14:m>
                <a:r>
                  <a:rPr lang="en-US" sz="2400" dirty="0"/>
                  <a:t>at</a:t>
                </a:r>
                <a14:m>
                  <m:oMath xmlns:m="http://schemas.openxmlformats.org/officeDocument/2006/math">
                    <m:r>
                      <a:rPr lang="en-US" sz="2400" i="1" dirty="0">
                        <a:latin typeface="Cambria Math" panose="02040503050406030204" pitchFamily="18" charset="0"/>
                      </a:rPr>
                      <m:t>𝑛</m:t>
                    </m:r>
                    <m:r>
                      <a:rPr lang="en-US" sz="2400" b="0" i="0" dirty="0" smtClean="0">
                        <a:latin typeface="Cambria Math" panose="02040503050406030204" pitchFamily="18" charset="0"/>
                      </a:rPr>
                      <m:t>=</m:t>
                    </m:r>
                    <m:r>
                      <m:rPr>
                        <m:sty m:val="p"/>
                      </m:rPr>
                      <a:rPr lang="en-US" sz="2400" b="0" i="0" dirty="0" smtClean="0">
                        <a:latin typeface="Cambria Math" panose="02040503050406030204" pitchFamily="18" charset="0"/>
                      </a:rPr>
                      <m:t>m</m:t>
                    </m:r>
                  </m:oMath>
                </a14:m>
                <a:endParaRPr lang="en-US" sz="2400" b="0" dirty="0"/>
              </a:p>
              <a:p>
                <a:pPr marL="0" indent="0">
                  <a:buNone/>
                </a:pPr>
                <a:r>
                  <a:rPr lang="en-US" sz="2400" dirty="0"/>
                  <a:t>        (</a:t>
                </a:r>
                <a:r>
                  <a:rPr lang="en-US" sz="2400" dirty="0" err="1"/>
                  <a:t>i</a:t>
                </a:r>
                <a:r>
                  <a:rPr lang="en-US" sz="2400" dirty="0"/>
                  <a:t>) </a:t>
                </a:r>
                <a14:m>
                  <m:oMath xmlns:m="http://schemas.openxmlformats.org/officeDocument/2006/math">
                    <m:r>
                      <a:rPr lang="en-US" sz="2400" i="1" dirty="0">
                        <a:latin typeface="Cambria Math" panose="02040503050406030204" pitchFamily="18" charset="0"/>
                      </a:rPr>
                      <m:t>𝑛</m:t>
                    </m:r>
                  </m:oMath>
                </a14:m>
                <a:r>
                  <a:rPr lang="en-US" sz="2400" dirty="0"/>
                  <a:t>! </a:t>
                </a:r>
                <a14:m>
                  <m:oMath xmlns:m="http://schemas.openxmlformats.org/officeDocument/2006/math">
                    <m:sSup>
                      <m:sSupPr>
                        <m:ctrlPr>
                          <a:rPr lang="en-US" sz="2400" i="1">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𝑛</m:t>
                        </m:r>
                      </m:sup>
                    </m:sSup>
                  </m:oMath>
                </a14:m>
                <a:r>
                  <a:rPr lang="en-US" sz="2400" dirty="0"/>
                  <a:t>(ii)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sSup>
                      <m:sSupPr>
                        <m:ctrlPr>
                          <a:rPr lang="en-US" sz="2400" i="1">
                            <a:latin typeface="Cambria Math" panose="02040503050406030204" pitchFamily="18" charset="0"/>
                          </a:rPr>
                        </m:ctrlPr>
                      </m:sSupPr>
                      <m:e>
                        <m:r>
                          <a:rPr lang="en-US" sz="2400" b="0" i="1" smtClean="0">
                            <a:latin typeface="Cambria Math" panose="02040503050406030204" pitchFamily="18" charset="0"/>
                          </a:rPr>
                          <m:t>𝑛</m:t>
                        </m:r>
                      </m:e>
                      <m:sup>
                        <m:r>
                          <a:rPr lang="en-US" sz="2400" i="1">
                            <a:latin typeface="Cambria Math" panose="02040503050406030204" pitchFamily="18" charset="0"/>
                          </a:rPr>
                          <m:t>𝑛</m:t>
                        </m:r>
                      </m:sup>
                    </m:sSup>
                  </m:oMath>
                </a14:m>
                <a:r>
                  <a:rPr lang="en-US" sz="2400" dirty="0"/>
                  <a:t>(iii) </a:t>
                </a:r>
                <a14:m>
                  <m:oMath xmlns:m="http://schemas.openxmlformats.org/officeDocument/2006/math">
                    <m:r>
                      <a:rPr lang="en-US" sz="2400" i="1" dirty="0">
                        <a:latin typeface="Cambria Math" panose="02040503050406030204" pitchFamily="18" charset="0"/>
                      </a:rPr>
                      <m:t>𝑛</m:t>
                    </m:r>
                    <m:r>
                      <a:rPr lang="en-US" sz="2400" b="0" i="1" dirty="0" smtClean="0">
                        <a:latin typeface="Cambria Math" panose="02040503050406030204" pitchFamily="18" charset="0"/>
                      </a:rPr>
                      <m:t>𝑎</m:t>
                    </m:r>
                  </m:oMath>
                </a14:m>
                <a:r>
                  <a:rPr lang="en-US" sz="2400" dirty="0"/>
                  <a:t>!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𝑛</m:t>
                        </m:r>
                      </m:sup>
                    </m:sSup>
                  </m:oMath>
                </a14:m>
                <a:r>
                  <a:rPr lang="en-US" sz="2400" dirty="0"/>
                  <a:t>(iv) 0</a:t>
                </a:r>
              </a:p>
              <a:p>
                <a:pPr marL="0" indent="0">
                  <a:buNone/>
                </a:pPr>
                <a:r>
                  <a:rPr lang="en-US" sz="2400" dirty="0"/>
                  <a:t>Q.5.If</a:t>
                </a:r>
                <a14:m>
                  <m:oMath xmlns:m="http://schemas.openxmlformats.org/officeDocument/2006/math">
                    <m:r>
                      <m:rPr>
                        <m:sty m:val="p"/>
                      </m:rPr>
                      <a:rPr lang="en-US" sz="2400" i="1" dirty="0" smtClean="0">
                        <a:latin typeface="Cambria Math" panose="02040503050406030204" pitchFamily="18" charset="0"/>
                      </a:rPr>
                      <m:t>y</m:t>
                    </m:r>
                    <m:r>
                      <a:rPr lang="en-US" sz="2400" b="0" i="1" dirty="0" smtClean="0">
                        <a:latin typeface="Cambria Math" panose="02040503050406030204" pitchFamily="18" charset="0"/>
                      </a:rPr>
                      <m:t>=</m:t>
                    </m:r>
                    <m:r>
                      <a:rPr lang="en-US" sz="2400" b="0" i="1" dirty="0" smtClean="0">
                        <a:latin typeface="Cambria Math" panose="02040503050406030204" pitchFamily="18" charset="0"/>
                      </a:rPr>
                      <m:t>𝑠𝑖𝑛</m:t>
                    </m:r>
                    <m:r>
                      <a:rPr lang="en-US" sz="2400" b="0" i="1" dirty="0" smtClean="0">
                        <a:latin typeface="Cambria Math" panose="02040503050406030204" pitchFamily="18" charset="0"/>
                      </a:rPr>
                      <m:t>3</m:t>
                    </m:r>
                    <m:r>
                      <a:rPr lang="en-US" sz="2400" i="1">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𝑠𝑖𝑛</m:t>
                    </m:r>
                    <m:r>
                      <a:rPr lang="en-US" sz="2400" b="0" i="1" smtClean="0">
                        <a:latin typeface="Cambria Math" panose="02040503050406030204" pitchFamily="18" charset="0"/>
                      </a:rPr>
                      <m:t>2</m:t>
                    </m:r>
                    <m:r>
                      <a:rPr lang="en-US" sz="2400" b="0" i="1" smtClean="0">
                        <a:latin typeface="Cambria Math" panose="02040503050406030204" pitchFamily="18" charset="0"/>
                      </a:rPr>
                      <m:t>𝑥</m:t>
                    </m:r>
                  </m:oMath>
                </a14:m>
                <a:r>
                  <a:rPr lang="en-US" sz="2400" dirty="0"/>
                  <a:t> then</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 </m:t>
                        </m:r>
                        <m:r>
                          <a:rPr lang="en-US" sz="2400" i="1" dirty="0">
                            <a:latin typeface="Cambria Math" panose="02040503050406030204" pitchFamily="18" charset="0"/>
                          </a:rPr>
                          <m:t>𝑦</m:t>
                        </m:r>
                      </m:e>
                      <m:sub>
                        <m:r>
                          <a:rPr lang="en-US" sz="2400" i="1" dirty="0">
                            <a:latin typeface="Cambria Math" panose="02040503050406030204" pitchFamily="18" charset="0"/>
                          </a:rPr>
                          <m:t>𝑛</m:t>
                        </m:r>
                        <m:r>
                          <a:rPr lang="en-US" sz="2400" i="1" dirty="0">
                            <a:latin typeface="Cambria Math" panose="02040503050406030204" pitchFamily="18" charset="0"/>
                          </a:rPr>
                          <m:t> </m:t>
                        </m:r>
                      </m:sub>
                    </m:sSub>
                  </m:oMath>
                </a14:m>
                <a:endParaRPr lang="en-US" sz="2400" dirty="0"/>
              </a:p>
              <a:p>
                <a:pPr marL="0" indent="0">
                  <a:buNone/>
                </a:pPr>
                <a:r>
                  <a:rPr lang="en-US" sz="2400" dirty="0"/>
                  <a:t>(</a:t>
                </a:r>
                <a:r>
                  <a:rPr lang="en-US" sz="2400" dirty="0" err="1"/>
                  <a:t>i</a:t>
                </a:r>
                <a:r>
                  <a:rPr lang="en-US" sz="2400" dirty="0"/>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𝑐𝑜𝑠</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f>
                              <m:fPr>
                                <m:ctrlPr>
                                  <a:rPr lang="el-GR" sz="2400" b="0" i="1" smtClean="0">
                                    <a:latin typeface="Cambria Math" panose="02040503050406030204" pitchFamily="18" charset="0"/>
                                  </a:rPr>
                                </m:ctrlPr>
                              </m:fPr>
                              <m:num>
                                <m:r>
                                  <a:rPr lang="en-US" sz="2400" b="0" i="1" smtClean="0">
                                    <a:latin typeface="Cambria Math" panose="02040503050406030204" pitchFamily="18" charset="0"/>
                                  </a:rPr>
                                  <m:t>𝑛</m:t>
                                </m:r>
                                <m:r>
                                  <a:rPr lang="el-GR" sz="2400" b="0" i="1" smtClean="0">
                                    <a:latin typeface="Cambria Math" panose="02040503050406030204" pitchFamily="18" charset="0"/>
                                  </a:rPr>
                                  <m:t>𝜋</m:t>
                                </m:r>
                              </m:num>
                              <m:den>
                                <m:r>
                                  <a:rPr lang="el-GR" sz="2400" b="0" i="1" smtClean="0">
                                    <a:latin typeface="Cambria Math" panose="02040503050406030204" pitchFamily="18" charset="0"/>
                                  </a:rPr>
                                  <m:t>2</m:t>
                                </m:r>
                              </m:den>
                            </m:f>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5</m:t>
                            </m:r>
                          </m:e>
                          <m:sup>
                            <m:r>
                              <a:rPr lang="en-US" sz="2400" b="0" i="1" smtClean="0">
                                <a:latin typeface="Cambria Math" panose="02040503050406030204" pitchFamily="18" charset="0"/>
                              </a:rPr>
                              <m:t>𝑛</m:t>
                            </m:r>
                          </m:sup>
                        </m:sSup>
                        <m:r>
                          <a:rPr lang="en-US" sz="2400" b="0" i="1" smtClean="0">
                            <a:latin typeface="Cambria Math" panose="02040503050406030204" pitchFamily="18" charset="0"/>
                          </a:rPr>
                          <m:t>𝑐𝑜𝑠</m:t>
                        </m:r>
                        <m:d>
                          <m:dPr>
                            <m:ctrlPr>
                              <a:rPr lang="en-US" sz="2400" i="1">
                                <a:latin typeface="Cambria Math" panose="02040503050406030204" pitchFamily="18" charset="0"/>
                              </a:rPr>
                            </m:ctrlPr>
                          </m:dPr>
                          <m:e>
                            <m:r>
                              <a:rPr lang="en-US" sz="2400" b="0" i="1" smtClean="0">
                                <a:latin typeface="Cambria Math" panose="02040503050406030204" pitchFamily="18" charset="0"/>
                              </a:rPr>
                              <m:t>5</m:t>
                            </m:r>
                            <m:r>
                              <a:rPr lang="en-US" sz="2400" i="1">
                                <a:latin typeface="Cambria Math" panose="02040503050406030204" pitchFamily="18" charset="0"/>
                              </a:rPr>
                              <m:t>𝑥</m:t>
                            </m:r>
                            <m:r>
                              <a:rPr lang="en-US" sz="2400" i="1">
                                <a:latin typeface="Cambria Math" panose="02040503050406030204" pitchFamily="18" charset="0"/>
                              </a:rPr>
                              <m:t>+</m:t>
                            </m:r>
                            <m:f>
                              <m:fPr>
                                <m:ctrlPr>
                                  <a:rPr lang="el-GR" sz="2400" i="1">
                                    <a:latin typeface="Cambria Math" panose="02040503050406030204" pitchFamily="18" charset="0"/>
                                  </a:rPr>
                                </m:ctrlPr>
                              </m:fPr>
                              <m:num>
                                <m:r>
                                  <a:rPr lang="en-US" sz="2400" i="1">
                                    <a:latin typeface="Cambria Math" panose="02040503050406030204" pitchFamily="18" charset="0"/>
                                  </a:rPr>
                                  <m:t>𝑛</m:t>
                                </m:r>
                                <m:r>
                                  <a:rPr lang="el-GR" sz="2400" i="1">
                                    <a:latin typeface="Cambria Math" panose="02040503050406030204" pitchFamily="18" charset="0"/>
                                  </a:rPr>
                                  <m:t>𝜋</m:t>
                                </m:r>
                              </m:num>
                              <m:den>
                                <m:r>
                                  <a:rPr lang="el-GR" sz="2400" i="1">
                                    <a:latin typeface="Cambria Math" panose="02040503050406030204" pitchFamily="18" charset="0"/>
                                  </a:rPr>
                                  <m:t>2</m:t>
                                </m:r>
                              </m:den>
                            </m:f>
                          </m:e>
                        </m:d>
                      </m:e>
                    </m:d>
                  </m:oMath>
                </a14:m>
                <a:endParaRPr lang="en-US" sz="2400" dirty="0"/>
              </a:p>
              <a:p>
                <a:pPr marL="0" indent="0">
                  <a:buNone/>
                </a:pPr>
                <a:r>
                  <a:rPr lang="en-US" sz="2400" dirty="0"/>
                  <a:t>(ii)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𝑐𝑜𝑠</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f>
                              <m:fPr>
                                <m:ctrlPr>
                                  <a:rPr lang="el-GR" sz="2400" i="1">
                                    <a:latin typeface="Cambria Math" panose="02040503050406030204" pitchFamily="18" charset="0"/>
                                  </a:rPr>
                                </m:ctrlPr>
                              </m:fPr>
                              <m:num>
                                <m:r>
                                  <a:rPr lang="en-US" sz="2400" i="1">
                                    <a:latin typeface="Cambria Math" panose="02040503050406030204" pitchFamily="18" charset="0"/>
                                  </a:rPr>
                                  <m:t>𝑛</m:t>
                                </m:r>
                                <m:r>
                                  <a:rPr lang="el-GR" sz="2400" i="1">
                                    <a:latin typeface="Cambria Math" panose="02040503050406030204" pitchFamily="18" charset="0"/>
                                  </a:rPr>
                                  <m:t>𝜋</m:t>
                                </m:r>
                              </m:num>
                              <m:den>
                                <m:r>
                                  <a:rPr lang="el-GR" sz="2400" i="1">
                                    <a:latin typeface="Cambria Math" panose="02040503050406030204" pitchFamily="18" charset="0"/>
                                  </a:rPr>
                                  <m:t>2</m:t>
                                </m:r>
                              </m:den>
                            </m:f>
                          </m:e>
                        </m:d>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5</m:t>
                            </m:r>
                          </m:e>
                          <m:sup>
                            <m:r>
                              <a:rPr lang="en-US" sz="2400" i="1">
                                <a:latin typeface="Cambria Math" panose="02040503050406030204" pitchFamily="18" charset="0"/>
                              </a:rPr>
                              <m:t>𝑛</m:t>
                            </m:r>
                          </m:sup>
                        </m:sSup>
                        <m:r>
                          <a:rPr lang="en-US" sz="2400" i="1">
                            <a:latin typeface="Cambria Math" panose="02040503050406030204" pitchFamily="18" charset="0"/>
                          </a:rPr>
                          <m:t>𝑐𝑜𝑠</m:t>
                        </m:r>
                        <m:d>
                          <m:dPr>
                            <m:ctrlPr>
                              <a:rPr lang="en-US" sz="2400" i="1">
                                <a:latin typeface="Cambria Math" panose="02040503050406030204" pitchFamily="18" charset="0"/>
                              </a:rPr>
                            </m:ctrlPr>
                          </m:dPr>
                          <m:e>
                            <m:r>
                              <a:rPr lang="en-US" sz="2400" i="1">
                                <a:latin typeface="Cambria Math" panose="02040503050406030204" pitchFamily="18" charset="0"/>
                              </a:rPr>
                              <m:t>5</m:t>
                            </m:r>
                            <m:r>
                              <a:rPr lang="en-US" sz="2400" i="1">
                                <a:latin typeface="Cambria Math" panose="02040503050406030204" pitchFamily="18" charset="0"/>
                              </a:rPr>
                              <m:t>𝑥</m:t>
                            </m:r>
                            <m:r>
                              <a:rPr lang="en-US" sz="2400" i="1">
                                <a:latin typeface="Cambria Math" panose="02040503050406030204" pitchFamily="18" charset="0"/>
                              </a:rPr>
                              <m:t>+</m:t>
                            </m:r>
                            <m:f>
                              <m:fPr>
                                <m:ctrlPr>
                                  <a:rPr lang="el-GR" sz="2400" i="1">
                                    <a:latin typeface="Cambria Math" panose="02040503050406030204" pitchFamily="18" charset="0"/>
                                  </a:rPr>
                                </m:ctrlPr>
                              </m:fPr>
                              <m:num>
                                <m:r>
                                  <a:rPr lang="en-US" sz="2400" i="1">
                                    <a:latin typeface="Cambria Math" panose="02040503050406030204" pitchFamily="18" charset="0"/>
                                  </a:rPr>
                                  <m:t>𝑛</m:t>
                                </m:r>
                                <m:r>
                                  <a:rPr lang="el-GR" sz="2400" i="1">
                                    <a:latin typeface="Cambria Math" panose="02040503050406030204" pitchFamily="18" charset="0"/>
                                  </a:rPr>
                                  <m:t>𝜋</m:t>
                                </m:r>
                              </m:num>
                              <m:den>
                                <m:r>
                                  <a:rPr lang="el-GR" sz="2400" i="1">
                                    <a:latin typeface="Cambria Math" panose="02040503050406030204" pitchFamily="18" charset="0"/>
                                  </a:rPr>
                                  <m:t>2</m:t>
                                </m:r>
                              </m:den>
                            </m:f>
                          </m:e>
                        </m:d>
                      </m:e>
                    </m:d>
                  </m:oMath>
                </a14:m>
                <a:endParaRPr lang="en-US" sz="2400" dirty="0"/>
              </a:p>
              <a:p>
                <a:pPr marL="0" indent="0">
                  <a:buNone/>
                </a:pPr>
                <a:r>
                  <a:rPr lang="en-US" sz="2400" dirty="0"/>
                  <a:t>(iii)</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𝑐𝑜𝑠</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b="0" i="1" smtClean="0">
                                <a:latin typeface="Cambria Math" panose="02040503050406030204" pitchFamily="18" charset="0"/>
                              </a:rPr>
                              <m:t>−</m:t>
                            </m:r>
                            <m:f>
                              <m:fPr>
                                <m:ctrlPr>
                                  <a:rPr lang="el-GR" sz="2400" i="1">
                                    <a:latin typeface="Cambria Math" panose="02040503050406030204" pitchFamily="18" charset="0"/>
                                  </a:rPr>
                                </m:ctrlPr>
                              </m:fPr>
                              <m:num>
                                <m:r>
                                  <a:rPr lang="en-US" sz="2400" i="1">
                                    <a:latin typeface="Cambria Math" panose="02040503050406030204" pitchFamily="18" charset="0"/>
                                  </a:rPr>
                                  <m:t>𝑛</m:t>
                                </m:r>
                                <m:r>
                                  <a:rPr lang="el-GR" sz="2400" i="1">
                                    <a:latin typeface="Cambria Math" panose="02040503050406030204" pitchFamily="18" charset="0"/>
                                  </a:rPr>
                                  <m:t>𝜋</m:t>
                                </m:r>
                              </m:num>
                              <m:den>
                                <m:r>
                                  <a:rPr lang="el-GR" sz="2400" i="1">
                                    <a:latin typeface="Cambria Math" panose="02040503050406030204" pitchFamily="18" charset="0"/>
                                  </a:rPr>
                                  <m:t>2</m:t>
                                </m:r>
                              </m:den>
                            </m:f>
                          </m:e>
                        </m:d>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5</m:t>
                            </m:r>
                          </m:e>
                          <m:sup>
                            <m:r>
                              <a:rPr lang="en-US" sz="2400" i="1">
                                <a:latin typeface="Cambria Math" panose="02040503050406030204" pitchFamily="18" charset="0"/>
                              </a:rPr>
                              <m:t>𝑛</m:t>
                            </m:r>
                          </m:sup>
                        </m:sSup>
                        <m:r>
                          <a:rPr lang="en-US" sz="2400" i="1">
                            <a:latin typeface="Cambria Math" panose="02040503050406030204" pitchFamily="18" charset="0"/>
                          </a:rPr>
                          <m:t>𝑐𝑜𝑠</m:t>
                        </m:r>
                        <m:d>
                          <m:dPr>
                            <m:ctrlPr>
                              <a:rPr lang="en-US" sz="2400" i="1">
                                <a:latin typeface="Cambria Math" panose="02040503050406030204" pitchFamily="18" charset="0"/>
                              </a:rPr>
                            </m:ctrlPr>
                          </m:dPr>
                          <m:e>
                            <m:r>
                              <a:rPr lang="en-US" sz="2400" i="1">
                                <a:latin typeface="Cambria Math" panose="02040503050406030204" pitchFamily="18" charset="0"/>
                              </a:rPr>
                              <m:t>5</m:t>
                            </m:r>
                            <m:r>
                              <a:rPr lang="en-US" sz="2400" i="1">
                                <a:latin typeface="Cambria Math" panose="02040503050406030204" pitchFamily="18" charset="0"/>
                              </a:rPr>
                              <m:t>𝑥</m:t>
                            </m:r>
                            <m:r>
                              <a:rPr lang="en-US" sz="2400" b="0" i="1" smtClean="0">
                                <a:latin typeface="Cambria Math" panose="02040503050406030204" pitchFamily="18" charset="0"/>
                              </a:rPr>
                              <m:t>−</m:t>
                            </m:r>
                            <m:f>
                              <m:fPr>
                                <m:ctrlPr>
                                  <a:rPr lang="el-GR" sz="2400" i="1">
                                    <a:latin typeface="Cambria Math" panose="02040503050406030204" pitchFamily="18" charset="0"/>
                                  </a:rPr>
                                </m:ctrlPr>
                              </m:fPr>
                              <m:num>
                                <m:r>
                                  <a:rPr lang="en-US" sz="2400" i="1">
                                    <a:latin typeface="Cambria Math" panose="02040503050406030204" pitchFamily="18" charset="0"/>
                                  </a:rPr>
                                  <m:t>𝑛</m:t>
                                </m:r>
                                <m:r>
                                  <a:rPr lang="el-GR" sz="2400" i="1">
                                    <a:latin typeface="Cambria Math" panose="02040503050406030204" pitchFamily="18" charset="0"/>
                                  </a:rPr>
                                  <m:t>𝜋</m:t>
                                </m:r>
                              </m:num>
                              <m:den>
                                <m:r>
                                  <a:rPr lang="el-GR" sz="2400" i="1">
                                    <a:latin typeface="Cambria Math" panose="02040503050406030204" pitchFamily="18" charset="0"/>
                                  </a:rPr>
                                  <m:t>2</m:t>
                                </m:r>
                              </m:den>
                            </m:f>
                          </m:e>
                        </m:d>
                      </m:e>
                    </m:d>
                  </m:oMath>
                </a14:m>
                <a:endParaRPr lang="en-US" sz="2400" dirty="0"/>
              </a:p>
              <a:p>
                <a:pPr marL="0" indent="0">
                  <a:buNone/>
                </a:pPr>
                <a:r>
                  <a:rPr lang="en-US" sz="2400" dirty="0"/>
                  <a:t>(iv)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𝑐𝑜𝑠</m:t>
                        </m:r>
                        <m:d>
                          <m:dPr>
                            <m:ctrlPr>
                              <a:rPr lang="en-US" sz="2400" i="1">
                                <a:latin typeface="Cambria Math" panose="02040503050406030204" pitchFamily="18" charset="0"/>
                              </a:rPr>
                            </m:ctrlPr>
                          </m:dPr>
                          <m:e>
                            <m:r>
                              <a:rPr lang="en-US" sz="2400" b="0" i="1" smtClean="0">
                                <a:latin typeface="Cambria Math" panose="02040503050406030204" pitchFamily="18" charset="0"/>
                              </a:rPr>
                              <m:t>5</m:t>
                            </m:r>
                            <m:r>
                              <a:rPr lang="en-US" sz="2400" i="1">
                                <a:latin typeface="Cambria Math" panose="02040503050406030204" pitchFamily="18" charset="0"/>
                              </a:rPr>
                              <m:t>𝑥</m:t>
                            </m:r>
                            <m:r>
                              <a:rPr lang="en-US" sz="2400" i="1">
                                <a:latin typeface="Cambria Math" panose="02040503050406030204" pitchFamily="18" charset="0"/>
                              </a:rPr>
                              <m:t>+</m:t>
                            </m:r>
                            <m:f>
                              <m:fPr>
                                <m:ctrlPr>
                                  <a:rPr lang="el-GR" sz="2400" i="1">
                                    <a:latin typeface="Cambria Math" panose="02040503050406030204" pitchFamily="18" charset="0"/>
                                  </a:rPr>
                                </m:ctrlPr>
                              </m:fPr>
                              <m:num>
                                <m:r>
                                  <a:rPr lang="en-US" sz="2400" i="1">
                                    <a:latin typeface="Cambria Math" panose="02040503050406030204" pitchFamily="18" charset="0"/>
                                  </a:rPr>
                                  <m:t>𝑛</m:t>
                                </m:r>
                                <m:r>
                                  <a:rPr lang="el-GR" sz="2400" i="1">
                                    <a:latin typeface="Cambria Math" panose="02040503050406030204" pitchFamily="18" charset="0"/>
                                  </a:rPr>
                                  <m:t>𝜋</m:t>
                                </m:r>
                              </m:num>
                              <m:den>
                                <m:r>
                                  <a:rPr lang="el-GR" sz="2400" i="1">
                                    <a:latin typeface="Cambria Math" panose="02040503050406030204" pitchFamily="18" charset="0"/>
                                  </a:rPr>
                                  <m:t>2</m:t>
                                </m:r>
                              </m:den>
                            </m:f>
                          </m:e>
                        </m:d>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5</m:t>
                            </m:r>
                          </m:e>
                          <m:sup>
                            <m:r>
                              <a:rPr lang="en-US" sz="2400" i="1">
                                <a:latin typeface="Cambria Math" panose="02040503050406030204" pitchFamily="18" charset="0"/>
                              </a:rPr>
                              <m:t>𝑛</m:t>
                            </m:r>
                          </m:sup>
                        </m:sSup>
                        <m:r>
                          <a:rPr lang="en-US" sz="2400" i="1">
                            <a:latin typeface="Cambria Math" panose="02040503050406030204" pitchFamily="18" charset="0"/>
                          </a:rPr>
                          <m:t>𝑐𝑜𝑠</m:t>
                        </m:r>
                        <m:d>
                          <m:dPr>
                            <m:ctrlPr>
                              <a:rPr lang="en-US" sz="2400" i="1">
                                <a:latin typeface="Cambria Math" panose="02040503050406030204" pitchFamily="18" charset="0"/>
                              </a:rPr>
                            </m:ctrlPr>
                          </m:dPr>
                          <m:e>
                            <m:r>
                              <a:rPr lang="en-US" sz="2400" i="1">
                                <a:latin typeface="Cambria Math" panose="02040503050406030204" pitchFamily="18" charset="0"/>
                              </a:rPr>
                              <m:t>5</m:t>
                            </m:r>
                            <m:r>
                              <a:rPr lang="en-US" sz="2400" i="1">
                                <a:latin typeface="Cambria Math" panose="02040503050406030204" pitchFamily="18" charset="0"/>
                              </a:rPr>
                              <m:t>𝑥</m:t>
                            </m:r>
                            <m:r>
                              <a:rPr lang="en-US" sz="2400" i="1">
                                <a:latin typeface="Cambria Math" panose="02040503050406030204" pitchFamily="18" charset="0"/>
                              </a:rPr>
                              <m:t>+</m:t>
                            </m:r>
                            <m:f>
                              <m:fPr>
                                <m:ctrlPr>
                                  <a:rPr lang="el-GR" sz="2400" i="1">
                                    <a:latin typeface="Cambria Math" panose="02040503050406030204" pitchFamily="18" charset="0"/>
                                  </a:rPr>
                                </m:ctrlPr>
                              </m:fPr>
                              <m:num>
                                <m:r>
                                  <a:rPr lang="en-US" sz="2400" i="1">
                                    <a:latin typeface="Cambria Math" panose="02040503050406030204" pitchFamily="18" charset="0"/>
                                  </a:rPr>
                                  <m:t>𝑛</m:t>
                                </m:r>
                                <m:r>
                                  <a:rPr lang="el-GR" sz="2400" i="1">
                                    <a:latin typeface="Cambria Math" panose="02040503050406030204" pitchFamily="18" charset="0"/>
                                  </a:rPr>
                                  <m:t>𝜋</m:t>
                                </m:r>
                              </m:num>
                              <m:den>
                                <m:r>
                                  <a:rPr lang="el-GR" sz="2400" i="1">
                                    <a:latin typeface="Cambria Math" panose="02040503050406030204" pitchFamily="18" charset="0"/>
                                  </a:rPr>
                                  <m:t>2</m:t>
                                </m:r>
                              </m:den>
                            </m:f>
                          </m:e>
                        </m:d>
                      </m:e>
                    </m:d>
                  </m:oMath>
                </a14:m>
                <a:endParaRPr lang="en-US" sz="2400" dirty="0"/>
              </a:p>
              <a:p>
                <a:pPr marL="0" indent="0">
                  <a:buNone/>
                </a:pPr>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0">
                <a:blip r:embed="rId2"/>
                <a:stretch>
                  <a:fillRect l="-1185" t="-107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5B52A9B-077A-4936-A00E-2459A3E83A1E}" type="datetime1">
              <a:rPr lang="en-US" smtClean="0"/>
              <a:pPr/>
              <a:t>2/13/2021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mn-lt"/>
                <a:ea typeface="+mn-ea"/>
                <a:cs typeface="+mn-cs"/>
              </a:rPr>
              <a:t>MCQ</a:t>
            </a:r>
            <a:r>
              <a:rPr kumimoji="0" lang="en-US" sz="3200" b="0" i="0" u="none" strike="noStrike" kern="1200" cap="none" spc="0" normalizeH="0" noProof="0" dirty="0">
                <a:ln>
                  <a:noFill/>
                </a:ln>
                <a:solidFill>
                  <a:schemeClr val="dk1"/>
                </a:solidFill>
                <a:effectLst/>
                <a:uLnTx/>
                <a:uFillTx/>
                <a:latin typeface="+mn-lt"/>
                <a:ea typeface="+mn-ea"/>
                <a:cs typeface="+mn-cs"/>
              </a:rPr>
              <a:t> s</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2826941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FB5FD1D-4BEE-4E2F-90A4-8A9DE94702B5}" type="datetime1">
              <a:rPr lang="en-US" smtClean="0"/>
              <a:pPr/>
              <a:t>2/13/2021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Old</a:t>
            </a:r>
            <a:r>
              <a:rPr kumimoji="0" lang="en-US" sz="2400" b="0" i="0" u="none" strike="noStrike" kern="1200" cap="none" spc="0" normalizeH="0" noProof="0" dirty="0">
                <a:ln>
                  <a:noFill/>
                </a:ln>
                <a:solidFill>
                  <a:schemeClr val="dk1"/>
                </a:solidFill>
                <a:effectLst/>
                <a:uLnTx/>
                <a:uFillTx/>
                <a:latin typeface="+mn-lt"/>
                <a:ea typeface="+mn-ea"/>
                <a:cs typeface="+mn-cs"/>
              </a:rPr>
              <a:t> Question Papers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12" name="Content Placeholder 1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6200" y="848913"/>
            <a:ext cx="8839199" cy="5399487"/>
          </a:xfr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848914"/>
            <a:ext cx="8915400" cy="5170886"/>
          </a:xfrm>
        </p:spPr>
      </p:pic>
      <p:sp>
        <p:nvSpPr>
          <p:cNvPr id="4" name="Date Placeholder 3"/>
          <p:cNvSpPr>
            <a:spLocks noGrp="1"/>
          </p:cNvSpPr>
          <p:nvPr>
            <p:ph type="dt" sz="half" idx="10"/>
          </p:nvPr>
        </p:nvSpPr>
        <p:spPr/>
        <p:txBody>
          <a:bodyPr/>
          <a:lstStyle/>
          <a:p>
            <a:fld id="{CFB5FD1D-4BEE-4E2F-90A4-8A9DE94702B5}" type="datetime1">
              <a:rPr lang="en-US" smtClean="0"/>
              <a:pPr/>
              <a:t>2/13/2021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Old</a:t>
            </a:r>
            <a:r>
              <a:rPr kumimoji="0" lang="en-US" sz="2400" b="0" i="0" u="none" strike="noStrike" kern="1200" cap="none" spc="0" normalizeH="0" noProof="0" dirty="0">
                <a:ln>
                  <a:noFill/>
                </a:ln>
                <a:solidFill>
                  <a:schemeClr val="dk1"/>
                </a:solidFill>
                <a:effectLst/>
                <a:uLnTx/>
                <a:uFillTx/>
                <a:latin typeface="+mn-lt"/>
                <a:ea typeface="+mn-ea"/>
                <a:cs typeface="+mn-cs"/>
              </a:rPr>
              <a:t> Question Papers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9824677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848913"/>
            <a:ext cx="8991600" cy="5475687"/>
          </a:xfrm>
        </p:spPr>
      </p:pic>
      <p:sp>
        <p:nvSpPr>
          <p:cNvPr id="4" name="Date Placeholder 3"/>
          <p:cNvSpPr>
            <a:spLocks noGrp="1"/>
          </p:cNvSpPr>
          <p:nvPr>
            <p:ph type="dt" sz="half" idx="10"/>
          </p:nvPr>
        </p:nvSpPr>
        <p:spPr/>
        <p:txBody>
          <a:bodyPr/>
          <a:lstStyle/>
          <a:p>
            <a:fld id="{CFB5FD1D-4BEE-4E2F-90A4-8A9DE94702B5}" type="datetime1">
              <a:rPr lang="en-US" smtClean="0"/>
              <a:pPr/>
              <a:t>2/13/2021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Old</a:t>
            </a:r>
            <a:r>
              <a:rPr kumimoji="0" lang="en-US" sz="2400" b="0" i="0" u="none" strike="noStrike" kern="1200" cap="none" spc="0" normalizeH="0" noProof="0" dirty="0">
                <a:ln>
                  <a:noFill/>
                </a:ln>
                <a:solidFill>
                  <a:schemeClr val="dk1"/>
                </a:solidFill>
                <a:effectLst/>
                <a:uLnTx/>
                <a:uFillTx/>
                <a:latin typeface="+mn-lt"/>
                <a:ea typeface="+mn-ea"/>
                <a:cs typeface="+mn-cs"/>
              </a:rPr>
              <a:t> Question Papers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5243486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848913"/>
            <a:ext cx="8915400" cy="5607049"/>
          </a:xfrm>
        </p:spPr>
      </p:pic>
      <p:sp>
        <p:nvSpPr>
          <p:cNvPr id="4" name="Date Placeholder 3"/>
          <p:cNvSpPr>
            <a:spLocks noGrp="1"/>
          </p:cNvSpPr>
          <p:nvPr>
            <p:ph type="dt" sz="half" idx="10"/>
          </p:nvPr>
        </p:nvSpPr>
        <p:spPr/>
        <p:txBody>
          <a:bodyPr/>
          <a:lstStyle/>
          <a:p>
            <a:fld id="{CFB5FD1D-4BEE-4E2F-90A4-8A9DE94702B5}" type="datetime1">
              <a:rPr lang="en-US" smtClean="0"/>
              <a:pPr/>
              <a:t>2/13/2021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Old</a:t>
            </a:r>
            <a:r>
              <a:rPr kumimoji="0" lang="en-US" sz="2400" b="0" i="0" u="none" strike="noStrike" kern="1200" cap="none" spc="0" normalizeH="0" noProof="0" dirty="0">
                <a:ln>
                  <a:noFill/>
                </a:ln>
                <a:solidFill>
                  <a:schemeClr val="dk1"/>
                </a:solidFill>
                <a:effectLst/>
                <a:uLnTx/>
                <a:uFillTx/>
                <a:latin typeface="+mn-lt"/>
                <a:ea typeface="+mn-ea"/>
                <a:cs typeface="+mn-cs"/>
              </a:rPr>
              <a:t> Question Papers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8498388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normAutofit lnSpcReduction="10000"/>
              </a:bodyPr>
              <a:lstStyle/>
              <a:p>
                <a:pPr marL="0" indent="0">
                  <a:buNone/>
                </a:pPr>
                <a:r>
                  <a:rPr lang="en-US" sz="2400" dirty="0"/>
                  <a:t>Q.1.Discuss the Continuity of the function</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b="0" i="1" smtClean="0">
                        <a:latin typeface="Cambria Math" panose="02040503050406030204" pitchFamily="18" charset="0"/>
                      </a:rPr>
                      <m:t>2</m:t>
                    </m:r>
                    <m:r>
                      <a:rPr lang="en-US" sz="2400" i="1">
                        <a:latin typeface="Cambria Math" panose="02040503050406030204" pitchFamily="18" charset="0"/>
                      </a:rPr>
                      <m:t>𝑥</m:t>
                    </m:r>
                    <m:r>
                      <a:rPr lang="en-US" sz="2400" b="0" i="1" smtClean="0">
                        <a:latin typeface="Cambria Math" panose="02040503050406030204" pitchFamily="18" charset="0"/>
                      </a:rPr>
                      <m:t>+3</m:t>
                    </m:r>
                  </m:oMath>
                </a14:m>
                <a:r>
                  <a:rPr lang="en-US" sz="2400" dirty="0"/>
                  <a:t> at</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𝑥</m:t>
                      </m:r>
                      <m:r>
                        <a:rPr lang="en-US" sz="2400" b="0" i="1" smtClean="0">
                          <a:latin typeface="Cambria Math" panose="02040503050406030204" pitchFamily="18" charset="0"/>
                        </a:rPr>
                        <m:t>=1</m:t>
                      </m:r>
                    </m:oMath>
                  </m:oMathPara>
                </a14:m>
                <a:endParaRPr lang="en-US" sz="2400" dirty="0"/>
              </a:p>
              <a:p>
                <a:pPr marL="0" indent="0">
                  <a:buNone/>
                </a:pPr>
                <a:r>
                  <a:rPr lang="en-US" sz="2400" dirty="0"/>
                  <a:t>Q.2.Find the relationship between</a:t>
                </a:r>
                <a14:m>
                  <m:oMath xmlns:m="http://schemas.openxmlformats.org/officeDocument/2006/math">
                    <m:r>
                      <a:rPr lang="en-US" sz="2400" b="0" i="1" smtClean="0">
                        <a:latin typeface="Cambria Math" panose="02040503050406030204" pitchFamily="18" charset="0"/>
                      </a:rPr>
                      <m:t>𝑎</m:t>
                    </m:r>
                  </m:oMath>
                </a14:m>
                <a:r>
                  <a:rPr lang="en-US" sz="2400" dirty="0"/>
                  <a:t> and </a:t>
                </a:r>
                <a14:m>
                  <m:oMath xmlns:m="http://schemas.openxmlformats.org/officeDocument/2006/math">
                    <m:r>
                      <a:rPr lang="en-US" sz="2400" b="0" i="1" smtClean="0">
                        <a:latin typeface="Cambria Math" panose="02040503050406030204" pitchFamily="18" charset="0"/>
                      </a:rPr>
                      <m:t>𝑏</m:t>
                    </m:r>
                    <m:r>
                      <a:rPr lang="en-US" sz="2400" b="0" i="1" smtClean="0">
                        <a:latin typeface="Cambria Math" panose="02040503050406030204" pitchFamily="18" charset="0"/>
                      </a:rPr>
                      <m:t> </m:t>
                    </m:r>
                  </m:oMath>
                </a14:m>
                <a:r>
                  <a:rPr lang="en-US" sz="2400" b="1" dirty="0"/>
                  <a:t>so</a:t>
                </a:r>
                <a:r>
                  <a:rPr lang="en-US" sz="2400" dirty="0"/>
                  <a:t> that the function</a:t>
                </a:r>
                <a14:m>
                  <m:oMath xmlns:m="http://schemas.openxmlformats.org/officeDocument/2006/math">
                    <m:r>
                      <a:rPr lang="en-US" sz="2400" i="1">
                        <a:latin typeface="Cambria Math" panose="02040503050406030204" pitchFamily="18" charset="0"/>
                      </a:rPr>
                      <m:t>𝑓</m:t>
                    </m:r>
                  </m:oMath>
                </a14:m>
                <a:r>
                  <a:rPr lang="en-US" sz="2400" dirty="0"/>
                  <a:t>defined by</a:t>
                </a:r>
                <a14:m>
                  <m:oMath xmlns:m="http://schemas.openxmlformats.org/officeDocument/2006/math">
                    <m:r>
                      <a:rPr lang="en-US" sz="2400" i="1">
                        <a:solidFill>
                          <a:srgbClr val="000000"/>
                        </a:solidFill>
                        <a:latin typeface="Cambria Math" panose="02040503050406030204" pitchFamily="18" charset="0"/>
                        <a:cs typeface="Times New Roman" pitchFamily="18" charset="0"/>
                      </a:rPr>
                      <m:t>𝑓</m:t>
                    </m:r>
                    <m:d>
                      <m:dPr>
                        <m:ctrlPr>
                          <a:rPr lang="en-US" sz="2400" i="1">
                            <a:solidFill>
                              <a:srgbClr val="000000"/>
                            </a:solidFill>
                            <a:latin typeface="Cambria Math" panose="02040503050406030204" pitchFamily="18" charset="0"/>
                            <a:cs typeface="Times New Roman" pitchFamily="18" charset="0"/>
                          </a:rPr>
                        </m:ctrlPr>
                      </m:dPr>
                      <m:e>
                        <m:r>
                          <a:rPr lang="en-US" sz="2400" i="1">
                            <a:solidFill>
                              <a:srgbClr val="000000"/>
                            </a:solidFill>
                            <a:latin typeface="Cambria Math" panose="02040503050406030204" pitchFamily="18" charset="0"/>
                            <a:cs typeface="Times New Roman" pitchFamily="18" charset="0"/>
                          </a:rPr>
                          <m:t>𝑥</m:t>
                        </m:r>
                      </m:e>
                    </m:d>
                    <m:r>
                      <a:rPr lang="en-US" sz="2400" i="1">
                        <a:solidFill>
                          <a:srgbClr val="000000"/>
                        </a:solidFill>
                        <a:latin typeface="Cambria Math" panose="02040503050406030204" pitchFamily="18" charset="0"/>
                        <a:cs typeface="Times New Roman" pitchFamily="18" charset="0"/>
                      </a:rPr>
                      <m:t>=</m:t>
                    </m:r>
                    <m:d>
                      <m:dPr>
                        <m:begChr m:val="{"/>
                        <m:endChr m:val=""/>
                        <m:ctrlPr>
                          <a:rPr lang="en-US" sz="2400" i="1">
                            <a:solidFill>
                              <a:srgbClr val="000000"/>
                            </a:solidFill>
                            <a:latin typeface="Cambria Math" panose="02040503050406030204" pitchFamily="18" charset="0"/>
                            <a:cs typeface="Times New Roman" pitchFamily="18" charset="0"/>
                          </a:rPr>
                        </m:ctrlPr>
                      </m:dPr>
                      <m:e>
                        <m:eqArr>
                          <m:eqArrPr>
                            <m:ctrlPr>
                              <a:rPr lang="en-US" sz="2400" i="1">
                                <a:solidFill>
                                  <a:srgbClr val="000000"/>
                                </a:solidFill>
                                <a:latin typeface="Cambria Math" panose="02040503050406030204" pitchFamily="18" charset="0"/>
                                <a:cs typeface="Times New Roman" pitchFamily="18" charset="0"/>
                              </a:rPr>
                            </m:ctrlPr>
                          </m:eqArrPr>
                          <m:e>
                            <m:r>
                              <a:rPr lang="en-US" sz="2400" b="0" i="1" smtClean="0">
                                <a:solidFill>
                                  <a:srgbClr val="000000"/>
                                </a:solidFill>
                                <a:latin typeface="Cambria Math" panose="02040503050406030204" pitchFamily="18" charset="0"/>
                                <a:cs typeface="Times New Roman" pitchFamily="18" charset="0"/>
                              </a:rPr>
                              <m:t>𝑎</m:t>
                            </m:r>
                            <m:r>
                              <a:rPr lang="en-US" sz="2400" i="1">
                                <a:solidFill>
                                  <a:srgbClr val="000000"/>
                                </a:solidFill>
                                <a:latin typeface="Cambria Math" panose="02040503050406030204" pitchFamily="18" charset="0"/>
                                <a:cs typeface="Times New Roman" pitchFamily="18" charset="0"/>
                              </a:rPr>
                              <m:t>𝑥</m:t>
                            </m:r>
                            <m:r>
                              <a:rPr lang="en-US" sz="2400" i="1">
                                <a:solidFill>
                                  <a:srgbClr val="000000"/>
                                </a:solidFill>
                                <a:latin typeface="Cambria Math" panose="02040503050406030204" pitchFamily="18" charset="0"/>
                                <a:cs typeface="Times New Roman" pitchFamily="18" charset="0"/>
                              </a:rPr>
                              <m:t>+1,</m:t>
                            </m:r>
                            <m:r>
                              <a:rPr lang="en-US" sz="2400" i="1">
                                <a:solidFill>
                                  <a:srgbClr val="000000"/>
                                </a:solidFill>
                                <a:latin typeface="Cambria Math" panose="02040503050406030204" pitchFamily="18" charset="0"/>
                                <a:cs typeface="Times New Roman" pitchFamily="18" charset="0"/>
                              </a:rPr>
                              <m:t>𝑥</m:t>
                            </m:r>
                            <m:r>
                              <a:rPr lang="en-US" sz="2400" i="1">
                                <a:solidFill>
                                  <a:srgbClr val="000000"/>
                                </a:solidFill>
                                <a:latin typeface="Cambria Math" panose="02040503050406030204" pitchFamily="18" charset="0"/>
                                <a:ea typeface="Cambria Math" panose="02040503050406030204" pitchFamily="18" charset="0"/>
                                <a:cs typeface="Times New Roman" pitchFamily="18" charset="0"/>
                              </a:rPr>
                              <m:t>≤</m:t>
                            </m:r>
                            <m:r>
                              <a:rPr lang="en-US" sz="2400" b="0" i="1" smtClean="0">
                                <a:solidFill>
                                  <a:srgbClr val="000000"/>
                                </a:solidFill>
                                <a:latin typeface="Cambria Math" panose="02040503050406030204" pitchFamily="18" charset="0"/>
                                <a:ea typeface="Cambria Math" panose="02040503050406030204" pitchFamily="18" charset="0"/>
                                <a:cs typeface="Times New Roman" pitchFamily="18" charset="0"/>
                              </a:rPr>
                              <m:t>3</m:t>
                            </m:r>
                            <m:r>
                              <a:rPr lang="en-US" sz="2400" i="1">
                                <a:solidFill>
                                  <a:srgbClr val="000000"/>
                                </a:solidFill>
                                <a:latin typeface="Cambria Math" panose="02040503050406030204" pitchFamily="18" charset="0"/>
                                <a:cs typeface="Times New Roman" pitchFamily="18" charset="0"/>
                              </a:rPr>
                              <m:t> </m:t>
                            </m:r>
                          </m:e>
                          <m:e>
                            <m:r>
                              <a:rPr lang="en-US" sz="2400" b="0" i="1" smtClean="0">
                                <a:solidFill>
                                  <a:srgbClr val="000000"/>
                                </a:solidFill>
                                <a:latin typeface="Cambria Math" panose="02040503050406030204" pitchFamily="18" charset="0"/>
                                <a:ea typeface="Cambria Math" panose="02040503050406030204" pitchFamily="18" charset="0"/>
                                <a:cs typeface="Times New Roman" pitchFamily="18" charset="0"/>
                              </a:rPr>
                              <m:t>𝑏𝑥</m:t>
                            </m:r>
                            <m:r>
                              <a:rPr lang="en-US" sz="2400" b="0" i="1" smtClean="0">
                                <a:solidFill>
                                  <a:srgbClr val="000000"/>
                                </a:solidFill>
                                <a:latin typeface="Cambria Math" panose="02040503050406030204" pitchFamily="18" charset="0"/>
                                <a:ea typeface="Cambria Math" panose="02040503050406030204" pitchFamily="18" charset="0"/>
                                <a:cs typeface="Times New Roman" pitchFamily="18" charset="0"/>
                              </a:rPr>
                              <m:t>+3, </m:t>
                            </m:r>
                            <m:r>
                              <a:rPr lang="en-US" sz="2400" i="1">
                                <a:solidFill>
                                  <a:srgbClr val="000000"/>
                                </a:solidFill>
                                <a:latin typeface="Cambria Math" panose="02040503050406030204" pitchFamily="18" charset="0"/>
                                <a:cs typeface="Times New Roman" pitchFamily="18" charset="0"/>
                              </a:rPr>
                              <m:t>𝑥</m:t>
                            </m:r>
                            <m:r>
                              <a:rPr lang="en-US" sz="2400" i="1">
                                <a:solidFill>
                                  <a:srgbClr val="000000"/>
                                </a:solidFill>
                                <a:latin typeface="Cambria Math" panose="02040503050406030204" pitchFamily="18" charset="0"/>
                                <a:cs typeface="Times New Roman" pitchFamily="18" charset="0"/>
                              </a:rPr>
                              <m:t>&gt;3</m:t>
                            </m:r>
                          </m:e>
                        </m:eqArr>
                      </m:e>
                    </m:d>
                    <m:r>
                      <a:rPr lang="en-US" sz="2400" i="1">
                        <a:solidFill>
                          <a:srgbClr val="000000"/>
                        </a:solidFill>
                        <a:latin typeface="Cambria Math" panose="02040503050406030204" pitchFamily="18" charset="0"/>
                        <a:cs typeface="Times New Roman" pitchFamily="18" charset="0"/>
                      </a:rPr>
                      <m:t> </m:t>
                    </m:r>
                  </m:oMath>
                </a14:m>
                <a:endParaRPr lang="en-US" sz="2400" dirty="0"/>
              </a:p>
              <a:p>
                <a:pPr marL="0" indent="0">
                  <a:buNone/>
                </a:pPr>
                <a:r>
                  <a:rPr lang="en-US" sz="2400" dirty="0"/>
                  <a:t>Q.3. Verify Cauchy’s mean value theorem for the function</a:t>
                </a:r>
              </a:p>
              <a:p>
                <a:pPr marL="0" indent="0">
                  <a:buNone/>
                </a:pP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𝑠𝑖𝑛𝑥</m:t>
                    </m:r>
                  </m:oMath>
                </a14:m>
                <a:r>
                  <a:rPr lang="en-US" sz="2800" dirty="0"/>
                  <a:t> and g</a:t>
                </a:r>
                <a14:m>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1">
                        <a:latin typeface="Cambria Math" panose="02040503050406030204" pitchFamily="18" charset="0"/>
                      </a:rPr>
                      <m:t>=</m:t>
                    </m:r>
                    <m:r>
                      <a:rPr lang="en-US" sz="2800" i="1">
                        <a:latin typeface="Cambria Math" panose="02040503050406030204" pitchFamily="18" charset="0"/>
                      </a:rPr>
                      <m:t>𝑐𝑜𝑠𝑥</m:t>
                    </m:r>
                  </m:oMath>
                </a14:m>
                <a:r>
                  <a:rPr lang="en-US" sz="2800" dirty="0"/>
                  <a:t> in</a:t>
                </a:r>
                <a14:m>
                  <m:oMath xmlns:m="http://schemas.openxmlformats.org/officeDocument/2006/math">
                    <m:d>
                      <m:dPr>
                        <m:begChr m:val="["/>
                        <m:endChr m:val="]"/>
                        <m:ctrlPr>
                          <a:rPr lang="en-US" sz="2800" i="1" dirty="0">
                            <a:latin typeface="Cambria Math" panose="02040503050406030204" pitchFamily="18" charset="0"/>
                          </a:rPr>
                        </m:ctrlPr>
                      </m:dPr>
                      <m:e>
                        <m:r>
                          <a:rPr lang="en-US" sz="2800" i="1" dirty="0">
                            <a:latin typeface="Cambria Math" panose="02040503050406030204" pitchFamily="18" charset="0"/>
                          </a:rPr>
                          <m:t>−</m:t>
                        </m:r>
                        <m:f>
                          <m:fPr>
                            <m:ctrlPr>
                              <a:rPr lang="en-US" sz="2800" i="1" dirty="0">
                                <a:latin typeface="Cambria Math" panose="02040503050406030204" pitchFamily="18" charset="0"/>
                              </a:rPr>
                            </m:ctrlPr>
                          </m:fPr>
                          <m:num>
                            <m:r>
                              <a:rPr lang="en-US" sz="2800" i="1" dirty="0">
                                <a:latin typeface="Cambria Math" panose="02040503050406030204" pitchFamily="18" charset="0"/>
                                <a:ea typeface="Cambria Math" panose="02040503050406030204" pitchFamily="18" charset="0"/>
                              </a:rPr>
                              <m:t>𝜋</m:t>
                            </m:r>
                          </m:num>
                          <m:den>
                            <m:r>
                              <a:rPr lang="en-US" sz="2800" i="1" dirty="0">
                                <a:latin typeface="Cambria Math" panose="02040503050406030204" pitchFamily="18" charset="0"/>
                              </a:rPr>
                              <m:t>2</m:t>
                            </m:r>
                          </m:den>
                        </m:f>
                        <m:r>
                          <a:rPr lang="en-US" sz="2800" i="1" dirty="0">
                            <a:latin typeface="Cambria Math" panose="02040503050406030204" pitchFamily="18" charset="0"/>
                          </a:rPr>
                          <m:t>,0</m:t>
                        </m:r>
                      </m:e>
                    </m:d>
                  </m:oMath>
                </a14:m>
                <a:r>
                  <a:rPr lang="en-US" sz="2400" dirty="0"/>
                  <a:t>.</a:t>
                </a:r>
              </a:p>
              <a:p>
                <a:pPr marL="0" indent="0">
                  <a:buNone/>
                </a:pPr>
                <a:r>
                  <a:rPr lang="en-US" sz="2400" dirty="0"/>
                  <a:t>Q.4.Evaluate </a:t>
                </a:r>
                <a14:m>
                  <m:oMath xmlns:m="http://schemas.openxmlformats.org/officeDocument/2006/math">
                    <m:limLow>
                      <m:limLowPr>
                        <m:ctrlPr>
                          <a:rPr lang="en-US" sz="2400" i="1">
                            <a:solidFill>
                              <a:srgbClr val="000000"/>
                            </a:solidFill>
                            <a:latin typeface="Cambria Math" panose="02040503050406030204" pitchFamily="18" charset="0"/>
                            <a:cs typeface="Times New Roman" pitchFamily="18" charset="0"/>
                          </a:rPr>
                        </m:ctrlPr>
                      </m:limLowPr>
                      <m:e>
                        <m:r>
                          <m:rPr>
                            <m:sty m:val="p"/>
                          </m:rPr>
                          <a:rPr lang="en-US" sz="2400">
                            <a:solidFill>
                              <a:srgbClr val="000000"/>
                            </a:solidFill>
                            <a:latin typeface="Cambria Math" panose="02040503050406030204" pitchFamily="18" charset="0"/>
                            <a:cs typeface="Times New Roman" pitchFamily="18" charset="0"/>
                          </a:rPr>
                          <m:t>lim</m:t>
                        </m:r>
                      </m:e>
                      <m:lim>
                        <m:r>
                          <a:rPr lang="en-US" sz="2400" i="1">
                            <a:solidFill>
                              <a:srgbClr val="000000"/>
                            </a:solidFill>
                            <a:latin typeface="Cambria Math" panose="02040503050406030204" pitchFamily="18" charset="0"/>
                            <a:cs typeface="Times New Roman" pitchFamily="18" charset="0"/>
                          </a:rPr>
                          <m:t>𝑥</m:t>
                        </m:r>
                        <m:r>
                          <a:rPr lang="en-US" sz="2400" i="1">
                            <a:solidFill>
                              <a:srgbClr val="000000"/>
                            </a:solidFill>
                            <a:latin typeface="Cambria Math" panose="02040503050406030204" pitchFamily="18" charset="0"/>
                            <a:ea typeface="Cambria Math" panose="02040503050406030204" pitchFamily="18" charset="0"/>
                            <a:cs typeface="Times New Roman" pitchFamily="18" charset="0"/>
                          </a:rPr>
                          <m:t>→</m:t>
                        </m:r>
                        <m:r>
                          <a:rPr lang="en-US" sz="2400" b="0" i="1" smtClean="0">
                            <a:solidFill>
                              <a:srgbClr val="000000"/>
                            </a:solidFill>
                            <a:latin typeface="Cambria Math" panose="02040503050406030204" pitchFamily="18" charset="0"/>
                            <a:ea typeface="Cambria Math" panose="02040503050406030204" pitchFamily="18" charset="0"/>
                            <a:cs typeface="Times New Roman" pitchFamily="18" charset="0"/>
                          </a:rPr>
                          <m:t>0</m:t>
                        </m:r>
                      </m:lim>
                    </m:limLow>
                    <m:r>
                      <a:rPr lang="en-US" sz="2400" i="1">
                        <a:solidFill>
                          <a:srgbClr val="000000"/>
                        </a:solidFill>
                        <a:latin typeface="Cambria Math" panose="02040503050406030204" pitchFamily="18" charset="0"/>
                        <a:ea typeface="Cambria Math" panose="02040503050406030204" pitchFamily="18" charset="0"/>
                        <a:cs typeface="Times New Roman" pitchFamily="18" charset="0"/>
                      </a:rPr>
                      <m:t>𝑓</m:t>
                    </m:r>
                    <m:d>
                      <m:dPr>
                        <m:ctrlPr>
                          <a:rPr lang="en-US" sz="2400" i="1">
                            <a:solidFill>
                              <a:srgbClr val="000000"/>
                            </a:solidFill>
                            <a:latin typeface="Cambria Math" panose="02040503050406030204" pitchFamily="18" charset="0"/>
                            <a:ea typeface="Cambria Math" panose="02040503050406030204" pitchFamily="18" charset="0"/>
                            <a:cs typeface="Times New Roman" pitchFamily="18" charset="0"/>
                          </a:rPr>
                        </m:ctrlPr>
                      </m:dPr>
                      <m:e>
                        <m:r>
                          <a:rPr lang="en-US" sz="2400" i="1">
                            <a:solidFill>
                              <a:srgbClr val="000000"/>
                            </a:solidFill>
                            <a:latin typeface="Cambria Math" panose="02040503050406030204" pitchFamily="18" charset="0"/>
                            <a:ea typeface="Cambria Math" panose="02040503050406030204" pitchFamily="18" charset="0"/>
                            <a:cs typeface="Times New Roman" pitchFamily="18" charset="0"/>
                          </a:rPr>
                          <m:t>𝑥</m:t>
                        </m:r>
                      </m:e>
                    </m:d>
                    <m:r>
                      <a:rPr lang="en-US" sz="2400" b="0" i="1" smtClean="0">
                        <a:solidFill>
                          <a:srgbClr val="000000"/>
                        </a:solidFill>
                        <a:latin typeface="Cambria Math" panose="02040503050406030204" pitchFamily="18" charset="0"/>
                        <a:ea typeface="Cambria Math" panose="02040503050406030204" pitchFamily="18" charset="0"/>
                        <a:cs typeface="Times New Roman" pitchFamily="18" charset="0"/>
                      </a:rPr>
                      <m:t>,</m:t>
                    </m:r>
                  </m:oMath>
                </a14:m>
                <a:r>
                  <a:rPr lang="en-US" sz="2400" dirty="0"/>
                  <a:t> where</a:t>
                </a:r>
                <a14:m>
                  <m:oMath xmlns:m="http://schemas.openxmlformats.org/officeDocument/2006/math">
                    <m:r>
                      <a:rPr lang="en-US" sz="2400" i="1">
                        <a:solidFill>
                          <a:srgbClr val="000000"/>
                        </a:solidFill>
                        <a:latin typeface="Cambria Math" panose="02040503050406030204" pitchFamily="18" charset="0"/>
                        <a:cs typeface="Times New Roman" pitchFamily="18" charset="0"/>
                      </a:rPr>
                      <m:t>𝑓</m:t>
                    </m:r>
                    <m:d>
                      <m:dPr>
                        <m:ctrlPr>
                          <a:rPr lang="en-US" sz="2400" i="1">
                            <a:solidFill>
                              <a:srgbClr val="000000"/>
                            </a:solidFill>
                            <a:latin typeface="Cambria Math" panose="02040503050406030204" pitchFamily="18" charset="0"/>
                            <a:cs typeface="Times New Roman" pitchFamily="18" charset="0"/>
                          </a:rPr>
                        </m:ctrlPr>
                      </m:dPr>
                      <m:e>
                        <m:r>
                          <a:rPr lang="en-US" sz="2400" i="1">
                            <a:solidFill>
                              <a:srgbClr val="000000"/>
                            </a:solidFill>
                            <a:latin typeface="Cambria Math" panose="02040503050406030204" pitchFamily="18" charset="0"/>
                            <a:cs typeface="Times New Roman" pitchFamily="18" charset="0"/>
                          </a:rPr>
                          <m:t>𝑥</m:t>
                        </m:r>
                      </m:e>
                    </m:d>
                    <m:r>
                      <a:rPr lang="en-US" sz="2400" i="1">
                        <a:solidFill>
                          <a:srgbClr val="000000"/>
                        </a:solidFill>
                        <a:latin typeface="Cambria Math" panose="02040503050406030204" pitchFamily="18" charset="0"/>
                        <a:cs typeface="Times New Roman" pitchFamily="18" charset="0"/>
                      </a:rPr>
                      <m:t>=</m:t>
                    </m:r>
                    <m:d>
                      <m:dPr>
                        <m:begChr m:val="{"/>
                        <m:endChr m:val=""/>
                        <m:ctrlPr>
                          <a:rPr lang="en-US" sz="2400" i="1">
                            <a:solidFill>
                              <a:srgbClr val="000000"/>
                            </a:solidFill>
                            <a:latin typeface="Cambria Math" panose="02040503050406030204" pitchFamily="18" charset="0"/>
                            <a:cs typeface="Times New Roman" pitchFamily="18" charset="0"/>
                          </a:rPr>
                        </m:ctrlPr>
                      </m:dPr>
                      <m:e>
                        <m:eqArr>
                          <m:eqArrPr>
                            <m:ctrlPr>
                              <a:rPr lang="en-US" sz="2400" i="1">
                                <a:solidFill>
                                  <a:srgbClr val="000000"/>
                                </a:solidFill>
                                <a:latin typeface="Cambria Math" panose="02040503050406030204" pitchFamily="18" charset="0"/>
                                <a:cs typeface="Times New Roman" pitchFamily="18" charset="0"/>
                              </a:rPr>
                            </m:ctrlPr>
                          </m:eqArrPr>
                          <m:e>
                            <m:f>
                              <m:fPr>
                                <m:ctrlPr>
                                  <a:rPr lang="en-US" sz="2400" i="1">
                                    <a:solidFill>
                                      <a:srgbClr val="000000"/>
                                    </a:solidFill>
                                    <a:latin typeface="Cambria Math" panose="02040503050406030204" pitchFamily="18" charset="0"/>
                                    <a:cs typeface="Times New Roman" pitchFamily="18" charset="0"/>
                                  </a:rPr>
                                </m:ctrlPr>
                              </m:fPr>
                              <m:num>
                                <m:r>
                                  <a:rPr lang="en-US" sz="2400" i="1">
                                    <a:solidFill>
                                      <a:srgbClr val="000000"/>
                                    </a:solidFill>
                                    <a:latin typeface="Cambria Math" panose="02040503050406030204" pitchFamily="18" charset="0"/>
                                    <a:cs typeface="Times New Roman" pitchFamily="18" charset="0"/>
                                  </a:rPr>
                                  <m:t>𝑥</m:t>
                                </m:r>
                              </m:num>
                              <m:den>
                                <m:d>
                                  <m:dPr>
                                    <m:begChr m:val="|"/>
                                    <m:endChr m:val="|"/>
                                    <m:ctrlPr>
                                      <a:rPr lang="en-US" sz="2400" i="1">
                                        <a:solidFill>
                                          <a:srgbClr val="000000"/>
                                        </a:solidFill>
                                        <a:latin typeface="Cambria Math" panose="02040503050406030204" pitchFamily="18" charset="0"/>
                                        <a:cs typeface="Times New Roman" pitchFamily="18" charset="0"/>
                                      </a:rPr>
                                    </m:ctrlPr>
                                  </m:dPr>
                                  <m:e>
                                    <m:r>
                                      <a:rPr lang="en-US" sz="2400" i="1">
                                        <a:solidFill>
                                          <a:srgbClr val="000000"/>
                                        </a:solidFill>
                                        <a:latin typeface="Cambria Math" panose="02040503050406030204" pitchFamily="18" charset="0"/>
                                        <a:cs typeface="Times New Roman" pitchFamily="18" charset="0"/>
                                      </a:rPr>
                                      <m:t>𝑥</m:t>
                                    </m:r>
                                  </m:e>
                                </m:d>
                              </m:den>
                            </m:f>
                            <m:r>
                              <a:rPr lang="en-US" sz="2400" i="1">
                                <a:solidFill>
                                  <a:srgbClr val="000000"/>
                                </a:solidFill>
                                <a:latin typeface="Cambria Math" panose="02040503050406030204" pitchFamily="18" charset="0"/>
                                <a:cs typeface="Times New Roman" pitchFamily="18" charset="0"/>
                              </a:rPr>
                              <m:t> ,</m:t>
                            </m:r>
                            <m:r>
                              <a:rPr lang="en-US" sz="2400" i="1">
                                <a:solidFill>
                                  <a:srgbClr val="000000"/>
                                </a:solidFill>
                                <a:latin typeface="Cambria Math" panose="02040503050406030204" pitchFamily="18" charset="0"/>
                                <a:cs typeface="Times New Roman" pitchFamily="18" charset="0"/>
                              </a:rPr>
                              <m:t>𝑥</m:t>
                            </m:r>
                            <m:r>
                              <a:rPr lang="en-US" sz="2400" i="1">
                                <a:solidFill>
                                  <a:srgbClr val="000000"/>
                                </a:solidFill>
                                <a:latin typeface="Cambria Math" panose="02040503050406030204" pitchFamily="18" charset="0"/>
                                <a:ea typeface="Cambria Math" panose="02040503050406030204" pitchFamily="18" charset="0"/>
                                <a:cs typeface="Times New Roman" pitchFamily="18" charset="0"/>
                              </a:rPr>
                              <m:t>≠</m:t>
                            </m:r>
                            <m:r>
                              <a:rPr lang="en-US" sz="2400" b="0" i="1" smtClean="0">
                                <a:solidFill>
                                  <a:srgbClr val="000000"/>
                                </a:solidFill>
                                <a:latin typeface="Cambria Math" panose="02040503050406030204" pitchFamily="18" charset="0"/>
                                <a:ea typeface="Cambria Math" panose="02040503050406030204" pitchFamily="18" charset="0"/>
                                <a:cs typeface="Times New Roman" pitchFamily="18" charset="0"/>
                              </a:rPr>
                              <m:t>0</m:t>
                            </m:r>
                          </m:e>
                          <m:e>
                            <m:r>
                              <a:rPr lang="en-US" sz="2400" i="1">
                                <a:solidFill>
                                  <a:srgbClr val="000000"/>
                                </a:solidFill>
                                <a:latin typeface="Cambria Math" panose="02040503050406030204" pitchFamily="18" charset="0"/>
                                <a:cs typeface="Times New Roman" pitchFamily="18" charset="0"/>
                              </a:rPr>
                              <m:t>0,     </m:t>
                            </m:r>
                            <m:r>
                              <a:rPr lang="en-US" sz="2400" i="1">
                                <a:solidFill>
                                  <a:srgbClr val="000000"/>
                                </a:solidFill>
                                <a:latin typeface="Cambria Math" panose="02040503050406030204" pitchFamily="18" charset="0"/>
                                <a:cs typeface="Times New Roman" pitchFamily="18" charset="0"/>
                              </a:rPr>
                              <m:t>𝑥</m:t>
                            </m:r>
                            <m:r>
                              <a:rPr lang="en-US" sz="2400" i="1">
                                <a:solidFill>
                                  <a:srgbClr val="000000"/>
                                </a:solidFill>
                                <a:latin typeface="Cambria Math" panose="02040503050406030204" pitchFamily="18" charset="0"/>
                                <a:cs typeface="Times New Roman" pitchFamily="18" charset="0"/>
                              </a:rPr>
                              <m:t>=0</m:t>
                            </m:r>
                          </m:e>
                        </m:eqArr>
                      </m:e>
                    </m:d>
                    <m:r>
                      <a:rPr lang="en-US" sz="2400" i="1">
                        <a:solidFill>
                          <a:srgbClr val="000000"/>
                        </a:solidFill>
                        <a:latin typeface="Cambria Math" panose="02040503050406030204" pitchFamily="18" charset="0"/>
                        <a:cs typeface="Times New Roman" pitchFamily="18" charset="0"/>
                      </a:rPr>
                      <m:t> </m:t>
                    </m:r>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0">
                <a:blip r:embed="rId2"/>
                <a:stretch>
                  <a:fillRect l="-1185" t="-188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6593BAB-93A8-42A7-B665-CC18C40B5299}" type="datetime1">
              <a:rPr lang="en-US" smtClean="0"/>
              <a:pPr/>
              <a:t>2/13/2021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sv-SE" dirty="0"/>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1533962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buNone/>
            </a:pPr>
            <a:r>
              <a:rPr lang="en-US" sz="2400" dirty="0"/>
              <a:t>.</a:t>
            </a:r>
          </a:p>
        </p:txBody>
      </p:sp>
      <p:sp>
        <p:nvSpPr>
          <p:cNvPr id="4" name="Date Placeholder 3"/>
          <p:cNvSpPr>
            <a:spLocks noGrp="1"/>
          </p:cNvSpPr>
          <p:nvPr>
            <p:ph type="dt" sz="half" idx="10"/>
          </p:nvPr>
        </p:nvSpPr>
        <p:spPr/>
        <p:txBody>
          <a:bodyPr/>
          <a:lstStyle/>
          <a:p>
            <a:fld id="{76593BAB-93A8-42A7-B665-CC18C40B5299}" type="datetime1">
              <a:rPr lang="en-US" smtClean="0"/>
              <a:pPr/>
              <a:t>2/13/2021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sv-SE" dirty="0"/>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xmlns:a14="http://schemas.microsoft.com/office/drawing/2010/main">
        <mc:Choice Requires="a14">
          <p:sp>
            <p:nvSpPr>
              <p:cNvPr id="17" name="Rectangle 16"/>
              <p:cNvSpPr/>
              <p:nvPr/>
            </p:nvSpPr>
            <p:spPr>
              <a:xfrm>
                <a:off x="762000" y="1066800"/>
                <a:ext cx="8305800" cy="2622577"/>
              </a:xfrm>
              <a:prstGeom prst="rect">
                <a:avLst/>
              </a:prstGeom>
            </p:spPr>
            <p:txBody>
              <a:bodyPr wrap="square">
                <a:spAutoFit/>
              </a:bodyPr>
              <a:lstStyle/>
              <a:p>
                <a:pPr>
                  <a:lnSpc>
                    <a:spcPct val="115000"/>
                  </a:lnSpc>
                  <a:spcAft>
                    <a:spcPts val="1000"/>
                  </a:spcAft>
                  <a:tabLst>
                    <a:tab pos="540385" algn="l"/>
                    <a:tab pos="2743200" algn="l"/>
                    <a:tab pos="440055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Q.5.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Find the n</a:t>
                </a:r>
                <a:r>
                  <a:rPr lang="en-US" baseline="30000" dirty="0">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derivative of x</a:t>
                </a:r>
                <a:r>
                  <a:rPr lang="en-US" baseline="30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sinx</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x = 0.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[G.B.T.U.2010]      </a:t>
                </a:r>
              </a:p>
              <a:p>
                <a:pPr>
                  <a:lnSpc>
                    <a:spcPct val="115000"/>
                  </a:lnSpc>
                  <a:spcAft>
                    <a:spcPts val="1000"/>
                  </a:spcAft>
                  <a:tabLst>
                    <a:tab pos="540385" algn="l"/>
                    <a:tab pos="2743200" algn="l"/>
                    <a:tab pos="4400550" algn="l"/>
                  </a:tabLst>
                </a:pPr>
                <a:r>
                  <a:rPr lang="en-US" b="1" dirty="0" err="1">
                    <a:effectLst/>
                    <a:latin typeface="Times New Roman" panose="02020603050405020304" pitchFamily="18" charset="0"/>
                    <a:ea typeface="Times New Roman" panose="02020603050405020304" pitchFamily="18" charset="0"/>
                    <a:cs typeface="Times New Roman" panose="02020603050405020304" pitchFamily="18" charset="0"/>
                  </a:rPr>
                  <a:t>Ans</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(n – n</a:t>
                </a:r>
                <a:r>
                  <a:rPr lang="en-US" baseline="30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sin </a:t>
                </a:r>
                <a14:m>
                  <m:oMath xmlns:m="http://schemas.openxmlformats.org/officeDocument/2006/math">
                    <m:f>
                      <m:f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𝜋</m:t>
                        </m:r>
                      </m:num>
                      <m:den>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1000"/>
                  </a:spcAft>
                  <a:tabLst>
                    <a:tab pos="540385" algn="l"/>
                    <a:tab pos="2743200" algn="l"/>
                    <a:tab pos="440055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Q.6.</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If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𝑐𝑜𝑠𝑥</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then find the value of y</a:t>
                </a:r>
                <a:r>
                  <a:rPr lang="en-US" baseline="-25000" dirty="0">
                    <a:effectLst/>
                    <a:latin typeface="Times New Roman" panose="02020603050405020304" pitchFamily="18" charset="0"/>
                    <a:ea typeface="Times New Roman" panose="02020603050405020304" pitchFamily="18" charset="0"/>
                    <a:cs typeface="Times New Roman" panose="02020603050405020304" pitchFamily="18" charset="0"/>
                  </a:rPr>
                  <a:t>4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4y.</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[MTU.2011]			</a:t>
                </a:r>
                <a:r>
                  <a:rPr lang="en-US" b="1" dirty="0" err="1">
                    <a:effectLst/>
                    <a:latin typeface="Times New Roman" panose="02020603050405020304" pitchFamily="18" charset="0"/>
                    <a:ea typeface="Times New Roman" panose="02020603050405020304" pitchFamily="18" charset="0"/>
                    <a:cs typeface="Times New Roman" panose="02020603050405020304" pitchFamily="18" charset="0"/>
                  </a:rPr>
                  <a:t>Ans</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tabLst>
                    <a:tab pos="540385" algn="l"/>
                    <a:tab pos="2743200" algn="l"/>
                    <a:tab pos="440055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Q.7.</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Find the 8</a:t>
                </a:r>
                <a:r>
                  <a:rPr lang="en-US" baseline="30000" dirty="0">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derivative of x</a:t>
                </a:r>
                <a:r>
                  <a:rPr lang="en-US" baseline="30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e</a:t>
                </a:r>
                <a:r>
                  <a:rPr lang="en-US" baseline="30000" dirty="0">
                    <a:effectLst/>
                    <a:latin typeface="Times New Roman" panose="02020603050405020304" pitchFamily="18" charset="0"/>
                    <a:ea typeface="Times New Roman" panose="02020603050405020304" pitchFamily="18" charset="0"/>
                    <a:cs typeface="Times New Roman" panose="02020603050405020304" pitchFamily="18" charset="0"/>
                  </a:rPr>
                  <a:t>x</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[G.B.T.U.2013]	</a:t>
                </a:r>
              </a:p>
              <a:p>
                <a:pPr>
                  <a:lnSpc>
                    <a:spcPct val="115000"/>
                  </a:lnSpc>
                  <a:spcAft>
                    <a:spcPts val="1000"/>
                  </a:spcAft>
                  <a:tabLst>
                    <a:tab pos="540385" algn="l"/>
                    <a:tab pos="2743200" algn="l"/>
                    <a:tab pos="4400550" algn="l"/>
                  </a:tabLst>
                </a:pPr>
                <a:r>
                  <a:rPr lang="en-US" b="1" dirty="0" err="1">
                    <a:effectLst/>
                    <a:latin typeface="Times New Roman" panose="02020603050405020304" pitchFamily="18" charset="0"/>
                    <a:ea typeface="Times New Roman" panose="02020603050405020304" pitchFamily="18" charset="0"/>
                    <a:cs typeface="Times New Roman" panose="02020603050405020304" pitchFamily="18" charset="0"/>
                  </a:rPr>
                  <a:t>Ans</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baseline="30000" dirty="0">
                    <a:effectLst/>
                    <a:latin typeface="Times New Roman" panose="02020603050405020304" pitchFamily="18" charset="0"/>
                    <a:ea typeface="Times New Roman" panose="02020603050405020304" pitchFamily="18" charset="0"/>
                    <a:cs typeface="Times New Roman" panose="02020603050405020304" pitchFamily="18" charset="0"/>
                  </a:rPr>
                  <a:t>x</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(x</a:t>
                </a:r>
                <a:r>
                  <a:rPr lang="en-US" baseline="30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+16x+56)</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762000" y="1066800"/>
                <a:ext cx="8305800" cy="2622577"/>
              </a:xfrm>
              <a:prstGeom prst="rect">
                <a:avLst/>
              </a:prstGeom>
              <a:blipFill rotWithShape="0">
                <a:blip r:embed="rId3"/>
                <a:stretch>
                  <a:fillRect l="-587" t="-465" b="-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6200" y="3659999"/>
                <a:ext cx="7924800" cy="2269852"/>
              </a:xfrm>
              <a:prstGeom prst="rect">
                <a:avLst/>
              </a:prstGeom>
            </p:spPr>
            <p:txBody>
              <a:bodyPr wrap="square">
                <a:spAutoFit/>
              </a:bodyPr>
              <a:lstStyle/>
              <a:p>
                <a:pPr marL="457200" marR="0" indent="228600">
                  <a:lnSpc>
                    <a:spcPct val="115000"/>
                  </a:lnSpc>
                  <a:spcBef>
                    <a:spcPts val="0"/>
                  </a:spcBef>
                  <a:spcAft>
                    <a:spcPts val="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Q.8.</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If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𝑠𝑖𝑛</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a:effectLst/>
                                <a:latin typeface="Cambria Math" panose="02040503050406030204" pitchFamily="18" charset="0"/>
                                <a:ea typeface="Times New Roman" panose="02020603050405020304" pitchFamily="18" charset="0"/>
                                <a:cs typeface="Times New Roman" panose="02020603050405020304" pitchFamily="18" charset="0"/>
                              </a:rPr>
                              <m:t>𝑙𝑜𝑔𝑦</m:t>
                            </m:r>
                          </m:num>
                          <m:den>
                            <m:r>
                              <a:rPr lang="en-US" i="1">
                                <a:effectLst/>
                                <a:latin typeface="Cambria Math" panose="02040503050406030204" pitchFamily="18" charset="0"/>
                                <a:ea typeface="Times New Roman" panose="02020603050405020304" pitchFamily="18" charset="0"/>
                                <a:cs typeface="Times New Roman" panose="02020603050405020304" pitchFamily="18" charset="0"/>
                              </a:rPr>
                              <m:t>𝑎</m:t>
                            </m:r>
                          </m:den>
                        </m:f>
                      </m:e>
                    </m:d>
                  </m:oMath>
                </a14:m>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457200" marR="0" indent="228600">
                  <a:lnSpc>
                    <a:spcPct val="115000"/>
                  </a:lnSpc>
                  <a:spcBef>
                    <a:spcPts val="0"/>
                  </a:spcBef>
                  <a:spcAft>
                    <a:spcPts val="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prove that </a:t>
                </a:r>
                <a14:m>
                  <m:oMath xmlns:m="http://schemas.openxmlformats.org/officeDocument/2006/math">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e>
                    </m:d>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𝑎</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e>
                    </m:d>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Q.9</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If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e>
                        </m:d>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sup>
                    </m:sSup>
                  </m:oMath>
                </a14:m>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115000"/>
                  </a:lnSpc>
                  <a:spcAft>
                    <a:spcPts val="10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prove that </a:t>
                </a:r>
                <a14:m>
                  <m:oMath xmlns:m="http://schemas.openxmlformats.org/officeDocument/2006/math">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e>
                    </m:d>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e>
                    </m:d>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Hence</a:t>
                </a:r>
              </a:p>
              <a:p>
                <a:pPr>
                  <a:lnSpc>
                    <a:spcPct val="115000"/>
                  </a:lnSpc>
                  <a:spcAft>
                    <a:spcPts val="10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if </a:t>
                </a:r>
                <a14:m>
                  <m:oMath xmlns:m="http://schemas.openxmlformats.org/officeDocument/2006/math">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𝑑</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sup>
                        </m:sSup>
                      </m:num>
                      <m:den>
                        <m:r>
                          <a:rPr lang="en-US" i="1">
                            <a:effectLst/>
                            <a:latin typeface="Cambria Math" panose="02040503050406030204" pitchFamily="18" charset="0"/>
                            <a:ea typeface="Times New Roman" panose="02020603050405020304" pitchFamily="18" charset="0"/>
                            <a:cs typeface="Times New Roman" panose="02020603050405020304" pitchFamily="18" charset="0"/>
                          </a:rPr>
                          <m:t>𝑑</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sup>
                        </m:sSup>
                      </m:den>
                    </m:f>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e>
                        </m:d>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𝑠h𝑜𝑤</m:t>
                    </m:r>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𝑡h𝑎𝑡</m:t>
                    </m:r>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a:effectLst/>
                            <a:latin typeface="Cambria Math" panose="02040503050406030204" pitchFamily="18" charset="0"/>
                            <a:ea typeface="Times New Roman" panose="02020603050405020304" pitchFamily="18" charset="0"/>
                            <a:cs typeface="Times New Roman" panose="02020603050405020304" pitchFamily="18" charset="0"/>
                          </a:rPr>
                          <m:t>𝑑</m:t>
                        </m:r>
                      </m:num>
                      <m:den>
                        <m:r>
                          <a:rPr lang="en-US" i="1">
                            <a:effectLst/>
                            <a:latin typeface="Cambria Math" panose="02040503050406030204" pitchFamily="18" charset="0"/>
                            <a:ea typeface="Times New Roman" panose="02020603050405020304" pitchFamily="18" charset="0"/>
                            <a:cs typeface="Times New Roman" panose="02020603050405020304" pitchFamily="18" charset="0"/>
                          </a:rPr>
                          <m:t>𝑑𝑥</m:t>
                        </m:r>
                      </m:den>
                    </m:f>
                    <m:d>
                      <m:dPr>
                        <m:begChr m:val="{"/>
                        <m:endChr m:val="}"/>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a:effectLst/>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sub>
                            </m:sSub>
                          </m:num>
                          <m:den>
                            <m:r>
                              <a:rPr lang="en-US" i="1">
                                <a:effectLst/>
                                <a:latin typeface="Cambria Math" panose="02040503050406030204" pitchFamily="18" charset="0"/>
                                <a:ea typeface="Times New Roman" panose="02020603050405020304" pitchFamily="18" charset="0"/>
                                <a:cs typeface="Times New Roman" panose="02020603050405020304" pitchFamily="18" charset="0"/>
                              </a:rPr>
                              <m:t>𝑑𝑥</m:t>
                            </m:r>
                          </m:den>
                        </m:f>
                      </m:e>
                    </m:d>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e>
                    </m:d>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=0.</m:t>
                    </m:r>
                  </m:oMath>
                </a14:m>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19" name="Rectangle 18"/>
              <p:cNvSpPr>
                <a:spLocks noRot="1" noChangeAspect="1" noMove="1" noResize="1" noEditPoints="1" noAdjustHandles="1" noChangeArrowheads="1" noChangeShapeType="1" noTextEdit="1"/>
              </p:cNvSpPr>
              <p:nvPr/>
            </p:nvSpPr>
            <p:spPr>
              <a:xfrm>
                <a:off x="76200" y="3659999"/>
                <a:ext cx="7924800" cy="2269852"/>
              </a:xfrm>
              <a:prstGeom prst="rect">
                <a:avLst/>
              </a:prstGeom>
              <a:blipFill rotWithShape="0">
                <a:blip r:embed="rId4"/>
                <a:stretch>
                  <a:fillRect b="-268"/>
                </a:stretch>
              </a:blipFill>
            </p:spPr>
            <p:txBody>
              <a:bodyPr/>
              <a:lstStyle/>
              <a:p>
                <a:r>
                  <a:rPr lang="en-US">
                    <a:noFill/>
                  </a:rPr>
                  <a:t> </a:t>
                </a:r>
              </a:p>
            </p:txBody>
          </p:sp>
        </mc:Fallback>
      </mc:AlternateContent>
    </p:spTree>
    <p:extLst>
      <p:ext uri="{BB962C8B-B14F-4D97-AF65-F5344CB8AC3E}">
        <p14:creationId xmlns:p14="http://schemas.microsoft.com/office/powerpoint/2010/main" val="40363513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indent="0">
              <a:buNone/>
            </a:pPr>
            <a:r>
              <a:rPr lang="en-US" dirty="0"/>
              <a:t>.</a:t>
            </a:r>
          </a:p>
        </p:txBody>
      </p:sp>
      <p:sp>
        <p:nvSpPr>
          <p:cNvPr id="4" name="Date Placeholder 3"/>
          <p:cNvSpPr>
            <a:spLocks noGrp="1"/>
          </p:cNvSpPr>
          <p:nvPr>
            <p:ph type="dt" sz="half" idx="10"/>
          </p:nvPr>
        </p:nvSpPr>
        <p:spPr/>
        <p:txBody>
          <a:bodyPr/>
          <a:lstStyle/>
          <a:p>
            <a:fld id="{76593BAB-93A8-42A7-B665-CC18C40B5299}" type="datetime1">
              <a:rPr lang="en-US" smtClean="0"/>
              <a:pPr/>
              <a:t>2/13/2021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sv-SE" dirty="0"/>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mc:AlternateContent xmlns:mc="http://schemas.openxmlformats.org/markup-compatibility/2006" xmlns:a14="http://schemas.microsoft.com/office/drawing/2010/main">
        <mc:Choice Requires="a14">
          <p:sp>
            <p:nvSpPr>
              <p:cNvPr id="11" name="Rectangle 10"/>
              <p:cNvSpPr/>
              <p:nvPr/>
            </p:nvSpPr>
            <p:spPr>
              <a:xfrm>
                <a:off x="457200" y="1143000"/>
                <a:ext cx="8305800" cy="2571410"/>
              </a:xfrm>
              <a:prstGeom prst="rect">
                <a:avLst/>
              </a:prstGeom>
            </p:spPr>
            <p:txBody>
              <a:bodyPr wrap="square">
                <a:spAutoFit/>
              </a:bodyPr>
              <a:lstStyle/>
              <a:p>
                <a:pPr>
                  <a:lnSpc>
                    <a:spcPct val="115000"/>
                  </a:lnSpc>
                  <a:spcAft>
                    <a:spcPts val="100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Q.10.</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If   </a:t>
                </a:r>
                <a14:m>
                  <m:oMath xmlns:m="http://schemas.openxmlformats.org/officeDocument/2006/math">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𝑚</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𝑚</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oMath>
                </a14:m>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15000"/>
                  </a:lnSpc>
                  <a:spcAft>
                    <a:spcPts val="10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Prove that </a:t>
                </a:r>
                <a14:m>
                  <m:oMath xmlns:m="http://schemas.openxmlformats.org/officeDocument/2006/math">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e>
                    </m:d>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=0.</m:t>
                    </m:r>
                  </m:oMath>
                </a14:m>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Q.11.</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𝐼𝑓</m:t>
                    </m:r>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sup>
                    </m:sSup>
                    <m:func>
                      <m:func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log</m:t>
                        </m:r>
                      </m:fName>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e>
                    </m:func>
                  </m:oMath>
                </a14:m>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 prove that</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mj-lt"/>
                  <a:buAutoNum type="alphaLcPeriod"/>
                  <a:tabLst>
                    <a:tab pos="6661150" algn="r"/>
                  </a:tabLst>
                </a:pPr>
                <a14:m>
                  <m:oMath xmlns:m="http://schemas.openxmlformats.org/officeDocument/2006/math">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num>
                      <m:den>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den>
                    </m:f>
                  </m:oMath>
                </a14:m>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17145" lvl="0" indent="-342900">
                  <a:lnSpc>
                    <a:spcPct val="115000"/>
                  </a:lnSpc>
                  <a:spcBef>
                    <a:spcPts val="0"/>
                  </a:spcBef>
                  <a:spcAft>
                    <a:spcPts val="1000"/>
                  </a:spcAft>
                  <a:buFont typeface="+mj-lt"/>
                  <a:buAutoNum type="alphaLcPeriod"/>
                  <a:tabLst>
                    <a:tab pos="6661150" algn="r"/>
                    <a:tab pos="9721215" algn="l"/>
                  </a:tabLst>
                </a:pPr>
                <a14:m>
                  <m:oMath xmlns:m="http://schemas.openxmlformats.org/officeDocument/2006/math">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𝑝</m:t>
                        </m:r>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𝑝</m:t>
                        </m:r>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𝑝</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𝑝</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e>
                        </m:d>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𝑝</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=0</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457200" y="1143000"/>
                <a:ext cx="8305800" cy="2571410"/>
              </a:xfrm>
              <a:prstGeom prst="rect">
                <a:avLst/>
              </a:prstGeom>
              <a:blipFill rotWithShape="0">
                <a:blip r:embed="rId3"/>
                <a:stretch>
                  <a:fillRect l="-587" t="-475" b="-9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387824" y="3962400"/>
                <a:ext cx="8375176" cy="1351204"/>
              </a:xfrm>
              <a:prstGeom prst="rect">
                <a:avLst/>
              </a:prstGeom>
            </p:spPr>
            <p:txBody>
              <a:bodyPr wrap="square">
                <a:spAutoFit/>
              </a:bodyPr>
              <a:lstStyle/>
              <a:p>
                <a:pPr>
                  <a:lnSpc>
                    <a:spcPct val="115000"/>
                  </a:lnSpc>
                  <a:spcAft>
                    <a:spcPts val="1000"/>
                  </a:spcAft>
                  <a:tabLst>
                    <a:tab pos="6661150" algn="r"/>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Q.12.</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If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begChr m:val="["/>
                            <m:endChr m:val="]"/>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e>
                            </m:rad>
                          </m:e>
                        </m:d>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𝑚</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𝑓𝑖𝑛𝑑</m:t>
                    </m:r>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sub>
                    </m:sSub>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0</m:t>
                        </m:r>
                      </m:e>
                    </m:d>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tabLst>
                    <a:tab pos="6661150" algn="r"/>
                  </a:tabLst>
                </a:pPr>
                <a:r>
                  <a:rPr lang="en-US" b="1" dirty="0" err="1">
                    <a:effectLst/>
                    <a:latin typeface="Times New Roman" panose="02020603050405020304" pitchFamily="18" charset="0"/>
                    <a:ea typeface="Times New Roman" panose="02020603050405020304" pitchFamily="18" charset="0"/>
                    <a:cs typeface="Times New Roman" panose="02020603050405020304" pitchFamily="18" charset="0"/>
                  </a:rPr>
                  <a:t>Ans</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d>
                      <m:dPr>
                        <m:begChr m:val="{"/>
                        <m:endChr m:val="}"/>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eqArr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𝑊h𝑒𝑛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𝑖𝑠</m:t>
                            </m:r>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𝑒𝑣𝑒𝑛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−4</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e>
                          <m:e>
                            <m:r>
                              <a:rPr lang="en-US" i="1">
                                <a:effectLst/>
                                <a:latin typeface="Cambria Math" panose="02040503050406030204" pitchFamily="18" charset="0"/>
                                <a:ea typeface="Times New Roman" panose="02020603050405020304" pitchFamily="18" charset="0"/>
                                <a:cs typeface="Times New Roman" panose="02020603050405020304" pitchFamily="18" charset="0"/>
                              </a:rPr>
                              <m:t>𝑊h𝑒𝑛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𝑖𝑠</m:t>
                            </m:r>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𝑜𝑑𝑑</m:t>
                            </m:r>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−3</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p>
                              </m:e>
                            </m:d>
                          </m:e>
                        </m:eqArr>
                      </m:e>
                    </m:d>
                  </m:oMath>
                </a14:m>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387824" y="3962400"/>
                <a:ext cx="8375176" cy="1351204"/>
              </a:xfrm>
              <a:prstGeom prst="rect">
                <a:avLst/>
              </a:prstGeom>
              <a:blipFill rotWithShape="0">
                <a:blip r:embed="rId4"/>
                <a:stretch>
                  <a:fillRect l="-655"/>
                </a:stretch>
              </a:blipFill>
            </p:spPr>
            <p:txBody>
              <a:bodyPr/>
              <a:lstStyle/>
              <a:p>
                <a:r>
                  <a:rPr lang="en-US">
                    <a:noFill/>
                  </a:rPr>
                  <a:t> </a:t>
                </a:r>
              </a:p>
            </p:txBody>
          </p:sp>
        </mc:Fallback>
      </mc:AlternateContent>
    </p:spTree>
    <p:extLst>
      <p:ext uri="{BB962C8B-B14F-4D97-AF65-F5344CB8AC3E}">
        <p14:creationId xmlns:p14="http://schemas.microsoft.com/office/powerpoint/2010/main" val="22351823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lstStyle/>
              <a:p>
                <a:pPr marL="0" indent="0">
                  <a:buNone/>
                </a:pPr>
                <a:r>
                  <a:rPr lang="en-US" sz="2400" dirty="0"/>
                  <a:t>Q.13.Find the asymptotes of the curve ,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3</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3</m:t>
                        </m:r>
                      </m:sup>
                    </m:sSup>
                    <m:r>
                      <a:rPr lang="en-US" sz="2400" i="1">
                        <a:latin typeface="Cambria Math" panose="02040503050406030204" pitchFamily="18" charset="0"/>
                      </a:rPr>
                      <m:t>=3</m:t>
                    </m:r>
                    <m:r>
                      <a:rPr lang="en-US" sz="2400" i="1">
                        <a:latin typeface="Cambria Math" panose="02040503050406030204" pitchFamily="18" charset="0"/>
                      </a:rPr>
                      <m:t>𝑎𝑥𝑦</m:t>
                    </m:r>
                  </m:oMath>
                </a14:m>
                <a:endParaRPr lang="en-US" sz="2400" dirty="0"/>
              </a:p>
              <a:p>
                <a:pPr marL="0" indent="0">
                  <a:buNone/>
                </a:pPr>
                <a:r>
                  <a:rPr lang="en-US" sz="2400" dirty="0" err="1"/>
                  <a:t>Ans</a:t>
                </a:r>
                <a:r>
                  <a:rPr lang="en-US" sz="2400" dirty="0"/>
                  <a:t>- </a:t>
                </a:r>
                <a14:m>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=0</m:t>
                    </m:r>
                  </m:oMath>
                </a14:m>
                <a:r>
                  <a:rPr lang="en-US" sz="2400" dirty="0"/>
                  <a:t> is a real asymptote.</a:t>
                </a:r>
              </a:p>
              <a:p>
                <a:pPr marL="0" indent="0">
                  <a:buNone/>
                </a:pPr>
                <a:r>
                  <a:rPr lang="en-US" sz="2400" dirty="0"/>
                  <a:t>Q.14. Trace the curve </a:t>
                </a:r>
                <a14:m>
                  <m:oMath xmlns:m="http://schemas.openxmlformats.org/officeDocument/2006/math">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𝑠𝑖𝑛</m:t>
                        </m:r>
                        <m:r>
                          <a:rPr lang="en-US" sz="2400" i="1">
                            <a:latin typeface="Cambria Math" panose="02040503050406030204" pitchFamily="18" charset="0"/>
                            <a:ea typeface="Cambria Math" panose="02040503050406030204" pitchFamily="18" charset="0"/>
                          </a:rPr>
                          <m:t>𝜃</m:t>
                        </m:r>
                      </m:e>
                    </m:d>
                  </m:oMath>
                </a14:m>
                <a:r>
                  <a:rPr lang="en-US" sz="2400" dirty="0"/>
                  <a:t>.(Cardioid) </a:t>
                </a:r>
              </a:p>
              <a:p>
                <a:pPr marL="0" indent="0">
                  <a:buNone/>
                </a:pPr>
                <a:r>
                  <a:rPr lang="en-US" sz="2400"/>
                  <a:t>Q.15.Trace </a:t>
                </a:r>
                <a:r>
                  <a:rPr lang="en-US" sz="2400" dirty="0"/>
                  <a:t>the curve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2</m:t>
                        </m:r>
                      </m:sup>
                    </m:sSup>
                    <m:r>
                      <a:rPr lang="en-US" sz="2400" i="1">
                        <a:latin typeface="Cambria Math" panose="02040503050406030204" pitchFamily="18" charset="0"/>
                      </a:rPr>
                      <m:t>(2</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3</m:t>
                        </m:r>
                      </m:sup>
                    </m:sSup>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0">
                <a:blip r:embed="rId2"/>
                <a:stretch>
                  <a:fillRect l="-1185" t="-107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6593BAB-93A8-42A7-B665-CC18C40B5299}" type="datetime1">
              <a:rPr lang="en-US" smtClean="0"/>
              <a:pPr/>
              <a:t>2/13/2021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sv-SE" dirty="0"/>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Expected Questions for University Exam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1351436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F254676-7EE3-4774-BE43-0819889E0F4C}" type="datetime1">
              <a:rPr lang="en-US" smtClean="0"/>
              <a:pPr/>
              <a:t>2/13/2021</a:t>
            </a:fld>
            <a:endParaRPr lang="en-US"/>
          </a:p>
        </p:txBody>
      </p:sp>
      <p:sp>
        <p:nvSpPr>
          <p:cNvPr id="5" name="Footer Placeholder 4"/>
          <p:cNvSpPr>
            <a:spLocks noGrp="1"/>
          </p:cNvSpPr>
          <p:nvPr>
            <p:ph type="ftr" sz="quarter" idx="11"/>
          </p:nvPr>
        </p:nvSpPr>
        <p:spPr>
          <a:xfrm>
            <a:off x="2514600" y="6356350"/>
            <a:ext cx="51816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Summary</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Rectangle 1"/>
          <p:cNvSpPr/>
          <p:nvPr/>
        </p:nvSpPr>
        <p:spPr>
          <a:xfrm>
            <a:off x="457200" y="878056"/>
            <a:ext cx="8077200" cy="5401479"/>
          </a:xfrm>
          <a:prstGeom prst="rect">
            <a:avLst/>
          </a:prstGeom>
        </p:spPr>
        <p:txBody>
          <a:bodyPr wrap="square">
            <a:spAutoFit/>
          </a:bodyPr>
          <a:lstStyle/>
          <a:p>
            <a:pPr lvl="0" algn="just">
              <a:lnSpc>
                <a:spcPct val="150000"/>
              </a:lnSpc>
            </a:pPr>
            <a:r>
              <a:rPr lang="en-US" sz="2400" dirty="0"/>
              <a:t>In this unit(Differential Calculus-I), we discussed the following points :</a:t>
            </a:r>
          </a:p>
          <a:p>
            <a:pPr marL="285750" lvl="0" indent="-285750" algn="just">
              <a:lnSpc>
                <a:spcPct val="150000"/>
              </a:lnSpc>
              <a:buFont typeface="Wingdings" panose="05000000000000000000" pitchFamily="2" charset="2"/>
              <a:buChar char="Ø"/>
            </a:pPr>
            <a:r>
              <a:rPr lang="en-US" sz="2400" dirty="0"/>
              <a:t> Course Objective</a:t>
            </a:r>
          </a:p>
          <a:p>
            <a:pPr marL="285750" lvl="0" indent="-285750" algn="just">
              <a:lnSpc>
                <a:spcPct val="150000"/>
              </a:lnSpc>
              <a:buFont typeface="Wingdings" panose="05000000000000000000" pitchFamily="2" charset="2"/>
              <a:buChar char="Ø"/>
            </a:pPr>
            <a:r>
              <a:rPr lang="en-US" sz="2400" dirty="0"/>
              <a:t> COs and POs of subject</a:t>
            </a:r>
          </a:p>
          <a:p>
            <a:pPr marL="285750" lvl="0" indent="-285750" algn="just">
              <a:lnSpc>
                <a:spcPct val="150000"/>
              </a:lnSpc>
              <a:buFont typeface="Wingdings" panose="05000000000000000000" pitchFamily="2" charset="2"/>
              <a:buChar char="Ø"/>
            </a:pPr>
            <a:r>
              <a:rPr lang="en-US" sz="2400" dirty="0"/>
              <a:t> Mapping of COs and </a:t>
            </a:r>
            <a:r>
              <a:rPr lang="en-US" sz="2400" dirty="0" err="1"/>
              <a:t>Pos</a:t>
            </a:r>
            <a:endParaRPr lang="en-US" sz="2400" dirty="0"/>
          </a:p>
          <a:p>
            <a:pPr marL="285750" lvl="0" indent="-285750" algn="just" fontAlgn="base">
              <a:lnSpc>
                <a:spcPct val="150000"/>
              </a:lnSpc>
              <a:spcBef>
                <a:spcPct val="0"/>
              </a:spcBef>
              <a:spcAft>
                <a:spcPct val="0"/>
              </a:spcAft>
              <a:buFont typeface="Wingdings" panose="05000000000000000000" pitchFamily="2" charset="2"/>
              <a:buChar char="Ø"/>
            </a:pPr>
            <a:r>
              <a:rPr lang="en-US" sz="2400" dirty="0">
                <a:ea typeface="Times New Roman" pitchFamily="18" charset="0"/>
                <a:cs typeface="Times New Roman" pitchFamily="18" charset="0"/>
              </a:rPr>
              <a:t> </a:t>
            </a:r>
            <a:r>
              <a:rPr lang="en-US" sz="2400" dirty="0">
                <a:solidFill>
                  <a:schemeClr val="dk1"/>
                </a:solidFill>
              </a:rPr>
              <a:t>Prerequisite and Recap</a:t>
            </a:r>
          </a:p>
          <a:p>
            <a:pPr marL="285750" indent="-285750">
              <a:buFont typeface="Wingdings" panose="05000000000000000000" pitchFamily="2" charset="2"/>
              <a:buChar char="Ø"/>
            </a:pPr>
            <a:r>
              <a:rPr lang="en-US" sz="2400" dirty="0"/>
              <a:t>Introduction(Calculus)</a:t>
            </a:r>
          </a:p>
          <a:p>
            <a:pPr marL="285750" indent="-285750">
              <a:buFont typeface="Wingdings" panose="05000000000000000000" pitchFamily="2" charset="2"/>
              <a:buChar char="Ø"/>
            </a:pPr>
            <a:r>
              <a:rPr lang="en-US" sz="2400" dirty="0">
                <a:solidFill>
                  <a:srgbClr val="000000"/>
                </a:solidFill>
                <a:latin typeface="Times New Roman" pitchFamily="18" charset="0"/>
                <a:cs typeface="Times New Roman" pitchFamily="18" charset="0"/>
              </a:rPr>
              <a:t>Introduction of Limit , continuity, differentiability</a:t>
            </a:r>
            <a:endParaRPr lang="en-US" sz="2400" dirty="0"/>
          </a:p>
          <a:p>
            <a:pPr lvl="0" algn="just" fontAlgn="base">
              <a:lnSpc>
                <a:spcPct val="150000"/>
              </a:lnSpc>
              <a:spcBef>
                <a:spcPct val="0"/>
              </a:spcBef>
              <a:spcAft>
                <a:spcPct val="0"/>
              </a:spcAft>
            </a:pPr>
            <a:r>
              <a:rPr lang="en-US" sz="2400" dirty="0">
                <a:solidFill>
                  <a:schemeClr val="dk1"/>
                </a:solidFill>
              </a:rPr>
              <a:t> </a:t>
            </a:r>
            <a:endParaRPr lang="en-US" sz="2400" dirty="0">
              <a:ea typeface="Times New Roman" pitchFamily="18" charset="0"/>
              <a:cs typeface="Times New Roman" pitchFamily="18" charset="0"/>
            </a:endParaRPr>
          </a:p>
          <a:p>
            <a:pPr lvl="0" algn="just" eaLnBrk="0" fontAlgn="base" hangingPunct="0">
              <a:lnSpc>
                <a:spcPct val="150000"/>
              </a:lnSpc>
              <a:spcBef>
                <a:spcPct val="0"/>
              </a:spcBef>
              <a:spcAft>
                <a:spcPct val="0"/>
              </a:spcAft>
            </a:pPr>
            <a:endParaRPr lang="en-US" dirty="0">
              <a:ln/>
            </a:endParaRP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219200"/>
                <a:ext cx="8686800" cy="4876800"/>
              </a:xfrm>
            </p:spPr>
            <p:txBody>
              <a:bodyPr>
                <a:normAutofit lnSpcReduction="10000"/>
              </a:bodyPr>
              <a:lstStyle/>
              <a:p>
                <a:pPr marL="0" indent="0">
                  <a:buNone/>
                </a:pPr>
                <a:r>
                  <a:rPr lang="en-IN" sz="2800" dirty="0">
                    <a:latin typeface="Times New Roman" pitchFamily="18" charset="0"/>
                    <a:cs typeface="Times New Roman" pitchFamily="18" charset="0"/>
                  </a:rPr>
                  <a:t>Thus, if </a:t>
                </a:r>
                <a14:m>
                  <m:oMath xmlns:m="http://schemas.openxmlformats.org/officeDocument/2006/math">
                    <m:r>
                      <a:rPr lang="en-US" sz="2800" i="1">
                        <a:latin typeface="Cambria Math" panose="02040503050406030204" pitchFamily="18" charset="0"/>
                        <a:cs typeface="Times New Roman" pitchFamily="18" charset="0"/>
                      </a:rPr>
                      <m:t>𝑦</m:t>
                    </m:r>
                    <m:r>
                      <a:rPr lang="en-US" sz="2800" i="1">
                        <a:latin typeface="Cambria Math" panose="02040503050406030204" pitchFamily="18" charset="0"/>
                        <a:cs typeface="Times New Roman" pitchFamily="18" charset="0"/>
                      </a:rPr>
                      <m:t>=</m:t>
                    </m:r>
                    <m:r>
                      <a:rPr lang="en-US" sz="2800" i="1">
                        <a:latin typeface="Cambria Math" panose="02040503050406030204" pitchFamily="18" charset="0"/>
                        <a:cs typeface="Times New Roman" pitchFamily="18" charset="0"/>
                      </a:rPr>
                      <m:t>𝑓</m:t>
                    </m:r>
                    <m:r>
                      <a:rPr lang="en-US" sz="2800" i="1">
                        <a:latin typeface="Cambria Math" panose="02040503050406030204" pitchFamily="18" charset="0"/>
                        <a:cs typeface="Times New Roman" pitchFamily="18" charset="0"/>
                      </a:rPr>
                      <m:t>(</m:t>
                    </m:r>
                    <m:r>
                      <a:rPr lang="en-US" sz="2800" i="1">
                        <a:latin typeface="Cambria Math" panose="02040503050406030204" pitchFamily="18" charset="0"/>
                        <a:cs typeface="Times New Roman" pitchFamily="18" charset="0"/>
                      </a:rPr>
                      <m:t>𝑥</m:t>
                    </m:r>
                    <m:r>
                      <a:rPr lang="en-US" sz="2800" i="1">
                        <a:latin typeface="Cambria Math" panose="02040503050406030204" pitchFamily="18" charset="0"/>
                        <a:cs typeface="Times New Roman" pitchFamily="18" charset="0"/>
                      </a:rPr>
                      <m:t>)</m:t>
                    </m:r>
                  </m:oMath>
                </a14:m>
                <a:r>
                  <a:rPr lang="en-IN" sz="2800" dirty="0">
                    <a:latin typeface="Times New Roman" pitchFamily="18" charset="0"/>
                    <a:cs typeface="Times New Roman" pitchFamily="18" charset="0"/>
                  </a:rPr>
                  <a:t>,the successive differential co-</a:t>
                </a:r>
                <a:r>
                  <a:rPr lang="en-IN" sz="2800" dirty="0" err="1">
                    <a:latin typeface="Times New Roman" pitchFamily="18" charset="0"/>
                    <a:cs typeface="Times New Roman" pitchFamily="18" charset="0"/>
                  </a:rPr>
                  <a:t>efficients</a:t>
                </a:r>
                <a:r>
                  <a:rPr lang="en-IN" sz="2800" dirty="0">
                    <a:latin typeface="Times New Roman" pitchFamily="18" charset="0"/>
                    <a:cs typeface="Times New Roman" pitchFamily="18" charset="0"/>
                  </a:rPr>
                  <a:t> of </a:t>
                </a:r>
                <a14:m>
                  <m:oMath xmlns:m="http://schemas.openxmlformats.org/officeDocument/2006/math">
                    <m:r>
                      <a:rPr lang="en-US" sz="2800" i="1">
                        <a:latin typeface="Cambria Math" panose="02040503050406030204" pitchFamily="18" charset="0"/>
                        <a:cs typeface="Times New Roman" pitchFamily="18" charset="0"/>
                      </a:rPr>
                      <m:t>𝑓</m:t>
                    </m:r>
                    <m:r>
                      <a:rPr lang="en-US" sz="2800" i="1">
                        <a:latin typeface="Cambria Math" panose="02040503050406030204" pitchFamily="18" charset="0"/>
                        <a:cs typeface="Times New Roman" pitchFamily="18" charset="0"/>
                      </a:rPr>
                      <m:t>(</m:t>
                    </m:r>
                    <m:r>
                      <a:rPr lang="en-US" sz="2800" i="1">
                        <a:latin typeface="Cambria Math" panose="02040503050406030204" pitchFamily="18" charset="0"/>
                        <a:cs typeface="Times New Roman" pitchFamily="18" charset="0"/>
                      </a:rPr>
                      <m:t>𝑥</m:t>
                    </m:r>
                    <m:r>
                      <a:rPr lang="en-US" sz="2800" i="1">
                        <a:latin typeface="Cambria Math" panose="02040503050406030204" pitchFamily="18" charset="0"/>
                        <a:cs typeface="Times New Roman" pitchFamily="18" charset="0"/>
                      </a:rPr>
                      <m:t>)</m:t>
                    </m:r>
                  </m:oMath>
                </a14:m>
                <a:r>
                  <a:rPr lang="en-IN" sz="2800" dirty="0">
                    <a:latin typeface="Times New Roman" pitchFamily="18" charset="0"/>
                    <a:cs typeface="Times New Roman" pitchFamily="18" charset="0"/>
                  </a:rPr>
                  <a:t> are</a:t>
                </a:r>
              </a:p>
              <a:p>
                <a:pPr marL="0" indent="0">
                  <a:buNone/>
                </a:pPr>
                <a14:m>
                  <m:oMath xmlns:m="http://schemas.openxmlformats.org/officeDocument/2006/math">
                    <m:r>
                      <a:rPr lang="en-US" sz="2800" b="0" i="1" smtClean="0">
                        <a:latin typeface="Cambria Math" panose="02040503050406030204" pitchFamily="18" charset="0"/>
                        <a:cs typeface="Times New Roman" pitchFamily="18" charset="0"/>
                      </a:rPr>
                      <m:t>                                </m:t>
                    </m:r>
                    <m:f>
                      <m:fPr>
                        <m:ctrlPr>
                          <a:rPr lang="en-IN" sz="2800" i="1">
                            <a:latin typeface="Cambria Math" panose="02040503050406030204" pitchFamily="18" charset="0"/>
                            <a:cs typeface="Times New Roman" pitchFamily="18" charset="0"/>
                          </a:rPr>
                        </m:ctrlPr>
                      </m:fPr>
                      <m:num>
                        <m:r>
                          <a:rPr lang="en-IN" sz="2800" i="1">
                            <a:latin typeface="Cambria Math" panose="02040503050406030204" pitchFamily="18" charset="0"/>
                            <a:cs typeface="Times New Roman" pitchFamily="18" charset="0"/>
                          </a:rPr>
                          <m:t>𝑑𝑦</m:t>
                        </m:r>
                      </m:num>
                      <m:den>
                        <m:r>
                          <a:rPr lang="en-IN" sz="2800" i="1">
                            <a:latin typeface="Cambria Math" panose="02040503050406030204" pitchFamily="18" charset="0"/>
                            <a:cs typeface="Times New Roman" pitchFamily="18" charset="0"/>
                          </a:rPr>
                          <m:t>𝑑𝑥</m:t>
                        </m:r>
                      </m:den>
                    </m:f>
                    <m:r>
                      <a:rPr lang="en-US" sz="2800" b="0" i="1" smtClean="0">
                        <a:latin typeface="Cambria Math" panose="02040503050406030204" pitchFamily="18" charset="0"/>
                        <a:cs typeface="Times New Roman" pitchFamily="18" charset="0"/>
                      </a:rPr>
                      <m:t>,</m:t>
                    </m:r>
                    <m:f>
                      <m:fPr>
                        <m:ctrlPr>
                          <a:rPr lang="en-IN" sz="2800" i="1" smtClean="0">
                            <a:latin typeface="Cambria Math" panose="02040503050406030204" pitchFamily="18" charset="0"/>
                            <a:cs typeface="Times New Roman" pitchFamily="18" charset="0"/>
                          </a:rPr>
                        </m:ctrlPr>
                      </m:fPr>
                      <m:num>
                        <m:sSup>
                          <m:sSupPr>
                            <m:ctrlPr>
                              <a:rPr lang="en-IN" sz="2800" i="1" smtClean="0">
                                <a:latin typeface="Cambria Math" panose="02040503050406030204" pitchFamily="18" charset="0"/>
                                <a:cs typeface="Times New Roman" pitchFamily="18" charset="0"/>
                              </a:rPr>
                            </m:ctrlPr>
                          </m:sSupPr>
                          <m:e>
                            <m:r>
                              <a:rPr lang="en-US" sz="2800" b="0" i="1" smtClean="0">
                                <a:latin typeface="Cambria Math" panose="02040503050406030204" pitchFamily="18" charset="0"/>
                                <a:cs typeface="Times New Roman" pitchFamily="18" charset="0"/>
                              </a:rPr>
                              <m:t>𝑑</m:t>
                            </m:r>
                          </m:e>
                          <m:sup>
                            <m:r>
                              <a:rPr lang="en-US" sz="2800" b="0" i="1" smtClean="0">
                                <a:latin typeface="Cambria Math" panose="02040503050406030204" pitchFamily="18" charset="0"/>
                                <a:cs typeface="Times New Roman" pitchFamily="18" charset="0"/>
                              </a:rPr>
                              <m:t>2</m:t>
                            </m:r>
                          </m:sup>
                        </m:sSup>
                        <m:r>
                          <a:rPr lang="en-US" sz="2800" b="0" i="1" smtClean="0">
                            <a:latin typeface="Cambria Math" panose="02040503050406030204" pitchFamily="18" charset="0"/>
                            <a:cs typeface="Times New Roman" pitchFamily="18" charset="0"/>
                          </a:rPr>
                          <m:t>𝑦</m:t>
                        </m:r>
                      </m:num>
                      <m:den>
                        <m:sSup>
                          <m:sSupPr>
                            <m:ctrlPr>
                              <a:rPr lang="en-IN" sz="2800" i="1" smtClean="0">
                                <a:latin typeface="Cambria Math" panose="02040503050406030204" pitchFamily="18" charset="0"/>
                                <a:cs typeface="Times New Roman" pitchFamily="18" charset="0"/>
                              </a:rPr>
                            </m:ctrlPr>
                          </m:sSupPr>
                          <m:e>
                            <m:r>
                              <a:rPr lang="en-US" sz="2800" b="0" i="1" smtClean="0">
                                <a:latin typeface="Cambria Math" panose="02040503050406030204" pitchFamily="18" charset="0"/>
                                <a:cs typeface="Times New Roman" pitchFamily="18" charset="0"/>
                              </a:rPr>
                              <m:t>𝑑𝑥</m:t>
                            </m:r>
                          </m:e>
                          <m:sup>
                            <m:r>
                              <a:rPr lang="en-US" sz="2800" b="0" i="1" smtClean="0">
                                <a:latin typeface="Cambria Math" panose="02040503050406030204" pitchFamily="18" charset="0"/>
                                <a:cs typeface="Times New Roman" pitchFamily="18" charset="0"/>
                              </a:rPr>
                              <m:t>2</m:t>
                            </m:r>
                          </m:sup>
                        </m:sSup>
                      </m:den>
                    </m:f>
                    <m:r>
                      <a:rPr lang="en-US" sz="2800" b="0" i="1" smtClean="0">
                        <a:latin typeface="Cambria Math" panose="02040503050406030204" pitchFamily="18" charset="0"/>
                        <a:cs typeface="Times New Roman" pitchFamily="18" charset="0"/>
                      </a:rPr>
                      <m:t>,</m:t>
                    </m:r>
                    <m:f>
                      <m:fPr>
                        <m:ctrlPr>
                          <a:rPr lang="en-IN" sz="2800" i="1" smtClean="0">
                            <a:latin typeface="Cambria Math" panose="02040503050406030204" pitchFamily="18" charset="0"/>
                            <a:cs typeface="Times New Roman" pitchFamily="18" charset="0"/>
                          </a:rPr>
                        </m:ctrlPr>
                      </m:fPr>
                      <m:num>
                        <m:sSup>
                          <m:sSupPr>
                            <m:ctrlPr>
                              <a:rPr lang="en-IN" sz="2800" i="1">
                                <a:latin typeface="Cambria Math" panose="02040503050406030204" pitchFamily="18" charset="0"/>
                                <a:cs typeface="Times New Roman" pitchFamily="18" charset="0"/>
                              </a:rPr>
                            </m:ctrlPr>
                          </m:sSupPr>
                          <m:e>
                            <m:r>
                              <a:rPr lang="en-US" sz="2800" i="1">
                                <a:latin typeface="Cambria Math" panose="02040503050406030204" pitchFamily="18" charset="0"/>
                                <a:cs typeface="Times New Roman" pitchFamily="18" charset="0"/>
                              </a:rPr>
                              <m:t>𝑑</m:t>
                            </m:r>
                          </m:e>
                          <m:sup>
                            <m:r>
                              <a:rPr lang="en-US" sz="2800" b="0" i="1" smtClean="0">
                                <a:latin typeface="Cambria Math" panose="02040503050406030204" pitchFamily="18" charset="0"/>
                                <a:cs typeface="Times New Roman" pitchFamily="18" charset="0"/>
                              </a:rPr>
                              <m:t>3</m:t>
                            </m:r>
                          </m:sup>
                        </m:sSup>
                        <m:r>
                          <a:rPr lang="en-US" sz="2800" i="1">
                            <a:latin typeface="Cambria Math" panose="02040503050406030204" pitchFamily="18" charset="0"/>
                            <a:cs typeface="Times New Roman" pitchFamily="18" charset="0"/>
                          </a:rPr>
                          <m:t>𝑦</m:t>
                        </m:r>
                      </m:num>
                      <m:den>
                        <m:sSup>
                          <m:sSupPr>
                            <m:ctrlPr>
                              <a:rPr lang="en-IN" sz="2800" i="1">
                                <a:latin typeface="Cambria Math" panose="02040503050406030204" pitchFamily="18" charset="0"/>
                                <a:cs typeface="Times New Roman" pitchFamily="18" charset="0"/>
                              </a:rPr>
                            </m:ctrlPr>
                          </m:sSupPr>
                          <m:e>
                            <m:r>
                              <a:rPr lang="en-US" sz="2800" i="1">
                                <a:latin typeface="Cambria Math" panose="02040503050406030204" pitchFamily="18" charset="0"/>
                                <a:cs typeface="Times New Roman" pitchFamily="18" charset="0"/>
                              </a:rPr>
                              <m:t>𝑑𝑥</m:t>
                            </m:r>
                          </m:e>
                          <m:sup>
                            <m:r>
                              <a:rPr lang="en-US" sz="2800" b="0" i="1" smtClean="0">
                                <a:latin typeface="Cambria Math" panose="02040503050406030204" pitchFamily="18" charset="0"/>
                                <a:cs typeface="Times New Roman" pitchFamily="18" charset="0"/>
                              </a:rPr>
                              <m:t>3</m:t>
                            </m:r>
                          </m:sup>
                        </m:sSup>
                      </m:den>
                    </m:f>
                    <m:r>
                      <a:rPr lang="en-US" sz="2800" b="0" i="0" smtClean="0">
                        <a:latin typeface="Cambria Math" panose="02040503050406030204" pitchFamily="18" charset="0"/>
                        <a:cs typeface="Times New Roman" pitchFamily="18" charset="0"/>
                      </a:rPr>
                      <m:t>,……</m:t>
                    </m:r>
                  </m:oMath>
                </a14:m>
                <a:r>
                  <a:rPr lang="en-IN" sz="2800" dirty="0">
                    <a:latin typeface="Times New Roman" pitchFamily="18" charset="0"/>
                    <a:cs typeface="Times New Roman" pitchFamily="18" charset="0"/>
                  </a:rPr>
                  <a:t>  …</a:t>
                </a:r>
                <a14:m>
                  <m:oMath xmlns:m="http://schemas.openxmlformats.org/officeDocument/2006/math">
                    <m:f>
                      <m:fPr>
                        <m:ctrlPr>
                          <a:rPr lang="en-IN" sz="2800" i="1">
                            <a:latin typeface="Cambria Math" panose="02040503050406030204" pitchFamily="18" charset="0"/>
                            <a:cs typeface="Times New Roman" pitchFamily="18" charset="0"/>
                          </a:rPr>
                        </m:ctrlPr>
                      </m:fPr>
                      <m:num>
                        <m:sSup>
                          <m:sSupPr>
                            <m:ctrlPr>
                              <a:rPr lang="en-IN" sz="2800" i="1">
                                <a:latin typeface="Cambria Math" panose="02040503050406030204" pitchFamily="18" charset="0"/>
                                <a:cs typeface="Times New Roman" pitchFamily="18" charset="0"/>
                              </a:rPr>
                            </m:ctrlPr>
                          </m:sSupPr>
                          <m:e>
                            <m:r>
                              <a:rPr lang="en-US" sz="2800" i="1">
                                <a:latin typeface="Cambria Math" panose="02040503050406030204" pitchFamily="18" charset="0"/>
                                <a:cs typeface="Times New Roman" pitchFamily="18" charset="0"/>
                              </a:rPr>
                              <m:t>𝑑</m:t>
                            </m:r>
                          </m:e>
                          <m:sup>
                            <m:r>
                              <a:rPr lang="en-US" sz="2800" b="0" i="1" smtClean="0">
                                <a:latin typeface="Cambria Math" panose="02040503050406030204" pitchFamily="18" charset="0"/>
                                <a:cs typeface="Times New Roman" pitchFamily="18" charset="0"/>
                              </a:rPr>
                              <m:t>𝑛</m:t>
                            </m:r>
                          </m:sup>
                        </m:sSup>
                        <m:r>
                          <a:rPr lang="en-US" sz="2800" i="1">
                            <a:latin typeface="Cambria Math" panose="02040503050406030204" pitchFamily="18" charset="0"/>
                            <a:cs typeface="Times New Roman" pitchFamily="18" charset="0"/>
                          </a:rPr>
                          <m:t>𝑦</m:t>
                        </m:r>
                      </m:num>
                      <m:den>
                        <m:sSup>
                          <m:sSupPr>
                            <m:ctrlPr>
                              <a:rPr lang="en-IN" sz="2800" i="1">
                                <a:latin typeface="Cambria Math" panose="02040503050406030204" pitchFamily="18" charset="0"/>
                                <a:cs typeface="Times New Roman" pitchFamily="18" charset="0"/>
                              </a:rPr>
                            </m:ctrlPr>
                          </m:sSupPr>
                          <m:e>
                            <m:r>
                              <a:rPr lang="en-US" sz="2800" i="1">
                                <a:latin typeface="Cambria Math" panose="02040503050406030204" pitchFamily="18" charset="0"/>
                                <a:cs typeface="Times New Roman" pitchFamily="18" charset="0"/>
                              </a:rPr>
                              <m:t>𝑑𝑥</m:t>
                            </m:r>
                          </m:e>
                          <m:sup>
                            <m:r>
                              <a:rPr lang="en-US" sz="2800" b="0" i="1" smtClean="0">
                                <a:latin typeface="Cambria Math" panose="02040503050406030204" pitchFamily="18" charset="0"/>
                                <a:cs typeface="Times New Roman" pitchFamily="18" charset="0"/>
                              </a:rPr>
                              <m:t>𝑛</m:t>
                            </m:r>
                          </m:sup>
                        </m:sSup>
                      </m:den>
                    </m:f>
                  </m:oMath>
                </a14:m>
                <a:endParaRPr lang="en-IN" sz="2800" dirty="0">
                  <a:latin typeface="Times New Roman" pitchFamily="18" charset="0"/>
                  <a:cs typeface="Times New Roman" pitchFamily="18" charset="0"/>
                </a:endParaRPr>
              </a:p>
              <a:p>
                <a:pPr marL="0" indent="0">
                  <a:buNone/>
                </a:pPr>
                <a:endParaRPr lang="en-IN" sz="28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IN" sz="2400" b="1" i="1" smtClean="0">
                              <a:latin typeface="Cambria Math" panose="02040503050406030204" pitchFamily="18" charset="0"/>
                              <a:cs typeface="Times New Roman" pitchFamily="18" charset="0"/>
                            </a:rPr>
                          </m:ctrlPr>
                        </m:sSubPr>
                        <m:e>
                          <m:r>
                            <a:rPr lang="en-US" sz="2400" b="1" i="1" smtClean="0">
                              <a:latin typeface="Cambria Math" panose="02040503050406030204" pitchFamily="18" charset="0"/>
                              <a:cs typeface="Times New Roman" pitchFamily="18" charset="0"/>
                            </a:rPr>
                            <m:t>𝒚</m:t>
                          </m:r>
                        </m:e>
                        <m:sub>
                          <m:r>
                            <a:rPr lang="en-US" sz="2400" b="1" i="1" smtClean="0">
                              <a:latin typeface="Cambria Math" panose="02040503050406030204" pitchFamily="18" charset="0"/>
                              <a:cs typeface="Times New Roman" pitchFamily="18" charset="0"/>
                            </a:rPr>
                            <m:t>𝟏</m:t>
                          </m:r>
                          <m:r>
                            <a:rPr lang="en-US" sz="2400" b="1" i="1" smtClean="0">
                              <a:latin typeface="Cambria Math" panose="02040503050406030204" pitchFamily="18" charset="0"/>
                              <a:cs typeface="Times New Roman" pitchFamily="18" charset="0"/>
                            </a:rPr>
                            <m:t>,</m:t>
                          </m:r>
                        </m:sub>
                      </m:sSub>
                      <m:sSub>
                        <m:sSubPr>
                          <m:ctrlPr>
                            <a:rPr lang="en-IN" sz="2400" b="1" i="1" smtClean="0">
                              <a:latin typeface="Cambria Math" panose="02040503050406030204" pitchFamily="18" charset="0"/>
                              <a:cs typeface="Times New Roman" pitchFamily="18" charset="0"/>
                            </a:rPr>
                          </m:ctrlPr>
                        </m:sSubPr>
                        <m:e>
                          <m:r>
                            <a:rPr lang="en-US" sz="2400" b="1" i="1" smtClean="0">
                              <a:latin typeface="Cambria Math" panose="02040503050406030204" pitchFamily="18" charset="0"/>
                              <a:cs typeface="Times New Roman" pitchFamily="18" charset="0"/>
                            </a:rPr>
                            <m:t>𝒚</m:t>
                          </m:r>
                        </m:e>
                        <m:sub>
                          <m:r>
                            <a:rPr lang="en-US" sz="2400" b="1" i="1" smtClean="0">
                              <a:latin typeface="Cambria Math" panose="02040503050406030204" pitchFamily="18" charset="0"/>
                              <a:cs typeface="Times New Roman" pitchFamily="18" charset="0"/>
                            </a:rPr>
                            <m:t>𝟐</m:t>
                          </m:r>
                          <m:r>
                            <a:rPr lang="en-US" sz="2400" b="1" i="1" smtClean="0">
                              <a:latin typeface="Cambria Math" panose="02040503050406030204" pitchFamily="18" charset="0"/>
                              <a:cs typeface="Times New Roman" pitchFamily="18" charset="0"/>
                            </a:rPr>
                            <m:t>,</m:t>
                          </m:r>
                        </m:sub>
                      </m:sSub>
                      <m:sSub>
                        <m:sSubPr>
                          <m:ctrlPr>
                            <a:rPr lang="en-IN" sz="2400" b="1" i="1" smtClean="0">
                              <a:latin typeface="Cambria Math" panose="02040503050406030204" pitchFamily="18" charset="0"/>
                              <a:cs typeface="Times New Roman" pitchFamily="18" charset="0"/>
                            </a:rPr>
                          </m:ctrlPr>
                        </m:sSubPr>
                        <m:e>
                          <m:r>
                            <a:rPr lang="en-US" sz="2400" b="1" i="1" smtClean="0">
                              <a:latin typeface="Cambria Math" panose="02040503050406030204" pitchFamily="18" charset="0"/>
                              <a:cs typeface="Times New Roman" pitchFamily="18" charset="0"/>
                            </a:rPr>
                            <m:t>𝒚</m:t>
                          </m:r>
                        </m:e>
                        <m:sub>
                          <m:r>
                            <a:rPr lang="en-US" sz="2400" b="1" i="1" smtClean="0">
                              <a:latin typeface="Cambria Math" panose="02040503050406030204" pitchFamily="18" charset="0"/>
                              <a:cs typeface="Times New Roman" pitchFamily="18" charset="0"/>
                            </a:rPr>
                            <m:t>𝟑</m:t>
                          </m:r>
                          <m:r>
                            <a:rPr lang="en-US" sz="2400" b="1" i="1" smtClean="0">
                              <a:latin typeface="Cambria Math" panose="02040503050406030204" pitchFamily="18" charset="0"/>
                              <a:cs typeface="Times New Roman" pitchFamily="18" charset="0"/>
                            </a:rPr>
                            <m:t>,    </m:t>
                          </m:r>
                        </m:sub>
                      </m:sSub>
                      <m:r>
                        <a:rPr lang="en-US" sz="2400" b="1" i="1" smtClean="0">
                          <a:latin typeface="Cambria Math" panose="02040503050406030204" pitchFamily="18" charset="0"/>
                          <a:cs typeface="Times New Roman" pitchFamily="18" charset="0"/>
                        </a:rPr>
                        <m:t>………..</m:t>
                      </m:r>
                      <m:sSub>
                        <m:sSubPr>
                          <m:ctrlPr>
                            <a:rPr lang="en-IN" sz="2400" b="1" i="1" smtClean="0">
                              <a:latin typeface="Cambria Math" panose="02040503050406030204" pitchFamily="18" charset="0"/>
                              <a:cs typeface="Times New Roman" pitchFamily="18" charset="0"/>
                            </a:rPr>
                          </m:ctrlPr>
                        </m:sSubPr>
                        <m:e>
                          <m:r>
                            <a:rPr lang="en-US" sz="2400" b="1" i="1" smtClean="0">
                              <a:latin typeface="Cambria Math" panose="02040503050406030204" pitchFamily="18" charset="0"/>
                              <a:cs typeface="Times New Roman" pitchFamily="18" charset="0"/>
                            </a:rPr>
                            <m:t>𝒚</m:t>
                          </m:r>
                        </m:e>
                        <m:sub>
                          <m:r>
                            <a:rPr lang="en-US" sz="2400" b="1" i="1" smtClean="0">
                              <a:latin typeface="Cambria Math" panose="02040503050406030204" pitchFamily="18" charset="0"/>
                              <a:cs typeface="Times New Roman" pitchFamily="18" charset="0"/>
                            </a:rPr>
                            <m:t>𝒏</m:t>
                          </m:r>
                        </m:sub>
                      </m:sSub>
                    </m:oMath>
                  </m:oMathPara>
                </a14:m>
                <a:endParaRPr lang="en-IN" sz="2400" b="1" dirty="0">
                  <a:latin typeface="Times New Roman" pitchFamily="18" charset="0"/>
                  <a:cs typeface="Times New Roman" pitchFamily="18" charset="0"/>
                </a:endParaRPr>
              </a:p>
              <a:p>
                <a:pPr marL="0" indent="0">
                  <a:buNone/>
                </a:pPr>
                <a:endParaRPr lang="en-IN" sz="2400" b="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IN" sz="2400" b="1" i="1" smtClean="0">
                              <a:latin typeface="Cambria Math" panose="02040503050406030204" pitchFamily="18" charset="0"/>
                              <a:cs typeface="Times New Roman" pitchFamily="18" charset="0"/>
                            </a:rPr>
                          </m:ctrlPr>
                        </m:sSupPr>
                        <m:e>
                          <m:r>
                            <a:rPr lang="en-US" sz="2400" b="1" i="1" smtClean="0">
                              <a:latin typeface="Cambria Math" panose="02040503050406030204" pitchFamily="18" charset="0"/>
                              <a:cs typeface="Times New Roman" pitchFamily="18" charset="0"/>
                            </a:rPr>
                            <m:t>𝒚</m:t>
                          </m:r>
                        </m:e>
                        <m:sup>
                          <m:r>
                            <a:rPr lang="en-US" sz="2400" b="1" i="1" smtClean="0">
                              <a:latin typeface="Cambria Math" panose="02040503050406030204" pitchFamily="18" charset="0"/>
                              <a:cs typeface="Times New Roman" pitchFamily="18" charset="0"/>
                            </a:rPr>
                            <m:t>′</m:t>
                          </m:r>
                        </m:sup>
                      </m:sSup>
                      <m:r>
                        <a:rPr lang="en-US" sz="2400" b="1" i="1" smtClean="0">
                          <a:latin typeface="Cambria Math" panose="02040503050406030204" pitchFamily="18" charset="0"/>
                          <a:cs typeface="Times New Roman" pitchFamily="18" charset="0"/>
                        </a:rPr>
                        <m:t>,</m:t>
                      </m:r>
                      <m:sSup>
                        <m:sSupPr>
                          <m:ctrlPr>
                            <a:rPr lang="en-IN" sz="2400" b="1" i="1" smtClean="0">
                              <a:latin typeface="Cambria Math" panose="02040503050406030204" pitchFamily="18" charset="0"/>
                              <a:cs typeface="Times New Roman" pitchFamily="18" charset="0"/>
                            </a:rPr>
                          </m:ctrlPr>
                        </m:sSupPr>
                        <m:e>
                          <m:r>
                            <a:rPr lang="en-US" sz="2400" b="1" i="1" smtClean="0">
                              <a:latin typeface="Cambria Math" panose="02040503050406030204" pitchFamily="18" charset="0"/>
                              <a:cs typeface="Times New Roman" pitchFamily="18" charset="0"/>
                            </a:rPr>
                            <m:t>𝒚</m:t>
                          </m:r>
                        </m:e>
                        <m:sup>
                          <m:r>
                            <a:rPr lang="en-US" sz="2400" b="1" i="1" smtClean="0">
                              <a:latin typeface="Cambria Math" panose="02040503050406030204" pitchFamily="18" charset="0"/>
                              <a:cs typeface="Times New Roman" pitchFamily="18" charset="0"/>
                            </a:rPr>
                            <m:t>′′</m:t>
                          </m:r>
                        </m:sup>
                      </m:sSup>
                      <m:r>
                        <a:rPr lang="en-US" sz="2400" b="1" i="1" smtClean="0">
                          <a:latin typeface="Cambria Math" panose="02040503050406030204" pitchFamily="18" charset="0"/>
                          <a:cs typeface="Times New Roman" pitchFamily="18" charset="0"/>
                        </a:rPr>
                        <m:t>,</m:t>
                      </m:r>
                      <m:sSup>
                        <m:sSupPr>
                          <m:ctrlPr>
                            <a:rPr lang="en-IN" sz="2400" b="1" i="1" smtClean="0">
                              <a:latin typeface="Cambria Math" panose="02040503050406030204" pitchFamily="18" charset="0"/>
                              <a:cs typeface="Times New Roman" pitchFamily="18" charset="0"/>
                            </a:rPr>
                          </m:ctrlPr>
                        </m:sSupPr>
                        <m:e>
                          <m:r>
                            <a:rPr lang="en-US" sz="2400" b="1" i="1" smtClean="0">
                              <a:latin typeface="Cambria Math" panose="02040503050406030204" pitchFamily="18" charset="0"/>
                              <a:cs typeface="Times New Roman" pitchFamily="18" charset="0"/>
                            </a:rPr>
                            <m:t>𝒚</m:t>
                          </m:r>
                        </m:e>
                        <m:sup>
                          <m:r>
                            <a:rPr lang="en-US" sz="2400" b="1" i="1" smtClean="0">
                              <a:latin typeface="Cambria Math" panose="02040503050406030204" pitchFamily="18" charset="0"/>
                              <a:cs typeface="Times New Roman" pitchFamily="18" charset="0"/>
                            </a:rPr>
                            <m:t>′′′</m:t>
                          </m:r>
                        </m:sup>
                      </m:sSup>
                      <m:r>
                        <a:rPr lang="en-US" sz="2400" b="1" i="1" smtClean="0">
                          <a:latin typeface="Cambria Math" panose="02040503050406030204" pitchFamily="18" charset="0"/>
                          <a:cs typeface="Times New Roman" pitchFamily="18" charset="0"/>
                        </a:rPr>
                        <m:t>………..</m:t>
                      </m:r>
                      <m:sSup>
                        <m:sSupPr>
                          <m:ctrlPr>
                            <a:rPr lang="en-IN" sz="2400" b="1" i="1" smtClean="0">
                              <a:latin typeface="Cambria Math" panose="02040503050406030204" pitchFamily="18" charset="0"/>
                              <a:cs typeface="Times New Roman" pitchFamily="18" charset="0"/>
                            </a:rPr>
                          </m:ctrlPr>
                        </m:sSupPr>
                        <m:e>
                          <m:r>
                            <a:rPr lang="en-US" sz="2400" b="1" i="1" smtClean="0">
                              <a:latin typeface="Cambria Math" panose="02040503050406030204" pitchFamily="18" charset="0"/>
                              <a:cs typeface="Times New Roman" pitchFamily="18" charset="0"/>
                            </a:rPr>
                            <m:t>𝒚</m:t>
                          </m:r>
                        </m:e>
                        <m:sup>
                          <m:r>
                            <a:rPr lang="en-US" sz="2400" b="1" i="1" smtClean="0">
                              <a:latin typeface="Cambria Math" panose="02040503050406030204" pitchFamily="18" charset="0"/>
                              <a:cs typeface="Times New Roman" pitchFamily="18" charset="0"/>
                            </a:rPr>
                            <m:t>′</m:t>
                          </m:r>
                          <m:r>
                            <a:rPr lang="en-US" sz="2400" b="1" i="1" smtClean="0">
                              <a:latin typeface="Cambria Math" panose="02040503050406030204" pitchFamily="18" charset="0"/>
                              <a:cs typeface="Times New Roman" pitchFamily="18" charset="0"/>
                            </a:rPr>
                            <m:t>𝒏</m:t>
                          </m:r>
                        </m:sup>
                      </m:sSup>
                    </m:oMath>
                  </m:oMathPara>
                </a14:m>
                <a:endParaRPr lang="en-IN" sz="2400" b="1" dirty="0">
                  <a:latin typeface="Times New Roman" pitchFamily="18" charset="0"/>
                  <a:cs typeface="Times New Roman" pitchFamily="18" charset="0"/>
                </a:endParaRPr>
              </a:p>
              <a:p>
                <a:pPr marL="0" indent="0">
                  <a:buNone/>
                </a:pPr>
                <a:endParaRPr lang="en-IN" sz="2400" b="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1" i="0" smtClean="0">
                          <a:latin typeface="Cambria Math" panose="02040503050406030204" pitchFamily="18" charset="0"/>
                          <a:cs typeface="Times New Roman" pitchFamily="18" charset="0"/>
                        </a:rPr>
                        <m:t>𝐃𝐲</m:t>
                      </m:r>
                      <m:r>
                        <a:rPr lang="en-US" sz="2400" b="1" i="1">
                          <a:latin typeface="Cambria Math" panose="02040503050406030204" pitchFamily="18" charset="0"/>
                          <a:cs typeface="Times New Roman" pitchFamily="18" charset="0"/>
                        </a:rPr>
                        <m:t>,</m:t>
                      </m:r>
                      <m:sSup>
                        <m:sSupPr>
                          <m:ctrlPr>
                            <a:rPr lang="en-IN" sz="2400" b="1" i="1">
                              <a:latin typeface="Cambria Math" panose="02040503050406030204" pitchFamily="18" charset="0"/>
                              <a:cs typeface="Times New Roman" pitchFamily="18" charset="0"/>
                            </a:rPr>
                          </m:ctrlPr>
                        </m:sSupPr>
                        <m:e>
                          <m:r>
                            <a:rPr lang="en-US" sz="2400" b="1" i="1" smtClean="0">
                              <a:latin typeface="Cambria Math" panose="02040503050406030204" pitchFamily="18" charset="0"/>
                              <a:cs typeface="Times New Roman" pitchFamily="18" charset="0"/>
                            </a:rPr>
                            <m:t>𝑫</m:t>
                          </m:r>
                        </m:e>
                        <m:sup>
                          <m:r>
                            <a:rPr lang="en-US" sz="2400" b="1" i="1" smtClean="0">
                              <a:latin typeface="Cambria Math" panose="02040503050406030204" pitchFamily="18" charset="0"/>
                              <a:cs typeface="Times New Roman" pitchFamily="18" charset="0"/>
                            </a:rPr>
                            <m:t>𝟐</m:t>
                          </m:r>
                        </m:sup>
                      </m:sSup>
                      <m:r>
                        <a:rPr lang="en-US" sz="2400" b="1" i="1" smtClean="0">
                          <a:latin typeface="Cambria Math" panose="02040503050406030204" pitchFamily="18" charset="0"/>
                          <a:cs typeface="Times New Roman" pitchFamily="18" charset="0"/>
                        </a:rPr>
                        <m:t>𝒚</m:t>
                      </m:r>
                      <m:r>
                        <a:rPr lang="en-US" sz="2400" b="1" i="1">
                          <a:latin typeface="Cambria Math" panose="02040503050406030204" pitchFamily="18" charset="0"/>
                          <a:cs typeface="Times New Roman" pitchFamily="18" charset="0"/>
                        </a:rPr>
                        <m:t>,</m:t>
                      </m:r>
                      <m:sSup>
                        <m:sSupPr>
                          <m:ctrlPr>
                            <a:rPr lang="en-IN" sz="2400" b="1" i="1">
                              <a:latin typeface="Cambria Math" panose="02040503050406030204" pitchFamily="18" charset="0"/>
                              <a:cs typeface="Times New Roman" pitchFamily="18" charset="0"/>
                            </a:rPr>
                          </m:ctrlPr>
                        </m:sSupPr>
                        <m:e>
                          <m:r>
                            <a:rPr lang="en-US" sz="2400" b="1" i="1" smtClean="0">
                              <a:latin typeface="Cambria Math" panose="02040503050406030204" pitchFamily="18" charset="0"/>
                              <a:cs typeface="Times New Roman" pitchFamily="18" charset="0"/>
                            </a:rPr>
                            <m:t>𝑫</m:t>
                          </m:r>
                        </m:e>
                        <m:sup>
                          <m:r>
                            <a:rPr lang="en-US" sz="2400" b="1" i="1" smtClean="0">
                              <a:latin typeface="Cambria Math" panose="02040503050406030204" pitchFamily="18" charset="0"/>
                              <a:cs typeface="Times New Roman" pitchFamily="18" charset="0"/>
                            </a:rPr>
                            <m:t>𝟑</m:t>
                          </m:r>
                        </m:sup>
                      </m:sSup>
                      <m:r>
                        <a:rPr lang="en-US" sz="2400" b="1" i="1" smtClean="0">
                          <a:latin typeface="Cambria Math" panose="02040503050406030204" pitchFamily="18" charset="0"/>
                          <a:cs typeface="Times New Roman" pitchFamily="18" charset="0"/>
                        </a:rPr>
                        <m:t>𝒚</m:t>
                      </m:r>
                      <m:r>
                        <a:rPr lang="en-US" sz="2400" b="1" i="1">
                          <a:latin typeface="Cambria Math" panose="02040503050406030204" pitchFamily="18" charset="0"/>
                          <a:cs typeface="Times New Roman" pitchFamily="18" charset="0"/>
                        </a:rPr>
                        <m:t>………..</m:t>
                      </m:r>
                      <m:sSup>
                        <m:sSupPr>
                          <m:ctrlPr>
                            <a:rPr lang="en-IN" sz="2400" b="1" i="1">
                              <a:latin typeface="Cambria Math" panose="02040503050406030204" pitchFamily="18" charset="0"/>
                              <a:cs typeface="Times New Roman" pitchFamily="18" charset="0"/>
                            </a:rPr>
                          </m:ctrlPr>
                        </m:sSupPr>
                        <m:e>
                          <m:r>
                            <a:rPr lang="en-US" sz="2400" b="1" i="1" smtClean="0">
                              <a:latin typeface="Cambria Math" panose="02040503050406030204" pitchFamily="18" charset="0"/>
                              <a:cs typeface="Times New Roman" pitchFamily="18" charset="0"/>
                            </a:rPr>
                            <m:t>𝑫</m:t>
                          </m:r>
                        </m:e>
                        <m:sup>
                          <m:r>
                            <a:rPr lang="en-US" sz="2400" b="1" i="1">
                              <a:latin typeface="Cambria Math" panose="02040503050406030204" pitchFamily="18" charset="0"/>
                              <a:cs typeface="Times New Roman" pitchFamily="18" charset="0"/>
                            </a:rPr>
                            <m:t>𝒏</m:t>
                          </m:r>
                        </m:sup>
                      </m:sSup>
                      <m:r>
                        <a:rPr lang="en-US" sz="2400" b="1" i="1" smtClean="0">
                          <a:latin typeface="Cambria Math" panose="02040503050406030204" pitchFamily="18" charset="0"/>
                          <a:cs typeface="Times New Roman" pitchFamily="18" charset="0"/>
                        </a:rPr>
                        <m:t>𝒚</m:t>
                      </m:r>
                    </m:oMath>
                  </m:oMathPara>
                </a14:m>
                <a:endParaRPr lang="en-IN" sz="2400" b="1" dirty="0">
                  <a:latin typeface="Times New Roman" pitchFamily="18" charset="0"/>
                  <a:cs typeface="Times New Roman" pitchFamily="18" charset="0"/>
                </a:endParaRPr>
              </a:p>
              <a:p>
                <a:pPr marL="0" indent="0">
                  <a:buNone/>
                </a:pPr>
                <a:endParaRPr lang="en-IN" sz="2400" b="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cs typeface="Times New Roman" pitchFamily="18" charset="0"/>
                            </a:rPr>
                          </m:ctrlPr>
                        </m:sSupPr>
                        <m:e>
                          <m:r>
                            <a:rPr lang="en-US" sz="2400" b="1" i="1" smtClean="0">
                              <a:latin typeface="Cambria Math" panose="02040503050406030204" pitchFamily="18" charset="0"/>
                              <a:cs typeface="Times New Roman" pitchFamily="18" charset="0"/>
                            </a:rPr>
                            <m:t>𝒇</m:t>
                          </m:r>
                        </m:e>
                        <m:sup>
                          <m:r>
                            <a:rPr lang="en-US" sz="2400" b="1" i="1" smtClean="0">
                              <a:latin typeface="Cambria Math" panose="02040503050406030204" pitchFamily="18" charset="0"/>
                              <a:cs typeface="Times New Roman" pitchFamily="18" charset="0"/>
                            </a:rPr>
                            <m:t>′</m:t>
                          </m:r>
                        </m:sup>
                      </m:sSup>
                      <m:r>
                        <a:rPr lang="en-US" sz="2400" b="1" i="1" smtClean="0">
                          <a:latin typeface="Cambria Math" panose="02040503050406030204" pitchFamily="18" charset="0"/>
                          <a:cs typeface="Times New Roman" pitchFamily="18" charset="0"/>
                        </a:rPr>
                        <m:t>(</m:t>
                      </m:r>
                      <m:r>
                        <a:rPr lang="en-US" sz="2400" b="1" i="1" smtClean="0">
                          <a:latin typeface="Cambria Math" panose="02040503050406030204" pitchFamily="18" charset="0"/>
                          <a:cs typeface="Times New Roman" pitchFamily="18" charset="0"/>
                        </a:rPr>
                        <m:t>𝒙</m:t>
                      </m:r>
                      <m:r>
                        <a:rPr lang="en-US" sz="2400" b="1" i="1" smtClean="0">
                          <a:latin typeface="Cambria Math" panose="02040503050406030204" pitchFamily="18" charset="0"/>
                          <a:cs typeface="Times New Roman" pitchFamily="18" charset="0"/>
                        </a:rPr>
                        <m:t>),</m:t>
                      </m:r>
                      <m:sSup>
                        <m:sSupPr>
                          <m:ctrlPr>
                            <a:rPr lang="en-IN" sz="2400" b="1" i="1">
                              <a:latin typeface="Cambria Math" panose="02040503050406030204" pitchFamily="18" charset="0"/>
                              <a:cs typeface="Times New Roman" pitchFamily="18" charset="0"/>
                            </a:rPr>
                          </m:ctrlPr>
                        </m:sSupPr>
                        <m:e>
                          <m:r>
                            <a:rPr lang="en-US" sz="2400" b="1" i="1" smtClean="0">
                              <a:latin typeface="Cambria Math" panose="02040503050406030204" pitchFamily="18" charset="0"/>
                              <a:cs typeface="Times New Roman" pitchFamily="18" charset="0"/>
                            </a:rPr>
                            <m:t>𝒇</m:t>
                          </m:r>
                        </m:e>
                        <m:sup>
                          <m:r>
                            <a:rPr lang="en-US" sz="2400" b="1" i="1">
                              <a:latin typeface="Cambria Math" panose="02040503050406030204" pitchFamily="18" charset="0"/>
                              <a:cs typeface="Times New Roman" pitchFamily="18" charset="0"/>
                            </a:rPr>
                            <m:t>′′</m:t>
                          </m:r>
                        </m:sup>
                      </m:sSup>
                      <m:r>
                        <a:rPr lang="en-US" sz="2400" b="1" i="1" smtClean="0">
                          <a:latin typeface="Cambria Math" panose="02040503050406030204" pitchFamily="18" charset="0"/>
                          <a:cs typeface="Times New Roman" pitchFamily="18" charset="0"/>
                        </a:rPr>
                        <m:t>(</m:t>
                      </m:r>
                      <m:r>
                        <a:rPr lang="en-US" sz="2400" b="1" i="1" smtClean="0">
                          <a:latin typeface="Cambria Math" panose="02040503050406030204" pitchFamily="18" charset="0"/>
                          <a:cs typeface="Times New Roman" pitchFamily="18" charset="0"/>
                        </a:rPr>
                        <m:t>𝒙</m:t>
                      </m:r>
                      <m:r>
                        <a:rPr lang="en-US" sz="2400" b="1" i="1" smtClean="0">
                          <a:latin typeface="Cambria Math" panose="02040503050406030204" pitchFamily="18" charset="0"/>
                          <a:cs typeface="Times New Roman" pitchFamily="18" charset="0"/>
                        </a:rPr>
                        <m:t>),</m:t>
                      </m:r>
                      <m:sSup>
                        <m:sSupPr>
                          <m:ctrlPr>
                            <a:rPr lang="en-IN" sz="2400" b="1" i="1">
                              <a:latin typeface="Cambria Math" panose="02040503050406030204" pitchFamily="18" charset="0"/>
                              <a:cs typeface="Times New Roman" pitchFamily="18" charset="0"/>
                            </a:rPr>
                          </m:ctrlPr>
                        </m:sSupPr>
                        <m:e>
                          <m:r>
                            <a:rPr lang="en-US" sz="2400" b="1" i="1" smtClean="0">
                              <a:latin typeface="Cambria Math" panose="02040503050406030204" pitchFamily="18" charset="0"/>
                              <a:cs typeface="Times New Roman" pitchFamily="18" charset="0"/>
                            </a:rPr>
                            <m:t>𝒇</m:t>
                          </m:r>
                        </m:e>
                        <m:sup>
                          <m:r>
                            <a:rPr lang="en-US" sz="2400" b="1" i="1">
                              <a:latin typeface="Cambria Math" panose="02040503050406030204" pitchFamily="18" charset="0"/>
                              <a:cs typeface="Times New Roman" pitchFamily="18" charset="0"/>
                            </a:rPr>
                            <m:t>′′′</m:t>
                          </m:r>
                        </m:sup>
                      </m:sSup>
                      <m:r>
                        <a:rPr lang="en-US" sz="2400" b="1" i="1" smtClean="0">
                          <a:latin typeface="Cambria Math" panose="02040503050406030204" pitchFamily="18" charset="0"/>
                          <a:cs typeface="Times New Roman" pitchFamily="18" charset="0"/>
                        </a:rPr>
                        <m:t>(</m:t>
                      </m:r>
                      <m:r>
                        <a:rPr lang="en-US" sz="2400" b="1" i="1" smtClean="0">
                          <a:latin typeface="Cambria Math" panose="02040503050406030204" pitchFamily="18" charset="0"/>
                          <a:cs typeface="Times New Roman" pitchFamily="18" charset="0"/>
                        </a:rPr>
                        <m:t>𝒙</m:t>
                      </m:r>
                      <m:r>
                        <a:rPr lang="en-US" sz="2400" b="1" i="1" smtClean="0">
                          <a:latin typeface="Cambria Math" panose="02040503050406030204" pitchFamily="18" charset="0"/>
                          <a:cs typeface="Times New Roman" pitchFamily="18" charset="0"/>
                        </a:rPr>
                        <m:t>)………..</m:t>
                      </m:r>
                      <m:sSup>
                        <m:sSupPr>
                          <m:ctrlPr>
                            <a:rPr lang="en-IN" sz="2400" b="1" i="1">
                              <a:latin typeface="Cambria Math" panose="02040503050406030204" pitchFamily="18" charset="0"/>
                              <a:cs typeface="Times New Roman" pitchFamily="18" charset="0"/>
                            </a:rPr>
                          </m:ctrlPr>
                        </m:sSupPr>
                        <m:e>
                          <m:r>
                            <a:rPr lang="en-US" sz="2400" b="1" i="1" smtClean="0">
                              <a:latin typeface="Cambria Math" panose="02040503050406030204" pitchFamily="18" charset="0"/>
                              <a:cs typeface="Times New Roman" pitchFamily="18" charset="0"/>
                            </a:rPr>
                            <m:t>𝒇</m:t>
                          </m:r>
                        </m:e>
                        <m:sup>
                          <m:r>
                            <a:rPr lang="en-US" sz="2400" b="1" i="1">
                              <a:latin typeface="Cambria Math" panose="02040503050406030204" pitchFamily="18" charset="0"/>
                              <a:cs typeface="Times New Roman" pitchFamily="18" charset="0"/>
                            </a:rPr>
                            <m:t>′</m:t>
                          </m:r>
                          <m:r>
                            <a:rPr lang="en-US" sz="2400" b="1" i="1">
                              <a:latin typeface="Cambria Math" panose="02040503050406030204" pitchFamily="18" charset="0"/>
                              <a:cs typeface="Times New Roman" pitchFamily="18" charset="0"/>
                            </a:rPr>
                            <m:t>𝒏</m:t>
                          </m:r>
                        </m:sup>
                      </m:sSup>
                      <m:r>
                        <a:rPr lang="en-US" sz="2400" b="1" i="1" smtClean="0">
                          <a:latin typeface="Cambria Math" panose="02040503050406030204" pitchFamily="18" charset="0"/>
                          <a:cs typeface="Times New Roman" pitchFamily="18" charset="0"/>
                        </a:rPr>
                        <m:t>(</m:t>
                      </m:r>
                      <m:r>
                        <a:rPr lang="en-US" sz="2400" b="1" i="1" smtClean="0">
                          <a:latin typeface="Cambria Math" panose="02040503050406030204" pitchFamily="18" charset="0"/>
                          <a:cs typeface="Times New Roman" pitchFamily="18" charset="0"/>
                        </a:rPr>
                        <m:t>𝒙</m:t>
                      </m:r>
                      <m:r>
                        <a:rPr lang="en-US" sz="2400" b="1" i="1" smtClean="0">
                          <a:latin typeface="Cambria Math" panose="02040503050406030204" pitchFamily="18" charset="0"/>
                          <a:cs typeface="Times New Roman" pitchFamily="18" charset="0"/>
                        </a:rPr>
                        <m:t>)</m:t>
                      </m:r>
                    </m:oMath>
                  </m:oMathPara>
                </a14:m>
                <a:endParaRPr lang="en-IN" sz="2400" b="1" dirty="0">
                  <a:latin typeface="Times New Roman" pitchFamily="18" charset="0"/>
                  <a:cs typeface="Times New Roman" pitchFamily="18" charset="0"/>
                </a:endParaRPr>
              </a:p>
              <a:p>
                <a:pPr marL="0" indent="0">
                  <a:buNone/>
                </a:pPr>
                <a:endParaRPr lang="en-IN" sz="2400" b="1" dirty="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a:p>
                <a:pPr>
                  <a:buNone/>
                </a:pPr>
                <a:endParaRPr lang="en-IN" sz="2400" dirty="0"/>
              </a:p>
              <a:p>
                <a:pPr>
                  <a:buNone/>
                </a:pPr>
                <a:endParaRPr lang="en-IN"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219200"/>
                <a:ext cx="8686800" cy="4876800"/>
              </a:xfrm>
              <a:blipFill rotWithShape="0">
                <a:blip r:embed="rId2"/>
                <a:stretch>
                  <a:fillRect l="-1404" t="-2125" b="-12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BB94109-CFA0-4719-8ADE-CB08760CAFA5}" type="datetime1">
              <a:rPr lang="en-US" smtClean="0"/>
              <a:pPr/>
              <a:t>2/13/2021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latin typeface="Times New Roman" pitchFamily="18" charset="0"/>
                <a:cs typeface="Times New Roman" pitchFamily="18" charset="0"/>
              </a:rPr>
              <a:t>Successive Differentiation,</a:t>
            </a:r>
            <a:r>
              <a:rPr lang="en-US" sz="3200" dirty="0"/>
              <a:t>(CO2..)</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05771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F254676-7EE3-4774-BE43-0819889E0F4C}" type="datetime1">
              <a:rPr lang="en-US" smtClean="0"/>
              <a:pPr/>
              <a:t>2/13/2021</a:t>
            </a:fld>
            <a:endParaRPr lang="en-US"/>
          </a:p>
        </p:txBody>
      </p:sp>
      <p:sp>
        <p:nvSpPr>
          <p:cNvPr id="5" name="Footer Placeholder 4"/>
          <p:cNvSpPr>
            <a:spLocks noGrp="1"/>
          </p:cNvSpPr>
          <p:nvPr>
            <p:ph type="ftr" sz="quarter" idx="11"/>
          </p:nvPr>
        </p:nvSpPr>
        <p:spPr>
          <a:xfrm>
            <a:off x="2514600" y="6356350"/>
            <a:ext cx="51816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Summary</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Rectangle 1"/>
          <p:cNvSpPr/>
          <p:nvPr/>
        </p:nvSpPr>
        <p:spPr>
          <a:xfrm>
            <a:off x="609600" y="1447800"/>
            <a:ext cx="8077200" cy="3831818"/>
          </a:xfrm>
          <a:prstGeom prst="rect">
            <a:avLst/>
          </a:prstGeom>
        </p:spPr>
        <p:txBody>
          <a:bodyPr wrap="square">
            <a:spAutoFit/>
          </a:bodyPr>
          <a:lstStyle/>
          <a:p>
            <a:pPr marL="285750" indent="-285750">
              <a:buFont typeface="Wingdings" panose="05000000000000000000" pitchFamily="2" charset="2"/>
              <a:buChar char="Ø"/>
            </a:pPr>
            <a:r>
              <a:rPr lang="en-US" sz="2400" dirty="0">
                <a:solidFill>
                  <a:srgbClr val="000000"/>
                </a:solidFill>
                <a:latin typeface="Times New Roman" pitchFamily="18" charset="0"/>
                <a:cs typeface="Times New Roman" pitchFamily="18" charset="0"/>
              </a:rPr>
              <a:t>Rolle’s Theorem</a:t>
            </a:r>
            <a:endParaRPr lang="en-US" sz="2400" dirty="0"/>
          </a:p>
          <a:p>
            <a:pPr marL="285750" indent="-285750">
              <a:buFont typeface="Wingdings" panose="05000000000000000000" pitchFamily="2" charset="2"/>
              <a:buChar char="Ø"/>
            </a:pPr>
            <a:r>
              <a:rPr lang="en-US" sz="2400" dirty="0">
                <a:solidFill>
                  <a:srgbClr val="000000"/>
                </a:solidFill>
                <a:latin typeface="Times New Roman" pitchFamily="18" charset="0"/>
                <a:cs typeface="Times New Roman" pitchFamily="18" charset="0"/>
              </a:rPr>
              <a:t>Lagrange’ Mean value Theorem</a:t>
            </a:r>
            <a:endParaRPr lang="en-US" sz="2400" dirty="0"/>
          </a:p>
          <a:p>
            <a:pPr marL="285750" indent="-285750">
              <a:buFont typeface="Wingdings" panose="05000000000000000000" pitchFamily="2" charset="2"/>
              <a:buChar char="Ø"/>
            </a:pPr>
            <a:r>
              <a:rPr lang="en-US" sz="2400" dirty="0">
                <a:solidFill>
                  <a:srgbClr val="000000"/>
                </a:solidFill>
                <a:latin typeface="Times New Roman" pitchFamily="18" charset="0"/>
                <a:cs typeface="Times New Roman" pitchFamily="18" charset="0"/>
              </a:rPr>
              <a:t>Cauchy mean value Theorem</a:t>
            </a:r>
            <a:endParaRPr lang="en-US" sz="2400" dirty="0"/>
          </a:p>
          <a:p>
            <a:pPr marL="285750" indent="-285750">
              <a:buFont typeface="Wingdings" panose="05000000000000000000" pitchFamily="2" charset="2"/>
              <a:buChar char="Ø"/>
            </a:pPr>
            <a:r>
              <a:rPr lang="en-US" sz="2400" dirty="0">
                <a:solidFill>
                  <a:srgbClr val="000000"/>
                </a:solidFill>
                <a:latin typeface="Times New Roman" pitchFamily="18" charset="0"/>
                <a:cs typeface="Times New Roman" pitchFamily="18" charset="0"/>
              </a:rPr>
              <a:t>Successive Differentiation(nth order derivatives)</a:t>
            </a:r>
            <a:endParaRPr lang="en-US" sz="2400" dirty="0"/>
          </a:p>
          <a:p>
            <a:pPr marL="285750" indent="-285750">
              <a:buFont typeface="Wingdings" panose="05000000000000000000" pitchFamily="2" charset="2"/>
              <a:buChar char="Ø"/>
            </a:pPr>
            <a:r>
              <a:rPr lang="en-US" sz="2400" dirty="0">
                <a:solidFill>
                  <a:srgbClr val="000000"/>
                </a:solidFill>
                <a:latin typeface="Times New Roman" pitchFamily="18" charset="0"/>
                <a:cs typeface="Times New Roman" pitchFamily="18" charset="0"/>
              </a:rPr>
              <a:t>Leibnitz’s theorem and its application</a:t>
            </a:r>
            <a:endParaRPr lang="en-US" sz="2400" dirty="0"/>
          </a:p>
          <a:p>
            <a:pPr marL="285750" indent="-285750">
              <a:buFont typeface="Wingdings" panose="05000000000000000000" pitchFamily="2" charset="2"/>
              <a:buChar char="Ø"/>
            </a:pPr>
            <a:r>
              <a:rPr lang="en-US" sz="2400" dirty="0"/>
              <a:t>Asymptotes.</a:t>
            </a:r>
          </a:p>
          <a:p>
            <a:pPr marL="285750" indent="-285750">
              <a:buFont typeface="Wingdings" panose="05000000000000000000" pitchFamily="2" charset="2"/>
              <a:buChar char="Ø"/>
            </a:pPr>
            <a:r>
              <a:rPr lang="en-US" sz="2400" dirty="0">
                <a:solidFill>
                  <a:srgbClr val="000000"/>
                </a:solidFill>
                <a:latin typeface="Times New Roman" pitchFamily="18" charset="0"/>
                <a:cs typeface="Times New Roman" pitchFamily="18" charset="0"/>
              </a:rPr>
              <a:t>Curve tracing: Cartesian and Polar Co-ordinates</a:t>
            </a:r>
          </a:p>
          <a:p>
            <a:pPr marL="285750" indent="-285750">
              <a:buFont typeface="Wingdings" panose="05000000000000000000" pitchFamily="2" charset="2"/>
              <a:buChar char="Ø"/>
            </a:pPr>
            <a:r>
              <a:rPr lang="en-US" sz="2400" dirty="0">
                <a:solidFill>
                  <a:srgbClr val="000000"/>
                </a:solidFill>
                <a:latin typeface="Times New Roman" pitchFamily="18" charset="0"/>
                <a:cs typeface="Times New Roman" pitchFamily="18" charset="0"/>
              </a:rPr>
              <a:t>Partial Differentiation</a:t>
            </a:r>
          </a:p>
          <a:p>
            <a:pPr marL="285750" indent="-285750">
              <a:buFont typeface="Wingdings" panose="05000000000000000000" pitchFamily="2" charset="2"/>
              <a:buChar char="Ø"/>
            </a:pPr>
            <a:r>
              <a:rPr lang="en-US" sz="2400">
                <a:solidFill>
                  <a:srgbClr val="000000"/>
                </a:solidFill>
                <a:latin typeface="Times New Roman" pitchFamily="18" charset="0"/>
                <a:cs typeface="Times New Roman" pitchFamily="18" charset="0"/>
              </a:rPr>
              <a:t>Euler’s Theorem</a:t>
            </a:r>
            <a:endParaRPr lang="en-US" sz="2400" dirty="0"/>
          </a:p>
          <a:p>
            <a:pPr>
              <a:lnSpc>
                <a:spcPct val="150000"/>
              </a:lnSpc>
            </a:pPr>
            <a:endParaRPr lang="en-US" dirty="0"/>
          </a:p>
        </p:txBody>
      </p:sp>
    </p:spTree>
    <p:extLst>
      <p:ext uri="{BB962C8B-B14F-4D97-AF65-F5344CB8AC3E}">
        <p14:creationId xmlns:p14="http://schemas.microsoft.com/office/powerpoint/2010/main" val="2340259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19876F9-391A-4572-914E-6D69EC5D5EF2}" type="datetime1">
              <a:rPr lang="en-US" smtClean="0"/>
              <a:pPr/>
              <a:t>2/13/2021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8"/>
          <p:cNvSpPr>
            <a:spLocks noGrp="1"/>
          </p:cNvSpPr>
          <p:nvPr>
            <p:ph idx="1"/>
          </p:nvPr>
        </p:nvSpPr>
        <p:spPr>
          <a:xfrm>
            <a:off x="457200" y="1143000"/>
            <a:ext cx="8229600" cy="5016758"/>
          </a:xfrm>
          <a:prstGeom prst="rect">
            <a:avLst/>
          </a:prstGeom>
          <a:noFill/>
        </p:spPr>
        <p:txBody>
          <a:bodyPr wrap="square" lIns="91440" tIns="45720" rIns="91440" bIns="45720">
            <a:spAutoFit/>
          </a:bodyPr>
          <a:lstStyle/>
          <a:p>
            <a:pPr algn="ctr">
              <a:buNone/>
            </a:pPr>
            <a:r>
              <a:rPr lang="en-US" sz="2000" b="1" u="sng" dirty="0"/>
              <a:t>Text Books</a:t>
            </a:r>
          </a:p>
          <a:p>
            <a:pPr algn="ctr">
              <a:buNone/>
            </a:pPr>
            <a:endParaRPr lang="en-US" sz="2000" dirty="0"/>
          </a:p>
          <a:p>
            <a:pPr lvl="0" algn="just"/>
            <a:r>
              <a:rPr lang="en-US" sz="2000" dirty="0"/>
              <a:t>Ray Wylie C and Louis C Barret, Advanced Engineering Mathematics, Tata Mc-</a:t>
            </a:r>
            <a:r>
              <a:rPr lang="en-US" sz="2000" dirty="0" err="1"/>
              <a:t>Graw</a:t>
            </a:r>
            <a:r>
              <a:rPr lang="en-US" sz="2000" dirty="0"/>
              <a:t>-Hill; Sixth Edition.</a:t>
            </a:r>
          </a:p>
          <a:p>
            <a:pPr lvl="0" algn="just">
              <a:buNone/>
            </a:pPr>
            <a:endParaRPr lang="en-US" sz="2000" dirty="0"/>
          </a:p>
          <a:p>
            <a:pPr lvl="0" algn="just"/>
            <a:r>
              <a:rPr lang="en-US" sz="2000" dirty="0"/>
              <a:t>B. V. </a:t>
            </a:r>
            <a:r>
              <a:rPr lang="en-US" sz="2000" dirty="0" err="1"/>
              <a:t>Ramana</a:t>
            </a:r>
            <a:r>
              <a:rPr lang="en-US" sz="2000" dirty="0"/>
              <a:t>, Higher Engineering Mathematics, Tata Mc </a:t>
            </a:r>
            <a:r>
              <a:rPr lang="en-US" sz="2000" dirty="0" err="1"/>
              <a:t>Graw</a:t>
            </a:r>
            <a:r>
              <a:rPr lang="en-US" sz="2000" dirty="0"/>
              <a:t>-Hill Publishing Company Ltd., 2008.</a:t>
            </a:r>
          </a:p>
          <a:p>
            <a:pPr lvl="0" algn="just">
              <a:buNone/>
            </a:pPr>
            <a:endParaRPr lang="en-US" sz="2000" dirty="0"/>
          </a:p>
          <a:p>
            <a:pPr lvl="0" algn="just"/>
            <a:r>
              <a:rPr lang="en-US" sz="2000" dirty="0"/>
              <a:t>B. S. Grewal, Higher Engineering Mathematics, Khanna Publisher, 2005.</a:t>
            </a:r>
          </a:p>
          <a:p>
            <a:pPr lvl="0" algn="just">
              <a:buNone/>
            </a:pPr>
            <a:endParaRPr lang="en-US" sz="2000" dirty="0"/>
          </a:p>
          <a:p>
            <a:pPr lvl="0" algn="just"/>
            <a:r>
              <a:rPr lang="en-US" sz="2000" dirty="0"/>
              <a:t> R K. Jain &amp; S R K. </a:t>
            </a:r>
            <a:r>
              <a:rPr lang="en-US" sz="2000" dirty="0" err="1"/>
              <a:t>Iyenger</a:t>
            </a:r>
            <a:r>
              <a:rPr lang="en-US" sz="2000" dirty="0"/>
              <a:t> , Advance Engineering Mathematics, </a:t>
            </a:r>
            <a:r>
              <a:rPr lang="en-US" sz="2000" dirty="0" err="1"/>
              <a:t>Narosa</a:t>
            </a:r>
            <a:r>
              <a:rPr lang="en-US" sz="2000" dirty="0"/>
              <a:t> Publishing House 2002.</a:t>
            </a:r>
          </a:p>
          <a:p>
            <a:pPr>
              <a:buNone/>
            </a:pPr>
            <a:r>
              <a:rPr lang="en-US" sz="2000" dirty="0"/>
              <a:t> </a:t>
            </a:r>
          </a:p>
          <a:p>
            <a:pPr algn="ctr">
              <a:buNone/>
            </a:pPr>
            <a:endPar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p14="http://schemas.microsoft.com/office/powerpoint/2010/main" val="25552202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19876F9-391A-4572-914E-6D69EC5D5EF2}" type="datetime1">
              <a:rPr lang="en-US" smtClean="0"/>
              <a:pPr/>
              <a:t>2/13/2021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8"/>
          <p:cNvSpPr>
            <a:spLocks noGrp="1"/>
          </p:cNvSpPr>
          <p:nvPr>
            <p:ph idx="1"/>
          </p:nvPr>
        </p:nvSpPr>
        <p:spPr>
          <a:xfrm>
            <a:off x="228600" y="1143000"/>
            <a:ext cx="8458200" cy="5570756"/>
          </a:xfrm>
          <a:prstGeom prst="rect">
            <a:avLst/>
          </a:prstGeom>
          <a:noFill/>
        </p:spPr>
        <p:txBody>
          <a:bodyPr wrap="square" lIns="91440" tIns="45720" rIns="91440" bIns="45720">
            <a:spAutoFit/>
          </a:bodyPr>
          <a:lstStyle/>
          <a:p>
            <a:pPr algn="ctr">
              <a:buNone/>
            </a:pPr>
            <a:r>
              <a:rPr lang="en-US" sz="2000" b="1" u="sng" dirty="0"/>
              <a:t>Reference Books</a:t>
            </a:r>
            <a:endParaRPr lang="en-US" sz="2000" u="sng" dirty="0"/>
          </a:p>
          <a:p>
            <a:pPr lvl="0" algn="just"/>
            <a:r>
              <a:rPr lang="en-US" sz="2400" dirty="0"/>
              <a:t>E. </a:t>
            </a:r>
            <a:r>
              <a:rPr lang="en-US" sz="2400" dirty="0" err="1"/>
              <a:t>Kreyszig</a:t>
            </a:r>
            <a:r>
              <a:rPr lang="en-US" sz="2400" dirty="0"/>
              <a:t>, Advance Engineering Mathematics, John Wiley &amp; Sons, 2005. </a:t>
            </a:r>
          </a:p>
          <a:p>
            <a:pPr lvl="0" algn="just"/>
            <a:r>
              <a:rPr lang="en-US" sz="2400" dirty="0"/>
              <a:t>Peter V. O’Neil, Advance Engineering Mathematics, Thomson (Cengage) Learning, 2007.</a:t>
            </a:r>
          </a:p>
          <a:p>
            <a:pPr lvl="0" algn="just"/>
            <a:r>
              <a:rPr lang="en-US" sz="2400" dirty="0"/>
              <a:t>Maurice D. Weir, Joel Hass, Frank R. Giordano, Thomas, Calculus, Eleventh Edition, Pearson.</a:t>
            </a:r>
          </a:p>
          <a:p>
            <a:pPr lvl="0" algn="just"/>
            <a:r>
              <a:rPr lang="en-US" sz="2400" dirty="0"/>
              <a:t>D. Poole, Linear Algebra : A Modern Introduction, 2nd Edition, Brooks/Cole, 2005.</a:t>
            </a:r>
          </a:p>
          <a:p>
            <a:pPr lvl="0" algn="just"/>
            <a:r>
              <a:rPr lang="en-US" sz="2400" dirty="0" err="1"/>
              <a:t>Veerarajan</a:t>
            </a:r>
            <a:r>
              <a:rPr lang="en-US" sz="2400" dirty="0"/>
              <a:t> T., Engineering Mathematics for first year, Tata McGraw-Hill, New Delhi, 2008.</a:t>
            </a:r>
          </a:p>
          <a:p>
            <a:pPr lvl="0" algn="just"/>
            <a:endParaRPr lang="en-US" sz="2000" dirty="0"/>
          </a:p>
          <a:p>
            <a:pPr lvl="0" algn="just">
              <a:buNone/>
            </a:pPr>
            <a:endPar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buNone/>
            </a:pPr>
            <a:endPar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p14="http://schemas.microsoft.com/office/powerpoint/2010/main" val="41804246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19876F9-391A-4572-914E-6D69EC5D5EF2}" type="datetime1">
              <a:rPr lang="en-US" smtClean="0"/>
              <a:pPr/>
              <a:t>2/13/2021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a:t>References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8"/>
          <p:cNvSpPr>
            <a:spLocks noGrp="1"/>
          </p:cNvSpPr>
          <p:nvPr>
            <p:ph idx="1"/>
          </p:nvPr>
        </p:nvSpPr>
        <p:spPr>
          <a:xfrm>
            <a:off x="533400" y="1143000"/>
            <a:ext cx="8229600" cy="4525963"/>
          </a:xfrm>
          <a:prstGeom prst="rect">
            <a:avLst/>
          </a:prstGeom>
          <a:noFill/>
        </p:spPr>
        <p:txBody>
          <a:bodyPr wrap="none" lIns="91440" tIns="45720" rIns="91440" bIns="45720">
            <a:spAutoFit/>
          </a:bodyPr>
          <a:lstStyle/>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spTree>
    <p:extLst>
      <p:ext uri="{BB962C8B-B14F-4D97-AF65-F5344CB8AC3E}">
        <p14:creationId xmlns:p14="http://schemas.microsoft.com/office/powerpoint/2010/main" val="3037235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686800" cy="4876800"/>
          </a:xfrm>
        </p:spPr>
        <p:txBody>
          <a:bodyPr>
            <a:normAutofit/>
          </a:bodyPr>
          <a:lstStyle/>
          <a:p>
            <a:pPr>
              <a:buFont typeface="Wingdings" panose="05000000000000000000" pitchFamily="2" charset="2"/>
              <a:buChar char="Ø"/>
            </a:pPr>
            <a:r>
              <a:rPr lang="en-US" sz="2800" b="1" dirty="0"/>
              <a:t>n</a:t>
            </a:r>
            <a:r>
              <a:rPr lang="en-US" sz="2800" b="1" baseline="30000" dirty="0"/>
              <a:t>th</a:t>
            </a:r>
            <a:r>
              <a:rPr lang="en-US" sz="2800" b="1" dirty="0"/>
              <a:t> derivative of some elementary functions-</a:t>
            </a:r>
            <a:endParaRPr lang="en-IN" sz="2800" b="1" dirty="0">
              <a:latin typeface="Times New Roman" pitchFamily="18" charset="0"/>
              <a:cs typeface="Times New Roman" pitchFamily="18" charset="0"/>
            </a:endParaRPr>
          </a:p>
          <a:p>
            <a:pPr marL="0" indent="0">
              <a:buNone/>
            </a:pPr>
            <a:endParaRPr lang="en-IN" sz="2400" b="1" dirty="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a:p>
            <a:pPr>
              <a:buNone/>
            </a:pPr>
            <a:endParaRPr lang="en-IN" sz="2400" dirty="0"/>
          </a:p>
          <a:p>
            <a:pPr>
              <a:buNone/>
            </a:pPr>
            <a:endParaRPr lang="en-IN" sz="2400" dirty="0"/>
          </a:p>
          <a:p>
            <a:pPr marL="0" indent="0">
              <a:buNone/>
            </a:pPr>
            <a:endParaRPr lang="en-US" sz="2400" dirty="0"/>
          </a:p>
        </p:txBody>
      </p:sp>
      <p:sp>
        <p:nvSpPr>
          <p:cNvPr id="4" name="Date Placeholder 3"/>
          <p:cNvSpPr>
            <a:spLocks noGrp="1"/>
          </p:cNvSpPr>
          <p:nvPr>
            <p:ph type="dt" sz="half" idx="10"/>
          </p:nvPr>
        </p:nvSpPr>
        <p:spPr/>
        <p:txBody>
          <a:bodyPr/>
          <a:lstStyle/>
          <a:p>
            <a:fld id="{ABB94109-CFA0-4719-8ADE-CB08760CAFA5}" type="datetime1">
              <a:rPr lang="en-US" smtClean="0"/>
              <a:pPr/>
              <a:t>2/13/2021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latin typeface="Times New Roman" pitchFamily="18" charset="0"/>
                <a:cs typeface="Times New Roman" pitchFamily="18" charset="0"/>
              </a:rPr>
              <a:t>Successive Differentiation,</a:t>
            </a:r>
            <a:r>
              <a:rPr lang="en-US" sz="3200" dirty="0"/>
              <a:t>(CO2..)</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9" name="Object 8"/>
          <p:cNvGraphicFramePr>
            <a:graphicFrameLocks noChangeAspect="1"/>
          </p:cNvGraphicFramePr>
          <p:nvPr>
            <p:extLst>
              <p:ext uri="{D42A27DB-BD31-4B8C-83A1-F6EECF244321}">
                <p14:modId xmlns:p14="http://schemas.microsoft.com/office/powerpoint/2010/main" val="2148434369"/>
              </p:ext>
            </p:extLst>
          </p:nvPr>
        </p:nvGraphicFramePr>
        <p:xfrm>
          <a:off x="609600" y="1905000"/>
          <a:ext cx="6129338" cy="1371600"/>
        </p:xfrm>
        <a:graphic>
          <a:graphicData uri="http://schemas.openxmlformats.org/presentationml/2006/ole">
            <mc:AlternateContent xmlns:mc="http://schemas.openxmlformats.org/markup-compatibility/2006">
              <mc:Choice xmlns:v="urn:schemas-microsoft-com:vml" Requires="v">
                <p:oleObj spid="_x0000_s1025" name="Equation" r:id="rId4" imgW="2412720" imgH="685800" progId="Equation.DSMT4">
                  <p:embed/>
                </p:oleObj>
              </mc:Choice>
              <mc:Fallback>
                <p:oleObj name="Equation" r:id="rId4" imgW="2412720" imgH="685800" progId="Equation.DSMT4">
                  <p:embed/>
                  <p:pic>
                    <p:nvPicPr>
                      <p:cNvPr id="9"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905000"/>
                        <a:ext cx="6129338"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898927968"/>
              </p:ext>
            </p:extLst>
          </p:nvPr>
        </p:nvGraphicFramePr>
        <p:xfrm>
          <a:off x="676275" y="3352800"/>
          <a:ext cx="7096125" cy="1646237"/>
        </p:xfrm>
        <a:graphic>
          <a:graphicData uri="http://schemas.openxmlformats.org/presentationml/2006/ole">
            <mc:AlternateContent xmlns:mc="http://schemas.openxmlformats.org/markup-compatibility/2006">
              <mc:Choice xmlns:v="urn:schemas-microsoft-com:vml" Requires="v">
                <p:oleObj spid="_x0000_s1026" name="Equation" r:id="rId6" imgW="3276360" imgH="914400" progId="Equation.DSMT4">
                  <p:embed/>
                </p:oleObj>
              </mc:Choice>
              <mc:Fallback>
                <p:oleObj name="Equation" r:id="rId6" imgW="3276360" imgH="914400" progId="Equation.DSMT4">
                  <p:embed/>
                  <p:pic>
                    <p:nvPicPr>
                      <p:cNvPr id="1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275" y="3352800"/>
                        <a:ext cx="7096125" cy="1646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44373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686800" cy="4876800"/>
          </a:xfrm>
        </p:spPr>
        <p:txBody>
          <a:bodyPr>
            <a:normAutofit/>
          </a:bodyPr>
          <a:lstStyle/>
          <a:p>
            <a:pPr marL="0" indent="0">
              <a:buNone/>
            </a:pPr>
            <a:endParaRPr lang="en-IN" sz="2400" b="1" dirty="0">
              <a:latin typeface="Times New Roman" pitchFamily="18" charset="0"/>
              <a:cs typeface="Times New Roman" pitchFamily="18" charset="0"/>
            </a:endParaRPr>
          </a:p>
          <a:p>
            <a:pPr marL="0" indent="0">
              <a:buNone/>
            </a:pPr>
            <a:endParaRPr lang="en-IN" sz="2400" b="1" dirty="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a:p>
            <a:pPr>
              <a:buNone/>
            </a:pPr>
            <a:endParaRPr lang="en-IN" sz="2400" dirty="0"/>
          </a:p>
          <a:p>
            <a:pPr>
              <a:buNone/>
            </a:pPr>
            <a:endParaRPr lang="en-IN" sz="2400" dirty="0"/>
          </a:p>
          <a:p>
            <a:pPr marL="0" indent="0">
              <a:buNone/>
            </a:pPr>
            <a:endParaRPr lang="en-US" sz="2400" dirty="0"/>
          </a:p>
        </p:txBody>
      </p:sp>
      <p:sp>
        <p:nvSpPr>
          <p:cNvPr id="4" name="Date Placeholder 3"/>
          <p:cNvSpPr>
            <a:spLocks noGrp="1"/>
          </p:cNvSpPr>
          <p:nvPr>
            <p:ph type="dt" sz="half" idx="10"/>
          </p:nvPr>
        </p:nvSpPr>
        <p:spPr/>
        <p:txBody>
          <a:bodyPr/>
          <a:lstStyle/>
          <a:p>
            <a:fld id="{ABB94109-CFA0-4719-8ADE-CB08760CAFA5}" type="datetime1">
              <a:rPr lang="en-US" smtClean="0"/>
              <a:pPr/>
              <a:t>2/13/2021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latin typeface="Times New Roman" pitchFamily="18" charset="0"/>
                <a:cs typeface="Times New Roman" pitchFamily="18" charset="0"/>
              </a:rPr>
              <a:t>Successive Differentiation,</a:t>
            </a:r>
            <a:r>
              <a:rPr lang="en-US" sz="3200" dirty="0"/>
              <a:t>(CO2..)</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 name="Object 1"/>
          <p:cNvGraphicFramePr>
            <a:graphicFrameLocks noChangeAspect="1"/>
          </p:cNvGraphicFramePr>
          <p:nvPr>
            <p:extLst>
              <p:ext uri="{D42A27DB-BD31-4B8C-83A1-F6EECF244321}">
                <p14:modId xmlns:p14="http://schemas.microsoft.com/office/powerpoint/2010/main" val="4103564899"/>
              </p:ext>
            </p:extLst>
          </p:nvPr>
        </p:nvGraphicFramePr>
        <p:xfrm>
          <a:off x="457200" y="1392637"/>
          <a:ext cx="8001000" cy="1566464"/>
        </p:xfrm>
        <a:graphic>
          <a:graphicData uri="http://schemas.openxmlformats.org/presentationml/2006/ole">
            <mc:AlternateContent xmlns:mc="http://schemas.openxmlformats.org/markup-compatibility/2006">
              <mc:Choice xmlns:v="urn:schemas-microsoft-com:vml" Requires="v">
                <p:oleObj spid="_x0000_s2049" name="Equation" r:id="rId4" imgW="3466800" imgH="812520" progId="Equation.DSMT4">
                  <p:embed/>
                </p:oleObj>
              </mc:Choice>
              <mc:Fallback>
                <p:oleObj name="Equation" r:id="rId4" imgW="3466800" imgH="812520" progId="Equation.DSMT4">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392637"/>
                        <a:ext cx="8001000" cy="15664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974001743"/>
              </p:ext>
            </p:extLst>
          </p:nvPr>
        </p:nvGraphicFramePr>
        <p:xfrm>
          <a:off x="457200" y="3331763"/>
          <a:ext cx="8077200" cy="2764237"/>
        </p:xfrm>
        <a:graphic>
          <a:graphicData uri="http://schemas.openxmlformats.org/presentationml/2006/ole">
            <mc:AlternateContent xmlns:mc="http://schemas.openxmlformats.org/markup-compatibility/2006">
              <mc:Choice xmlns:v="urn:schemas-microsoft-com:vml" Requires="v">
                <p:oleObj spid="_x0000_s2050" name="Equation" r:id="rId6" imgW="6528816" imgH="2602926" progId="Equation.DSMT4">
                  <p:embed/>
                </p:oleObj>
              </mc:Choice>
              <mc:Fallback>
                <p:oleObj name="Equation" r:id="rId6" imgW="6528816" imgH="2602926" progId="Equation.DSMT4">
                  <p:embed/>
                  <p:pic>
                    <p:nvPicPr>
                      <p:cNvPr id="11"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3331763"/>
                        <a:ext cx="8077200" cy="2764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90407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686800" cy="4876800"/>
          </a:xfrm>
        </p:spPr>
        <p:txBody>
          <a:bodyPr>
            <a:normAutofit/>
          </a:bodyPr>
          <a:lstStyle/>
          <a:p>
            <a:pPr marL="0" indent="0">
              <a:buNone/>
            </a:pPr>
            <a:r>
              <a:rPr lang="en-US" b="1" dirty="0"/>
              <a:t> </a:t>
            </a:r>
            <a:endParaRPr lang="en-IN" sz="2400" b="1" dirty="0">
              <a:latin typeface="Times New Roman" pitchFamily="18" charset="0"/>
              <a:cs typeface="Times New Roman" pitchFamily="18" charset="0"/>
            </a:endParaRPr>
          </a:p>
          <a:p>
            <a:pPr marL="0" indent="0">
              <a:buNone/>
            </a:pPr>
            <a:endParaRPr lang="en-IN" sz="2400" b="1" dirty="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a:p>
            <a:pPr>
              <a:buNone/>
            </a:pPr>
            <a:endParaRPr lang="en-IN" sz="2400" dirty="0"/>
          </a:p>
          <a:p>
            <a:pPr>
              <a:buNone/>
            </a:pPr>
            <a:endParaRPr lang="en-IN" sz="2400" dirty="0"/>
          </a:p>
          <a:p>
            <a:pPr marL="0" indent="0">
              <a:buNone/>
            </a:pPr>
            <a:endParaRPr lang="en-US" sz="2400" dirty="0"/>
          </a:p>
        </p:txBody>
      </p:sp>
      <p:sp>
        <p:nvSpPr>
          <p:cNvPr id="4" name="Date Placeholder 3"/>
          <p:cNvSpPr>
            <a:spLocks noGrp="1"/>
          </p:cNvSpPr>
          <p:nvPr>
            <p:ph type="dt" sz="half" idx="10"/>
          </p:nvPr>
        </p:nvSpPr>
        <p:spPr/>
        <p:txBody>
          <a:bodyPr/>
          <a:lstStyle/>
          <a:p>
            <a:fld id="{ABB94109-CFA0-4719-8ADE-CB08760CAFA5}" type="datetime1">
              <a:rPr lang="en-US" smtClean="0"/>
              <a:pPr/>
              <a:t>2/13/2021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latin typeface="Times New Roman" pitchFamily="18" charset="0"/>
                <a:cs typeface="Times New Roman" pitchFamily="18" charset="0"/>
              </a:rPr>
              <a:t>Successive Differentiation,</a:t>
            </a:r>
            <a:r>
              <a:rPr lang="en-US" sz="3200" dirty="0"/>
              <a:t>(CO2..)</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 name="Object 1"/>
          <p:cNvGraphicFramePr>
            <a:graphicFrameLocks noChangeAspect="1"/>
          </p:cNvGraphicFramePr>
          <p:nvPr>
            <p:extLst>
              <p:ext uri="{D42A27DB-BD31-4B8C-83A1-F6EECF244321}">
                <p14:modId xmlns:p14="http://schemas.microsoft.com/office/powerpoint/2010/main" val="3625899234"/>
              </p:ext>
            </p:extLst>
          </p:nvPr>
        </p:nvGraphicFramePr>
        <p:xfrm>
          <a:off x="304800" y="1219200"/>
          <a:ext cx="8153400" cy="4876800"/>
        </p:xfrm>
        <a:graphic>
          <a:graphicData uri="http://schemas.openxmlformats.org/presentationml/2006/ole">
            <mc:AlternateContent xmlns:mc="http://schemas.openxmlformats.org/markup-compatibility/2006">
              <mc:Choice xmlns:v="urn:schemas-microsoft-com:vml" Requires="v">
                <p:oleObj spid="_x0000_s3073" name="Equation" r:id="rId4" imgW="8747908" imgH="5463622" progId="Equation.DSMT4">
                  <p:embed/>
                </p:oleObj>
              </mc:Choice>
              <mc:Fallback>
                <p:oleObj name="Equation" r:id="rId4" imgW="8747908" imgH="5463622" progId="Equation.DSMT4">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219200"/>
                        <a:ext cx="8153400" cy="487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47189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219200"/>
                <a:ext cx="8686800" cy="4876800"/>
              </a:xfrm>
            </p:spPr>
            <p:txBody>
              <a:bodyPr>
                <a:normAutofit/>
              </a:bodyPr>
              <a:lstStyle/>
              <a:p>
                <a:pPr marL="0" indent="0">
                  <a:buNone/>
                </a:pPr>
                <a:r>
                  <a:rPr lang="en-US" dirty="0"/>
                  <a:t>   (10) If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𝑎𝑥</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e>
                      <m:sup>
                        <m:r>
                          <a:rPr lang="en-US" i="1">
                            <a:latin typeface="Cambria Math" panose="02040503050406030204" pitchFamily="18" charset="0"/>
                          </a:rPr>
                          <m:t>−</m:t>
                        </m:r>
                        <m:r>
                          <a:rPr lang="en-US" i="1">
                            <a:latin typeface="Cambria Math" panose="02040503050406030204" pitchFamily="18" charset="0"/>
                          </a:rPr>
                          <m:t>𝑚</m:t>
                        </m:r>
                      </m:sup>
                    </m:sSup>
                  </m:oMath>
                </a14:m>
                <a:r>
                  <a:rPr lang="en-US" dirty="0"/>
                  <a:t> then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e>
                          </m:d>
                        </m:e>
                        <m:sup>
                          <m:r>
                            <a:rPr lang="en-US" i="1">
                              <a:latin typeface="Cambria Math" panose="02040503050406030204" pitchFamily="18" charset="0"/>
                            </a:rPr>
                            <m:t>𝑛</m:t>
                          </m:r>
                        </m:sup>
                      </m:sSup>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ea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−1</m:t>
                              </m:r>
                            </m:e>
                          </m:d>
                          <m:r>
                            <a:rPr lang="en-US" i="1">
                              <a:latin typeface="Cambria Math" panose="02040503050406030204" pitchFamily="18" charset="0"/>
                              <a:ea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𝑎𝑥</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e>
                        <m:sup>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p>
                      </m:sSup>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𝑛</m:t>
                          </m:r>
                        </m:sup>
                      </m:sSup>
                    </m:oMath>
                  </m:oMathPara>
                </a14:m>
                <a:endParaRPr lang="en-IN" sz="2400" b="1" dirty="0">
                  <a:latin typeface="Times New Roman" pitchFamily="18" charset="0"/>
                  <a:cs typeface="Times New Roman" pitchFamily="18" charset="0"/>
                </a:endParaRPr>
              </a:p>
              <a:p>
                <a:pPr marL="0" indent="0">
                  <a:buNone/>
                </a:pPr>
                <a:endParaRPr lang="en-IN" sz="2400" b="1" dirty="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a:p>
                <a:pPr>
                  <a:buNone/>
                </a:pPr>
                <a:endParaRPr lang="en-IN" sz="2400" dirty="0"/>
              </a:p>
              <a:p>
                <a:pPr>
                  <a:buNone/>
                </a:pPr>
                <a:endParaRPr lang="en-IN"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219200"/>
                <a:ext cx="8686800" cy="4876800"/>
              </a:xfrm>
              <a:blipFill rotWithShape="0">
                <a:blip r:embed="rId2"/>
                <a:stretch>
                  <a:fillRect t="-150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BB94109-CFA0-4719-8ADE-CB08760CAFA5}" type="datetime1">
              <a:rPr lang="en-US" smtClean="0"/>
              <a:pPr/>
              <a:t>2/13/2021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latin typeface="Times New Roman" pitchFamily="18" charset="0"/>
                <a:cs typeface="Times New Roman" pitchFamily="18" charset="0"/>
              </a:rPr>
              <a:t>Successive Differentiation,</a:t>
            </a:r>
            <a:r>
              <a:rPr lang="en-US" sz="3200" dirty="0"/>
              <a:t>(CO2..)</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836997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686800" cy="4876800"/>
          </a:xfrm>
        </p:spPr>
        <p:txBody>
          <a:bodyPr>
            <a:normAutofit/>
          </a:bodyPr>
          <a:lstStyle/>
          <a:p>
            <a:pPr marL="0" indent="0">
              <a:buNone/>
            </a:pPr>
            <a:r>
              <a:rPr lang="en-US" b="1" dirty="0"/>
              <a:t> </a:t>
            </a:r>
            <a:endParaRPr lang="en-IN" sz="2400" b="1" dirty="0">
              <a:latin typeface="Times New Roman" pitchFamily="18" charset="0"/>
              <a:cs typeface="Times New Roman" pitchFamily="18" charset="0"/>
            </a:endParaRPr>
          </a:p>
          <a:p>
            <a:pPr marL="0" indent="0">
              <a:buNone/>
            </a:pPr>
            <a:endParaRPr lang="en-IN" sz="2400" b="1" dirty="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a:p>
            <a:pPr>
              <a:buNone/>
            </a:pPr>
            <a:endParaRPr lang="en-IN" sz="2400" dirty="0"/>
          </a:p>
          <a:p>
            <a:pPr>
              <a:buNone/>
            </a:pPr>
            <a:endParaRPr lang="en-IN" sz="2400" dirty="0"/>
          </a:p>
          <a:p>
            <a:pPr marL="0" indent="0">
              <a:buNone/>
            </a:pPr>
            <a:endParaRPr lang="en-US" sz="2400" dirty="0"/>
          </a:p>
        </p:txBody>
      </p:sp>
      <p:sp>
        <p:nvSpPr>
          <p:cNvPr id="4" name="Date Placeholder 3"/>
          <p:cNvSpPr>
            <a:spLocks noGrp="1"/>
          </p:cNvSpPr>
          <p:nvPr>
            <p:ph type="dt" sz="half" idx="10"/>
          </p:nvPr>
        </p:nvSpPr>
        <p:spPr/>
        <p:txBody>
          <a:bodyPr/>
          <a:lstStyle/>
          <a:p>
            <a:fld id="{ABB94109-CFA0-4719-8ADE-CB08760CAFA5}" type="datetime1">
              <a:rPr lang="en-US" smtClean="0"/>
              <a:pPr/>
              <a:t>2/13/2021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latin typeface="Times New Roman" pitchFamily="18" charset="0"/>
                <a:cs typeface="Times New Roman" pitchFamily="18" charset="0"/>
              </a:rPr>
              <a:t>Successive Differentiation,</a:t>
            </a:r>
            <a:r>
              <a:rPr lang="en-US" sz="3200" dirty="0"/>
              <a:t>(CO2..)</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 name="Object 1"/>
          <p:cNvGraphicFramePr>
            <a:graphicFrameLocks noChangeAspect="1"/>
          </p:cNvGraphicFramePr>
          <p:nvPr>
            <p:extLst>
              <p:ext uri="{D42A27DB-BD31-4B8C-83A1-F6EECF244321}">
                <p14:modId xmlns:p14="http://schemas.microsoft.com/office/powerpoint/2010/main" val="4223680164"/>
              </p:ext>
            </p:extLst>
          </p:nvPr>
        </p:nvGraphicFramePr>
        <p:xfrm>
          <a:off x="685800" y="1219200"/>
          <a:ext cx="7467600" cy="5105400"/>
        </p:xfrm>
        <a:graphic>
          <a:graphicData uri="http://schemas.openxmlformats.org/presentationml/2006/ole">
            <mc:AlternateContent xmlns:mc="http://schemas.openxmlformats.org/markup-compatibility/2006">
              <mc:Choice xmlns:v="urn:schemas-microsoft-com:vml" Requires="v">
                <p:oleObj spid="_x0000_s4097" name="Equation" r:id="rId4" imgW="2831760" imgH="2933640" progId="Equation.DSMT4">
                  <p:embed/>
                </p:oleObj>
              </mc:Choice>
              <mc:Fallback>
                <p:oleObj name="Equation" r:id="rId4" imgW="2831760" imgH="2933640" progId="Equation.DSMT4">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219200"/>
                        <a:ext cx="7467600" cy="510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61831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686800" cy="4876800"/>
          </a:xfrm>
        </p:spPr>
        <p:txBody>
          <a:bodyPr>
            <a:normAutofit/>
          </a:bodyPr>
          <a:lstStyle/>
          <a:p>
            <a:pPr marL="0" indent="0">
              <a:buNone/>
            </a:pPr>
            <a:r>
              <a:rPr lang="en-US" b="1" dirty="0"/>
              <a:t> </a:t>
            </a:r>
            <a:endParaRPr lang="en-IN" sz="2400" b="1" dirty="0">
              <a:latin typeface="Times New Roman" pitchFamily="18" charset="0"/>
              <a:cs typeface="Times New Roman" pitchFamily="18" charset="0"/>
            </a:endParaRPr>
          </a:p>
          <a:p>
            <a:pPr marL="0" indent="0">
              <a:buNone/>
            </a:pPr>
            <a:endParaRPr lang="en-IN" sz="2400" b="1" dirty="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a:p>
            <a:pPr>
              <a:buNone/>
            </a:pPr>
            <a:endParaRPr lang="en-IN" sz="2400" dirty="0"/>
          </a:p>
          <a:p>
            <a:pPr>
              <a:buNone/>
            </a:pPr>
            <a:endParaRPr lang="en-IN" sz="2400" dirty="0"/>
          </a:p>
          <a:p>
            <a:pPr marL="0" indent="0">
              <a:buNone/>
            </a:pPr>
            <a:endParaRPr lang="en-US" sz="2400" dirty="0"/>
          </a:p>
        </p:txBody>
      </p:sp>
      <p:sp>
        <p:nvSpPr>
          <p:cNvPr id="4" name="Date Placeholder 3"/>
          <p:cNvSpPr>
            <a:spLocks noGrp="1"/>
          </p:cNvSpPr>
          <p:nvPr>
            <p:ph type="dt" sz="half" idx="10"/>
          </p:nvPr>
        </p:nvSpPr>
        <p:spPr/>
        <p:txBody>
          <a:bodyPr/>
          <a:lstStyle/>
          <a:p>
            <a:fld id="{ABB94109-CFA0-4719-8ADE-CB08760CAFA5}" type="datetime1">
              <a:rPr lang="en-US" smtClean="0"/>
              <a:pPr/>
              <a:t>2/13/2021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latin typeface="Times New Roman" pitchFamily="18" charset="0"/>
                <a:cs typeface="Times New Roman" pitchFamily="18" charset="0"/>
              </a:rPr>
              <a:t>Successive Differentiation,</a:t>
            </a:r>
            <a:r>
              <a:rPr lang="en-US" sz="3200" dirty="0"/>
              <a:t>(CO2..)</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 name="Object 1"/>
          <p:cNvGraphicFramePr>
            <a:graphicFrameLocks noChangeAspect="1"/>
          </p:cNvGraphicFramePr>
          <p:nvPr>
            <p:extLst>
              <p:ext uri="{D42A27DB-BD31-4B8C-83A1-F6EECF244321}">
                <p14:modId xmlns:p14="http://schemas.microsoft.com/office/powerpoint/2010/main" val="3790000861"/>
              </p:ext>
            </p:extLst>
          </p:nvPr>
        </p:nvGraphicFramePr>
        <p:xfrm>
          <a:off x="457201" y="990600"/>
          <a:ext cx="8001000" cy="5822950"/>
        </p:xfrm>
        <a:graphic>
          <a:graphicData uri="http://schemas.openxmlformats.org/presentationml/2006/ole">
            <mc:AlternateContent xmlns:mc="http://schemas.openxmlformats.org/markup-compatibility/2006">
              <mc:Choice xmlns:v="urn:schemas-microsoft-com:vml" Requires="v">
                <p:oleObj spid="_x0000_s5121" name="Equation" r:id="rId4" imgW="3809880" imgH="3530520" progId="Equation.DSMT4">
                  <p:embed/>
                </p:oleObj>
              </mc:Choice>
              <mc:Fallback>
                <p:oleObj name="Equation" r:id="rId4" imgW="3809880" imgH="3530520" progId="Equation.DSMT4">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1" y="990600"/>
                        <a:ext cx="8001000" cy="582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23244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219200"/>
                <a:ext cx="8686800" cy="4876800"/>
              </a:xfrm>
            </p:spPr>
            <p:txBody>
              <a:bodyPr>
                <a:normAutofit fontScale="70000" lnSpcReduction="20000"/>
              </a:bodyPr>
              <a:lstStyle/>
              <a:p>
                <a:r>
                  <a:rPr lang="en-US" dirty="0"/>
                  <a:t>6.Find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oMath>
                </a14:m>
                <a:r>
                  <a:rPr lang="en-US" dirty="0"/>
                  <a:t> if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𝑛</m:t>
                            </m:r>
                          </m:sup>
                        </m:sSup>
                        <m:r>
                          <a:rPr lang="en-US" i="1">
                            <a:latin typeface="Cambria Math" panose="02040503050406030204" pitchFamily="18" charset="0"/>
                          </a:rPr>
                          <m:t>−1</m:t>
                        </m:r>
                      </m:num>
                      <m:den>
                        <m:r>
                          <a:rPr lang="en-US" i="1">
                            <a:latin typeface="Cambria Math" panose="02040503050406030204" pitchFamily="18" charset="0"/>
                          </a:rPr>
                          <m:t>𝑥</m:t>
                        </m:r>
                        <m:r>
                          <a:rPr lang="en-US" i="1">
                            <a:latin typeface="Cambria Math" panose="02040503050406030204" pitchFamily="18" charset="0"/>
                          </a:rPr>
                          <m:t>−1</m:t>
                        </m:r>
                      </m:den>
                    </m:f>
                    <m:r>
                      <a:rPr lang="en-US">
                        <a:latin typeface="Cambria Math" panose="02040503050406030204" pitchFamily="18" charset="0"/>
                      </a:rPr>
                      <m:t> </m:t>
                    </m:r>
                  </m:oMath>
                </a14:m>
                <a:r>
                  <a:rPr lang="en-US" dirty="0"/>
                  <a:t>.                                                 (MTU2012)</a:t>
                </a:r>
              </a:p>
              <a:p>
                <a:endParaRPr lang="en-US" dirty="0"/>
              </a:p>
              <a:p>
                <a:r>
                  <a:rPr lang="en-US" dirty="0"/>
                  <a:t>7.The (n-1)</a:t>
                </a:r>
                <a:r>
                  <a:rPr lang="en-US" dirty="0" err="1"/>
                  <a:t>th</a:t>
                </a:r>
                <a:r>
                  <a:rPr lang="en-US" dirty="0"/>
                  <a:t> derivative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𝑛</m:t>
                        </m:r>
                      </m:sup>
                    </m:sSup>
                  </m:oMath>
                </a14:m>
                <a:r>
                  <a:rPr lang="en-US" dirty="0"/>
                  <a:t>  is……..                      (MTU2012)</a:t>
                </a:r>
              </a:p>
              <a:p>
                <a:endParaRPr lang="en-US" dirty="0"/>
              </a:p>
              <a:p>
                <a:r>
                  <a:rPr lang="en-US" dirty="0"/>
                  <a:t>8.</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𝑛</m:t>
                            </m:r>
                          </m:sup>
                        </m:sSup>
                      </m:num>
                      <m:den>
                        <m:sSup>
                          <m:sSupPr>
                            <m:ctrlPr>
                              <a:rPr lang="en-US" i="1">
                                <a:latin typeface="Cambria Math" panose="02040503050406030204" pitchFamily="18" charset="0"/>
                              </a:rPr>
                            </m:ctrlPr>
                          </m:sSupPr>
                          <m:e>
                            <m:r>
                              <a:rPr lang="en-US" i="1">
                                <a:latin typeface="Cambria Math" panose="02040503050406030204" pitchFamily="18" charset="0"/>
                              </a:rPr>
                              <m:t>𝑑𝑥</m:t>
                            </m:r>
                          </m:e>
                          <m:sup>
                            <m:r>
                              <a:rPr lang="en-US" i="1">
                                <a:latin typeface="Cambria Math" panose="02040503050406030204" pitchFamily="18" charset="0"/>
                              </a:rPr>
                              <m:t>𝑛</m:t>
                            </m:r>
                          </m:sup>
                        </m:sSup>
                      </m:den>
                    </m:f>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𝑛</m:t>
                        </m:r>
                      </m:sup>
                    </m:sSup>
                    <m:r>
                      <a:rPr lang="en-US" i="1">
                        <a:latin typeface="Cambria Math" panose="02040503050406030204" pitchFamily="18" charset="0"/>
                      </a:rPr>
                      <m:t>𝑙𝑜𝑔𝑥</m:t>
                    </m:r>
                    <m:r>
                      <a:rPr lang="en-US" i="1">
                        <a:latin typeface="Cambria Math" panose="02040503050406030204" pitchFamily="18" charset="0"/>
                      </a:rPr>
                      <m:t>)</m:t>
                    </m:r>
                  </m:oMath>
                </a14:m>
                <a:r>
                  <a:rPr lang="en-US" dirty="0"/>
                  <a:t> then prove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𝑛</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oMath>
                </a14:m>
                <a:endParaRPr lang="en-US" dirty="0"/>
              </a:p>
              <a:p>
                <a:pPr marL="0" indent="0">
                  <a:buNone/>
                </a:pPr>
                <a:r>
                  <a:rPr lang="en-US" dirty="0"/>
                  <a:t>      And Hence show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𝑙𝑜𝑔𝑥</m:t>
                    </m:r>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3</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oMath>
                </a14:m>
                <a:endParaRPr lang="en-US" dirty="0"/>
              </a:p>
              <a:p>
                <a:pPr marL="0" indent="0">
                  <a:buNone/>
                </a:pPr>
                <a:endParaRPr lang="en-US" dirty="0"/>
              </a:p>
              <a:p>
                <a:r>
                  <a:rPr lang="en-US" dirty="0"/>
                  <a:t>9.</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𝑥</m:t>
                        </m:r>
                      </m:sup>
                    </m:sSup>
                    <m:sSup>
                      <m:sSupPr>
                        <m:ctrlPr>
                          <a:rPr lang="en-US" i="1">
                            <a:latin typeface="Cambria Math" panose="02040503050406030204" pitchFamily="18" charset="0"/>
                          </a:rPr>
                        </m:ctrlPr>
                      </m:sSupPr>
                      <m:e>
                        <m:r>
                          <a:rPr lang="en-US" i="1">
                            <a:latin typeface="Cambria Math" panose="02040503050406030204" pitchFamily="18" charset="0"/>
                          </a:rPr>
                          <m:t>𝑠𝑖𝑛</m:t>
                        </m:r>
                      </m:e>
                      <m:sup>
                        <m:r>
                          <a:rPr lang="en-US" i="1">
                            <a:latin typeface="Cambria Math" panose="02040503050406030204" pitchFamily="18" charset="0"/>
                          </a:rPr>
                          <m:t>2</m:t>
                        </m:r>
                      </m:sup>
                    </m:sSup>
                    <m:r>
                      <a:rPr lang="en-US" i="1">
                        <a:latin typeface="Cambria Math" panose="02040503050406030204" pitchFamily="18" charset="0"/>
                      </a:rPr>
                      <m:t>𝑥</m:t>
                    </m:r>
                  </m:oMath>
                </a14:m>
                <a:r>
                  <a:rPr lang="en-US" dirty="0"/>
                  <a:t> then find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oMath>
                </a14:m>
                <a:endParaRPr lang="en-US" dirty="0"/>
              </a:p>
              <a:p>
                <a:pPr marL="0" indent="0">
                  <a:buNone/>
                </a:pPr>
                <a:endParaRPr lang="en-US" dirty="0"/>
              </a:p>
              <a:p>
                <a:r>
                  <a:rPr lang="en-US" dirty="0"/>
                  <a:t>10.If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𝑥𝑙𝑜𝑔</m:t>
                    </m:r>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−1</m:t>
                        </m:r>
                      </m:num>
                      <m:den>
                        <m:r>
                          <a:rPr lang="en-US" i="1">
                            <a:latin typeface="Cambria Math" panose="02040503050406030204" pitchFamily="18" charset="0"/>
                          </a:rPr>
                          <m:t>𝑥</m:t>
                        </m:r>
                        <m:r>
                          <a:rPr lang="en-US" i="1">
                            <a:latin typeface="Cambria Math" panose="02040503050406030204" pitchFamily="18" charset="0"/>
                          </a:rPr>
                          <m:t>+1</m:t>
                        </m:r>
                      </m:den>
                    </m:f>
                  </m:oMath>
                </a14:m>
                <a:r>
                  <a:rPr lang="en-US" dirty="0"/>
                  <a:t> ,</a:t>
                </a:r>
              </a:p>
              <a:p>
                <a:pPr marL="0" indent="0">
                  <a:buNone/>
                </a:pPr>
                <a:r>
                  <a:rPr lang="en-US" dirty="0"/>
                  <a:t>        show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e>
                        </m:d>
                      </m:e>
                      <m:sup>
                        <m:r>
                          <a:rPr lang="en-US" i="1">
                            <a:latin typeface="Cambria Math" panose="02040503050406030204" pitchFamily="18" charset="0"/>
                          </a:rPr>
                          <m:t>𝑛</m:t>
                        </m:r>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−2)!</m:t>
                    </m:r>
                    <m:d>
                      <m:dPr>
                        <m:begChr m:val="["/>
                        <m:endChr m:val="]"/>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−1)</m:t>
                                </m:r>
                              </m:e>
                              <m:sup>
                                <m:r>
                                  <a:rPr lang="en-US" i="1">
                                    <a:latin typeface="Cambria Math" panose="02040503050406030204" pitchFamily="18" charset="0"/>
                                    <a:ea typeface="Cambria Math" panose="02040503050406030204" pitchFamily="18" charset="0"/>
                                  </a:rPr>
                                  <m:t>𝑛</m:t>
                                </m:r>
                              </m:sup>
                            </m:sSup>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+1)</m:t>
                                </m:r>
                              </m:e>
                              <m:sup>
                                <m:r>
                                  <a:rPr lang="en-US" i="1">
                                    <a:latin typeface="Cambria Math" panose="02040503050406030204" pitchFamily="18" charset="0"/>
                                    <a:ea typeface="Cambria Math" panose="02040503050406030204" pitchFamily="18" charset="0"/>
                                  </a:rPr>
                                  <m:t>𝑛</m:t>
                                </m:r>
                              </m:sup>
                            </m:sSup>
                          </m:den>
                        </m:f>
                      </m:e>
                    </m:d>
                  </m:oMath>
                </a14:m>
                <a:endParaRPr lang="en-US" dirty="0"/>
              </a:p>
              <a:p>
                <a:pPr marL="0" indent="0">
                  <a:buNone/>
                </a:pPr>
                <a:r>
                  <a:rPr lang="en-US" dirty="0"/>
                  <a:t>                                                                                       (UPTU2003)</a:t>
                </a:r>
                <a:endParaRPr lang="en-IN" sz="2400" b="1" dirty="0">
                  <a:latin typeface="Times New Roman" pitchFamily="18" charset="0"/>
                  <a:cs typeface="Times New Roman" pitchFamily="18" charset="0"/>
                </a:endParaRPr>
              </a:p>
              <a:p>
                <a:pPr marL="0" indent="0">
                  <a:buNone/>
                </a:pPr>
                <a:endParaRPr lang="en-IN" sz="2400" b="1" dirty="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a:p>
                <a:pPr>
                  <a:buNone/>
                </a:pPr>
                <a:endParaRPr lang="en-IN" sz="2400" dirty="0"/>
              </a:p>
              <a:p>
                <a:pPr>
                  <a:buNone/>
                </a:pPr>
                <a:endParaRPr lang="en-IN"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219200"/>
                <a:ext cx="8686800" cy="4876800"/>
              </a:xfrm>
              <a:blipFill rotWithShape="0">
                <a:blip r:embed="rId2"/>
                <a:stretch>
                  <a:fillRect l="-772" t="-375" b="-187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BB94109-CFA0-4719-8ADE-CB08760CAFA5}" type="datetime1">
              <a:rPr lang="en-US" smtClean="0"/>
              <a:pPr/>
              <a:t>2/13/2021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latin typeface="Times New Roman" pitchFamily="18" charset="0"/>
                <a:cs typeface="Times New Roman" pitchFamily="18" charset="0"/>
              </a:rPr>
              <a:t>Successive Differentiation,</a:t>
            </a:r>
            <a:r>
              <a:rPr lang="en-US" sz="3200" dirty="0"/>
              <a:t>(CO2..)</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49521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7162800" cy="4525963"/>
          </a:xfrm>
        </p:spPr>
        <p:txBody>
          <a:bodyPr>
            <a:normAutofit/>
          </a:bodyPr>
          <a:lstStyle/>
          <a:p>
            <a:pPr>
              <a:buNone/>
            </a:pPr>
            <a:endParaRPr lang="en-US" sz="2400" dirty="0"/>
          </a:p>
          <a:p>
            <a:r>
              <a:rPr lang="en-US" sz="2400" dirty="0">
                <a:solidFill>
                  <a:srgbClr val="000000"/>
                </a:solidFill>
                <a:latin typeface="Times New Roman" pitchFamily="18" charset="0"/>
                <a:cs typeface="Times New Roman" pitchFamily="18" charset="0"/>
              </a:rPr>
              <a:t>Successive Differentiation(nth order derivatives)</a:t>
            </a:r>
            <a:endParaRPr lang="en-US" sz="2400" dirty="0"/>
          </a:p>
          <a:p>
            <a:r>
              <a:rPr lang="en-US" sz="2400" dirty="0">
                <a:solidFill>
                  <a:srgbClr val="000000"/>
                </a:solidFill>
                <a:latin typeface="Times New Roman" pitchFamily="18" charset="0"/>
                <a:cs typeface="Times New Roman" pitchFamily="18" charset="0"/>
              </a:rPr>
              <a:t>Leibnitz’s theorem and its application</a:t>
            </a:r>
            <a:endParaRPr lang="en-US" sz="2400" dirty="0"/>
          </a:p>
          <a:p>
            <a:r>
              <a:rPr lang="en-US" sz="2400" dirty="0"/>
              <a:t>Asymptotes.</a:t>
            </a:r>
          </a:p>
          <a:p>
            <a:r>
              <a:rPr lang="en-US" sz="2400" dirty="0">
                <a:solidFill>
                  <a:srgbClr val="000000"/>
                </a:solidFill>
                <a:latin typeface="Times New Roman" pitchFamily="18" charset="0"/>
                <a:cs typeface="Times New Roman" pitchFamily="18" charset="0"/>
              </a:rPr>
              <a:t>Curve tracing: Cartesian and Polar Co-ordinates</a:t>
            </a:r>
          </a:p>
          <a:p>
            <a:r>
              <a:rPr lang="en-US" sz="2400" dirty="0"/>
              <a:t>Partial derivatives</a:t>
            </a:r>
          </a:p>
          <a:p>
            <a:r>
              <a:rPr lang="en-US" sz="2400" dirty="0"/>
              <a:t>Total derivatives</a:t>
            </a:r>
          </a:p>
          <a:p>
            <a:r>
              <a:rPr lang="en-US" sz="2400" dirty="0"/>
              <a:t>Euler’s theorem for homogeneous functions</a:t>
            </a:r>
          </a:p>
        </p:txBody>
      </p:sp>
      <p:sp>
        <p:nvSpPr>
          <p:cNvPr id="6" name="Date Placeholder 5"/>
          <p:cNvSpPr>
            <a:spLocks noGrp="1"/>
          </p:cNvSpPr>
          <p:nvPr>
            <p:ph type="dt" sz="half" idx="10"/>
          </p:nvPr>
        </p:nvSpPr>
        <p:spPr/>
        <p:txBody>
          <a:bodyPr/>
          <a:lstStyle/>
          <a:p>
            <a:fld id="{1B45CA38-0FCB-46A6-86BE-96E8A840DDB0}" type="datetime1">
              <a:rPr lang="en-US" smtClean="0"/>
              <a:pPr/>
              <a:t>2/13/2021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mn-lt"/>
                <a:ea typeface="+mn-ea"/>
                <a:cs typeface="+mn-cs"/>
              </a:rPr>
              <a:t>Content</a:t>
            </a: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686800" cy="4876800"/>
          </a:xfrm>
        </p:spPr>
        <p:txBody>
          <a:bodyPr>
            <a:normAutofit/>
          </a:bodyPr>
          <a:lstStyle/>
          <a:p>
            <a:pPr marL="0" lvl="0" indent="0" algn="just" fontAlgn="base">
              <a:spcBef>
                <a:spcPct val="0"/>
              </a:spcBef>
              <a:spcAft>
                <a:spcPct val="0"/>
              </a:spcAft>
              <a:buNone/>
            </a:pPr>
            <a:r>
              <a:rPr lang="en-US" sz="2400" dirty="0">
                <a:latin typeface="Times New Roman" pitchFamily="18" charset="0"/>
                <a:ea typeface="Calibri" pitchFamily="34" charset="0"/>
                <a:cs typeface="Times New Roman" pitchFamily="18" charset="0"/>
              </a:rPr>
              <a:t>This helps us to find the n</a:t>
            </a:r>
            <a:r>
              <a:rPr lang="en-US" sz="2400" baseline="30000" dirty="0">
                <a:latin typeface="Times New Roman" pitchFamily="18" charset="0"/>
                <a:ea typeface="Calibri" pitchFamily="34" charset="0"/>
                <a:cs typeface="Times New Roman" pitchFamily="18" charset="0"/>
              </a:rPr>
              <a:t>th</a:t>
            </a:r>
            <a:r>
              <a:rPr lang="en-US" sz="2400" baseline="-30000" dirty="0">
                <a:latin typeface="Times New Roman" pitchFamily="18" charset="0"/>
                <a:ea typeface="Calibri" pitchFamily="34" charset="0"/>
                <a:cs typeface="Times New Roman" pitchFamily="18" charset="0"/>
              </a:rPr>
              <a:t> </a:t>
            </a:r>
            <a:r>
              <a:rPr lang="en-US" sz="2400" dirty="0">
                <a:latin typeface="Times New Roman" pitchFamily="18" charset="0"/>
                <a:ea typeface="Calibri" pitchFamily="34" charset="0"/>
                <a:cs typeface="Times New Roman" pitchFamily="18" charset="0"/>
              </a:rPr>
              <a:t>differential co-efficient of the product of two functions in terms of the successive derivatives of the functions.</a:t>
            </a:r>
          </a:p>
          <a:p>
            <a:pPr marL="0" lvl="0" indent="0" algn="just" fontAlgn="base">
              <a:spcBef>
                <a:spcPct val="0"/>
              </a:spcBef>
              <a:spcAft>
                <a:spcPct val="0"/>
              </a:spcAft>
              <a:buNone/>
            </a:pPr>
            <a:endParaRPr lang="en-US" dirty="0">
              <a:latin typeface="Times New Roman" pitchFamily="18" charset="0"/>
              <a:cs typeface="Times New Roman" pitchFamily="18" charset="0"/>
            </a:endParaRPr>
          </a:p>
          <a:p>
            <a:pPr marL="0" lvl="0" indent="0" eaLnBrk="0" fontAlgn="base" hangingPunct="0">
              <a:spcBef>
                <a:spcPct val="0"/>
              </a:spcBef>
              <a:spcAft>
                <a:spcPct val="0"/>
              </a:spcAft>
              <a:buNone/>
            </a:pPr>
            <a:r>
              <a:rPr lang="en-US" sz="2800" b="1" u="sng" dirty="0">
                <a:latin typeface="Times New Roman" pitchFamily="18" charset="0"/>
                <a:ea typeface="Calibri" pitchFamily="34" charset="0"/>
                <a:cs typeface="Times New Roman" pitchFamily="18" charset="0"/>
              </a:rPr>
              <a:t>Statement:</a:t>
            </a:r>
            <a:endParaRPr lang="en-US" sz="2800" b="1" u="sng" dirty="0">
              <a:latin typeface="Times New Roman" pitchFamily="18" charset="0"/>
              <a:cs typeface="Times New Roman" pitchFamily="18" charset="0"/>
            </a:endParaRPr>
          </a:p>
          <a:p>
            <a:pPr marL="0" lvl="0" indent="0" algn="just" eaLnBrk="0" fontAlgn="base" hangingPunct="0">
              <a:spcBef>
                <a:spcPct val="0"/>
              </a:spcBef>
              <a:spcAft>
                <a:spcPct val="0"/>
              </a:spcAft>
              <a:buNone/>
            </a:pPr>
            <a:r>
              <a:rPr lang="en-US" sz="2400" dirty="0">
                <a:latin typeface="Times New Roman" pitchFamily="18" charset="0"/>
                <a:ea typeface="Calibri" pitchFamily="34" charset="0"/>
                <a:cs typeface="Times New Roman" pitchFamily="18" charset="0"/>
              </a:rPr>
              <a:t>If  u and v are two functions of x, having derivatives of the n</a:t>
            </a:r>
            <a:r>
              <a:rPr lang="en-US" sz="2400" baseline="30000" dirty="0">
                <a:latin typeface="Times New Roman" pitchFamily="18" charset="0"/>
                <a:ea typeface="Calibri" pitchFamily="34" charset="0"/>
                <a:cs typeface="Times New Roman" pitchFamily="18" charset="0"/>
              </a:rPr>
              <a:t>th </a:t>
            </a:r>
            <a:r>
              <a:rPr lang="en-US" sz="2400" dirty="0">
                <a:latin typeface="Times New Roman" pitchFamily="18" charset="0"/>
                <a:ea typeface="Calibri" pitchFamily="34" charset="0"/>
                <a:cs typeface="Times New Roman" pitchFamily="18" charset="0"/>
              </a:rPr>
              <a:t>order, then</a:t>
            </a:r>
            <a:r>
              <a:rPr lang="en-US" b="1" dirty="0"/>
              <a:t> </a:t>
            </a:r>
            <a:endParaRPr lang="en-IN" sz="2400" b="1" dirty="0">
              <a:latin typeface="Times New Roman" pitchFamily="18" charset="0"/>
              <a:cs typeface="Times New Roman" pitchFamily="18" charset="0"/>
            </a:endParaRPr>
          </a:p>
          <a:p>
            <a:pPr marL="0" indent="0">
              <a:buNone/>
            </a:pPr>
            <a:endParaRPr lang="en-IN" sz="2400" b="1" dirty="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a:p>
            <a:pPr>
              <a:buNone/>
            </a:pPr>
            <a:endParaRPr lang="en-IN" sz="2400" dirty="0"/>
          </a:p>
          <a:p>
            <a:pPr>
              <a:buNone/>
            </a:pPr>
            <a:endParaRPr lang="en-IN" sz="2400" dirty="0"/>
          </a:p>
          <a:p>
            <a:pPr marL="0" indent="0">
              <a:buNone/>
            </a:pPr>
            <a:r>
              <a:rPr lang="en-US" sz="2400" dirty="0">
                <a:latin typeface="Times New Roman" pitchFamily="18" charset="0"/>
                <a:cs typeface="Times New Roman" pitchFamily="18" charset="0"/>
              </a:rPr>
              <a:t>where suffixes of u and v denote the differentiation w.r.t. x.</a:t>
            </a:r>
            <a:endParaRPr lang="en-US" sz="2400" dirty="0"/>
          </a:p>
        </p:txBody>
      </p:sp>
      <p:sp>
        <p:nvSpPr>
          <p:cNvPr id="4" name="Date Placeholder 3"/>
          <p:cNvSpPr>
            <a:spLocks noGrp="1"/>
          </p:cNvSpPr>
          <p:nvPr>
            <p:ph type="dt" sz="half" idx="10"/>
          </p:nvPr>
        </p:nvSpPr>
        <p:spPr/>
        <p:txBody>
          <a:bodyPr/>
          <a:lstStyle/>
          <a:p>
            <a:fld id="{ABB94109-CFA0-4719-8ADE-CB08760CAFA5}" type="datetime1">
              <a:rPr lang="en-US" smtClean="0"/>
              <a:pPr/>
              <a:t>2/13/2021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Leibnitz theorem,</a:t>
            </a:r>
            <a:r>
              <a:rPr lang="en-US" sz="3200" dirty="0"/>
              <a:t>(CO2..)</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 name="Object 1"/>
          <p:cNvGraphicFramePr>
            <a:graphicFrameLocks noChangeAspect="1"/>
          </p:cNvGraphicFramePr>
          <p:nvPr>
            <p:extLst>
              <p:ext uri="{D42A27DB-BD31-4B8C-83A1-F6EECF244321}">
                <p14:modId xmlns:p14="http://schemas.microsoft.com/office/powerpoint/2010/main" val="198177345"/>
              </p:ext>
            </p:extLst>
          </p:nvPr>
        </p:nvGraphicFramePr>
        <p:xfrm>
          <a:off x="381000" y="3733800"/>
          <a:ext cx="8001000" cy="1905000"/>
        </p:xfrm>
        <a:graphic>
          <a:graphicData uri="http://schemas.openxmlformats.org/presentationml/2006/ole">
            <mc:AlternateContent xmlns:mc="http://schemas.openxmlformats.org/markup-compatibility/2006">
              <mc:Choice xmlns:v="urn:schemas-microsoft-com:vml" Requires="v">
                <p:oleObj spid="_x0000_s6145" name="Equation" r:id="rId4" imgW="7505764" imgH="2030066" progId="Equation.DSMT4">
                  <p:embed/>
                </p:oleObj>
              </mc:Choice>
              <mc:Fallback>
                <p:oleObj name="Equation" r:id="rId4" imgW="7505764" imgH="2030066" progId="Equation.DSMT4">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733800"/>
                        <a:ext cx="8001000" cy="190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68544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686800" cy="4876800"/>
          </a:xfrm>
        </p:spPr>
        <p:txBody>
          <a:bodyPr>
            <a:normAutofit/>
          </a:bodyPr>
          <a:lstStyle/>
          <a:p>
            <a:pPr marL="0" indent="0">
              <a:buNone/>
            </a:pPr>
            <a:r>
              <a:rPr lang="en-US" b="1" dirty="0"/>
              <a:t> </a:t>
            </a:r>
            <a:endParaRPr lang="en-IN" sz="2400" b="1" dirty="0">
              <a:latin typeface="Times New Roman" pitchFamily="18" charset="0"/>
              <a:cs typeface="Times New Roman" pitchFamily="18" charset="0"/>
            </a:endParaRPr>
          </a:p>
          <a:p>
            <a:pPr marL="0" indent="0">
              <a:buNone/>
            </a:pPr>
            <a:endParaRPr lang="en-IN" sz="2400" b="1" dirty="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a:p>
            <a:pPr>
              <a:buNone/>
            </a:pPr>
            <a:endParaRPr lang="en-IN" sz="2400" dirty="0"/>
          </a:p>
          <a:p>
            <a:pPr>
              <a:buNone/>
            </a:pPr>
            <a:endParaRPr lang="en-IN" sz="2400" dirty="0"/>
          </a:p>
          <a:p>
            <a:pPr marL="0" indent="0">
              <a:buNone/>
            </a:pPr>
            <a:endParaRPr lang="en-US" sz="2400" dirty="0"/>
          </a:p>
        </p:txBody>
      </p:sp>
      <p:sp>
        <p:nvSpPr>
          <p:cNvPr id="4" name="Date Placeholder 3"/>
          <p:cNvSpPr>
            <a:spLocks noGrp="1"/>
          </p:cNvSpPr>
          <p:nvPr>
            <p:ph type="dt" sz="half" idx="10"/>
          </p:nvPr>
        </p:nvSpPr>
        <p:spPr/>
        <p:txBody>
          <a:bodyPr/>
          <a:lstStyle/>
          <a:p>
            <a:fld id="{ABB94109-CFA0-4719-8ADE-CB08760CAFA5}" type="datetime1">
              <a:rPr lang="en-US" smtClean="0"/>
              <a:pPr/>
              <a:t>2/13/2021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Leibnitz theorem,</a:t>
            </a:r>
            <a:r>
              <a:rPr lang="en-US" sz="3200" dirty="0"/>
              <a:t>(CO2..)</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 name="Object 1"/>
          <p:cNvGraphicFramePr>
            <a:graphicFrameLocks noChangeAspect="1"/>
          </p:cNvGraphicFramePr>
          <p:nvPr>
            <p:extLst>
              <p:ext uri="{D42A27DB-BD31-4B8C-83A1-F6EECF244321}">
                <p14:modId xmlns:p14="http://schemas.microsoft.com/office/powerpoint/2010/main" val="2702903843"/>
              </p:ext>
            </p:extLst>
          </p:nvPr>
        </p:nvGraphicFramePr>
        <p:xfrm>
          <a:off x="152399" y="1468836"/>
          <a:ext cx="8534401" cy="4550964"/>
        </p:xfrm>
        <a:graphic>
          <a:graphicData uri="http://schemas.openxmlformats.org/presentationml/2006/ole">
            <mc:AlternateContent xmlns:mc="http://schemas.openxmlformats.org/markup-compatibility/2006">
              <mc:Choice xmlns:v="urn:schemas-microsoft-com:vml" Requires="v">
                <p:oleObj spid="_x0000_s7169" name="Equation" r:id="rId4" imgW="9013105" imgH="4527722" progId="Equation.DSMT4">
                  <p:embed/>
                </p:oleObj>
              </mc:Choice>
              <mc:Fallback>
                <p:oleObj name="Equation" r:id="rId4" imgW="9013105" imgH="4527722" progId="Equation.DSMT4">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 y="1468836"/>
                        <a:ext cx="8534401" cy="45509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45625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8" y="3651250"/>
            <a:ext cx="8686800" cy="4876800"/>
          </a:xfrm>
        </p:spPr>
        <p:txBody>
          <a:bodyPr>
            <a:normAutofit/>
          </a:bodyPr>
          <a:lstStyle/>
          <a:p>
            <a:pPr marL="0" indent="0">
              <a:buNone/>
            </a:pPr>
            <a:r>
              <a:rPr lang="en-US" b="1" dirty="0"/>
              <a:t> </a:t>
            </a:r>
            <a:endParaRPr lang="en-IN" sz="2400" b="1" dirty="0">
              <a:latin typeface="Times New Roman" pitchFamily="18" charset="0"/>
              <a:cs typeface="Times New Roman" pitchFamily="18" charset="0"/>
            </a:endParaRPr>
          </a:p>
          <a:p>
            <a:pPr marL="0" indent="0">
              <a:buNone/>
            </a:pPr>
            <a:endParaRPr lang="en-IN" sz="2400" b="1" dirty="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a:p>
            <a:pPr>
              <a:buNone/>
            </a:pPr>
            <a:endParaRPr lang="en-IN" sz="2400" dirty="0"/>
          </a:p>
          <a:p>
            <a:pPr>
              <a:buNone/>
            </a:pPr>
            <a:endParaRPr lang="en-IN" sz="2400" dirty="0"/>
          </a:p>
          <a:p>
            <a:pPr marL="0" indent="0">
              <a:buNone/>
            </a:pPr>
            <a:endParaRPr lang="en-US" sz="2400" dirty="0"/>
          </a:p>
        </p:txBody>
      </p:sp>
      <p:sp>
        <p:nvSpPr>
          <p:cNvPr id="4" name="Date Placeholder 3"/>
          <p:cNvSpPr>
            <a:spLocks noGrp="1"/>
          </p:cNvSpPr>
          <p:nvPr>
            <p:ph type="dt" sz="half" idx="10"/>
          </p:nvPr>
        </p:nvSpPr>
        <p:spPr/>
        <p:txBody>
          <a:bodyPr/>
          <a:lstStyle/>
          <a:p>
            <a:fld id="{ABB94109-CFA0-4719-8ADE-CB08760CAFA5}" type="datetime1">
              <a:rPr lang="en-US" smtClean="0"/>
              <a:pPr/>
              <a:t>2/13/2021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Leibnitz theorem,</a:t>
            </a:r>
            <a:r>
              <a:rPr lang="en-US" sz="3200" dirty="0"/>
              <a:t>(CO2..)</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 name="Object 1"/>
          <p:cNvGraphicFramePr>
            <a:graphicFrameLocks noChangeAspect="1"/>
          </p:cNvGraphicFramePr>
          <p:nvPr>
            <p:extLst>
              <p:ext uri="{D42A27DB-BD31-4B8C-83A1-F6EECF244321}">
                <p14:modId xmlns:p14="http://schemas.microsoft.com/office/powerpoint/2010/main" val="2409224134"/>
              </p:ext>
            </p:extLst>
          </p:nvPr>
        </p:nvGraphicFramePr>
        <p:xfrm>
          <a:off x="457200" y="1295400"/>
          <a:ext cx="8077200" cy="1166412"/>
        </p:xfrm>
        <a:graphic>
          <a:graphicData uri="http://schemas.openxmlformats.org/presentationml/2006/ole">
            <mc:AlternateContent xmlns:mc="http://schemas.openxmlformats.org/markup-compatibility/2006">
              <mc:Choice xmlns:v="urn:schemas-microsoft-com:vml" Requires="v">
                <p:oleObj spid="_x0000_s8193" name="Equation" r:id="rId4" imgW="2527200" imgH="444240" progId="Equation.DSMT4">
                  <p:embed/>
                </p:oleObj>
              </mc:Choice>
              <mc:Fallback>
                <p:oleObj name="Equation" r:id="rId4" imgW="2527200" imgH="444240" progId="Equation.DSMT4">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295400"/>
                        <a:ext cx="8077200" cy="116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195687023"/>
              </p:ext>
            </p:extLst>
          </p:nvPr>
        </p:nvGraphicFramePr>
        <p:xfrm>
          <a:off x="609600" y="2569762"/>
          <a:ext cx="7924800" cy="3678637"/>
        </p:xfrm>
        <a:graphic>
          <a:graphicData uri="http://schemas.openxmlformats.org/presentationml/2006/ole">
            <mc:AlternateContent xmlns:mc="http://schemas.openxmlformats.org/markup-compatibility/2006">
              <mc:Choice xmlns:v="urn:schemas-microsoft-com:vml" Requires="v">
                <p:oleObj spid="_x0000_s8194" name="Equation" r:id="rId6" imgW="7455387" imgH="4193884" progId="Equation.DSMT4">
                  <p:embed/>
                </p:oleObj>
              </mc:Choice>
              <mc:Fallback>
                <p:oleObj name="Equation" r:id="rId6" imgW="7455387" imgH="4193884" progId="Equation.DSMT4">
                  <p:embed/>
                  <p:pic>
                    <p:nvPicPr>
                      <p:cNvPr id="9"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2569762"/>
                        <a:ext cx="7924800" cy="3678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01226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686800" cy="4876800"/>
          </a:xfrm>
        </p:spPr>
        <p:txBody>
          <a:bodyPr>
            <a:normAutofit/>
          </a:bodyPr>
          <a:lstStyle/>
          <a:p>
            <a:pPr marL="0" indent="0">
              <a:buNone/>
            </a:pPr>
            <a:r>
              <a:rPr lang="en-US" b="1" dirty="0"/>
              <a:t> </a:t>
            </a:r>
            <a:endParaRPr lang="en-IN" sz="2400" b="1" dirty="0">
              <a:latin typeface="Times New Roman" pitchFamily="18" charset="0"/>
              <a:cs typeface="Times New Roman" pitchFamily="18" charset="0"/>
            </a:endParaRPr>
          </a:p>
          <a:p>
            <a:pPr marL="0" indent="0">
              <a:buNone/>
            </a:pPr>
            <a:endParaRPr lang="en-IN" sz="2400" b="1" dirty="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a:p>
            <a:pPr>
              <a:buNone/>
            </a:pPr>
            <a:endParaRPr lang="en-IN" sz="2400" dirty="0"/>
          </a:p>
          <a:p>
            <a:pPr>
              <a:buNone/>
            </a:pPr>
            <a:endParaRPr lang="en-IN" sz="2400" dirty="0"/>
          </a:p>
          <a:p>
            <a:pPr marL="0" indent="0">
              <a:buNone/>
            </a:pPr>
            <a:endParaRPr lang="en-US" sz="2400" dirty="0"/>
          </a:p>
        </p:txBody>
      </p:sp>
      <p:sp>
        <p:nvSpPr>
          <p:cNvPr id="4" name="Date Placeholder 3"/>
          <p:cNvSpPr>
            <a:spLocks noGrp="1"/>
          </p:cNvSpPr>
          <p:nvPr>
            <p:ph type="dt" sz="half" idx="10"/>
          </p:nvPr>
        </p:nvSpPr>
        <p:spPr/>
        <p:txBody>
          <a:bodyPr/>
          <a:lstStyle/>
          <a:p>
            <a:fld id="{ABB94109-CFA0-4719-8ADE-CB08760CAFA5}" type="datetime1">
              <a:rPr lang="en-US" smtClean="0"/>
              <a:pPr/>
              <a:t>2/13/2021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Leibnitz theorem,</a:t>
            </a:r>
            <a:r>
              <a:rPr lang="en-US" sz="3200" dirty="0"/>
              <a:t>(CO2..)</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 name="Object 1"/>
          <p:cNvGraphicFramePr>
            <a:graphicFrameLocks noChangeAspect="1"/>
          </p:cNvGraphicFramePr>
          <p:nvPr>
            <p:extLst>
              <p:ext uri="{D42A27DB-BD31-4B8C-83A1-F6EECF244321}">
                <p14:modId xmlns:p14="http://schemas.microsoft.com/office/powerpoint/2010/main" val="1448238179"/>
              </p:ext>
            </p:extLst>
          </p:nvPr>
        </p:nvGraphicFramePr>
        <p:xfrm>
          <a:off x="381001" y="1250950"/>
          <a:ext cx="8153399" cy="2330450"/>
        </p:xfrm>
        <a:graphic>
          <a:graphicData uri="http://schemas.openxmlformats.org/presentationml/2006/ole">
            <mc:AlternateContent xmlns:mc="http://schemas.openxmlformats.org/markup-compatibility/2006">
              <mc:Choice xmlns:v="urn:schemas-microsoft-com:vml" Requires="v">
                <p:oleObj spid="_x0000_s9217" name="Equation" r:id="rId4" imgW="4152600" imgH="1066680" progId="Equation.DSMT4">
                  <p:embed/>
                </p:oleObj>
              </mc:Choice>
              <mc:Fallback>
                <p:oleObj name="Equation" r:id="rId4" imgW="4152600" imgH="1066680" progId="Equation.DSMT4">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1250950"/>
                        <a:ext cx="8153399" cy="233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220978986"/>
              </p:ext>
            </p:extLst>
          </p:nvPr>
        </p:nvGraphicFramePr>
        <p:xfrm>
          <a:off x="506814" y="3221437"/>
          <a:ext cx="7341785" cy="544113"/>
        </p:xfrm>
        <a:graphic>
          <a:graphicData uri="http://schemas.openxmlformats.org/presentationml/2006/ole">
            <mc:AlternateContent xmlns:mc="http://schemas.openxmlformats.org/markup-compatibility/2006">
              <mc:Choice xmlns:v="urn:schemas-microsoft-com:vml" Requires="v">
                <p:oleObj spid="_x0000_s9218" name="Equation" r:id="rId6" imgW="2705040" imgH="241200" progId="Equation.DSMT4">
                  <p:embed/>
                </p:oleObj>
              </mc:Choice>
              <mc:Fallback>
                <p:oleObj name="Equation" r:id="rId6" imgW="2705040" imgH="241200" progId="Equation.DSMT4">
                  <p:embed/>
                  <p:pic>
                    <p:nvPicPr>
                      <p:cNvPr id="9"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814" y="3221437"/>
                        <a:ext cx="7341785" cy="544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26354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686800" cy="4876800"/>
          </a:xfrm>
        </p:spPr>
        <p:txBody>
          <a:bodyPr>
            <a:normAutofit/>
          </a:bodyPr>
          <a:lstStyle/>
          <a:p>
            <a:pPr marL="0" indent="0">
              <a:buNone/>
            </a:pPr>
            <a:r>
              <a:rPr lang="en-US" b="1" dirty="0"/>
              <a:t> </a:t>
            </a:r>
            <a:endParaRPr lang="en-IN" sz="2400" b="1" dirty="0">
              <a:latin typeface="Times New Roman" pitchFamily="18" charset="0"/>
              <a:cs typeface="Times New Roman" pitchFamily="18" charset="0"/>
            </a:endParaRPr>
          </a:p>
          <a:p>
            <a:pPr marL="0" indent="0">
              <a:buNone/>
            </a:pPr>
            <a:endParaRPr lang="en-IN" sz="2400" b="1" dirty="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a:p>
            <a:pPr>
              <a:buNone/>
            </a:pPr>
            <a:endParaRPr lang="en-IN" sz="2400" dirty="0"/>
          </a:p>
          <a:p>
            <a:pPr>
              <a:buNone/>
            </a:pPr>
            <a:endParaRPr lang="en-IN" sz="2400" dirty="0"/>
          </a:p>
          <a:p>
            <a:pPr marL="0" indent="0">
              <a:buNone/>
            </a:pPr>
            <a:endParaRPr lang="en-US" sz="2400" dirty="0"/>
          </a:p>
        </p:txBody>
      </p:sp>
      <p:sp>
        <p:nvSpPr>
          <p:cNvPr id="4" name="Date Placeholder 3"/>
          <p:cNvSpPr>
            <a:spLocks noGrp="1"/>
          </p:cNvSpPr>
          <p:nvPr>
            <p:ph type="dt" sz="half" idx="10"/>
          </p:nvPr>
        </p:nvSpPr>
        <p:spPr/>
        <p:txBody>
          <a:bodyPr/>
          <a:lstStyle/>
          <a:p>
            <a:fld id="{ABB94109-CFA0-4719-8ADE-CB08760CAFA5}" type="datetime1">
              <a:rPr lang="en-US" smtClean="0"/>
              <a:pPr/>
              <a:t>2/13/2021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Leibnitz theorem,</a:t>
            </a:r>
            <a:r>
              <a:rPr lang="en-US" sz="3200" dirty="0"/>
              <a:t>(CO2..)</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10" name="Object 9"/>
          <p:cNvGraphicFramePr>
            <a:graphicFrameLocks noChangeAspect="1"/>
          </p:cNvGraphicFramePr>
          <p:nvPr>
            <p:extLst>
              <p:ext uri="{D42A27DB-BD31-4B8C-83A1-F6EECF244321}">
                <p14:modId xmlns:p14="http://schemas.microsoft.com/office/powerpoint/2010/main" val="1016848794"/>
              </p:ext>
            </p:extLst>
          </p:nvPr>
        </p:nvGraphicFramePr>
        <p:xfrm>
          <a:off x="733425" y="1227138"/>
          <a:ext cx="6700838" cy="623887"/>
        </p:xfrm>
        <a:graphic>
          <a:graphicData uri="http://schemas.openxmlformats.org/presentationml/2006/ole">
            <mc:AlternateContent xmlns:mc="http://schemas.openxmlformats.org/markup-compatibility/2006">
              <mc:Choice xmlns:v="urn:schemas-microsoft-com:vml" Requires="v">
                <p:oleObj spid="_x0000_s10241" name="Equation" r:id="rId4" imgW="6701176" imgH="623332" progId="Equation.DSMT4">
                  <p:embed/>
                </p:oleObj>
              </mc:Choice>
              <mc:Fallback>
                <p:oleObj name="Equation" r:id="rId4" imgW="6701176" imgH="623332" progId="Equation.DSMT4">
                  <p:embed/>
                  <p:pic>
                    <p:nvPicPr>
                      <p:cNvPr id="1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425" y="1227138"/>
                        <a:ext cx="6700838" cy="623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941568600"/>
              </p:ext>
            </p:extLst>
          </p:nvPr>
        </p:nvGraphicFramePr>
        <p:xfrm>
          <a:off x="3113087" y="1981200"/>
          <a:ext cx="4278313" cy="906463"/>
        </p:xfrm>
        <a:graphic>
          <a:graphicData uri="http://schemas.openxmlformats.org/presentationml/2006/ole">
            <mc:AlternateContent xmlns:mc="http://schemas.openxmlformats.org/markup-compatibility/2006">
              <mc:Choice xmlns:v="urn:schemas-microsoft-com:vml" Requires="v">
                <p:oleObj spid="_x0000_s10242" name="Equation" r:id="rId6" imgW="4277699" imgH="906698" progId="Equation.DSMT4">
                  <p:embed/>
                </p:oleObj>
              </mc:Choice>
              <mc:Fallback>
                <p:oleObj name="Equation" r:id="rId6" imgW="4277699" imgH="906698" progId="Equation.DSMT4">
                  <p:embed/>
                  <p:pic>
                    <p:nvPicPr>
                      <p:cNvPr id="12"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3087" y="1981200"/>
                        <a:ext cx="4278313" cy="906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931412002"/>
              </p:ext>
            </p:extLst>
          </p:nvPr>
        </p:nvGraphicFramePr>
        <p:xfrm>
          <a:off x="2362200" y="2895600"/>
          <a:ext cx="5062537" cy="533400"/>
        </p:xfrm>
        <a:graphic>
          <a:graphicData uri="http://schemas.openxmlformats.org/presentationml/2006/ole">
            <mc:AlternateContent xmlns:mc="http://schemas.openxmlformats.org/markup-compatibility/2006">
              <mc:Choice xmlns:v="urn:schemas-microsoft-com:vml" Requires="v">
                <p:oleObj spid="_x0000_s10243" name="Equation" r:id="rId8" imgW="5062855" imgH="533564" progId="Equation.DSMT4">
                  <p:embed/>
                </p:oleObj>
              </mc:Choice>
              <mc:Fallback>
                <p:oleObj name="Equation" r:id="rId8" imgW="5062855" imgH="533564" progId="Equation.DSMT4">
                  <p:embed/>
                  <p:pic>
                    <p:nvPicPr>
                      <p:cNvPr id="13"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2200" y="2895600"/>
                        <a:ext cx="5062537"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967436118"/>
              </p:ext>
            </p:extLst>
          </p:nvPr>
        </p:nvGraphicFramePr>
        <p:xfrm>
          <a:off x="762000" y="3481387"/>
          <a:ext cx="6667500" cy="481013"/>
        </p:xfrm>
        <a:graphic>
          <a:graphicData uri="http://schemas.openxmlformats.org/presentationml/2006/ole">
            <mc:AlternateContent xmlns:mc="http://schemas.openxmlformats.org/markup-compatibility/2006">
              <mc:Choice xmlns:v="urn:schemas-microsoft-com:vml" Requires="v">
                <p:oleObj spid="_x0000_s10244" name="Equation" r:id="rId10" imgW="6667352" imgH="481650" progId="Equation.DSMT4">
                  <p:embed/>
                </p:oleObj>
              </mc:Choice>
              <mc:Fallback>
                <p:oleObj name="Equation" r:id="rId10" imgW="6667352" imgH="481650" progId="Equation.DSMT4">
                  <p:embed/>
                  <p:pic>
                    <p:nvPicPr>
                      <p:cNvPr id="14"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2000" y="3481387"/>
                        <a:ext cx="6667500" cy="481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464877695"/>
              </p:ext>
            </p:extLst>
          </p:nvPr>
        </p:nvGraphicFramePr>
        <p:xfrm>
          <a:off x="914400" y="4108450"/>
          <a:ext cx="6581775" cy="2139950"/>
        </p:xfrm>
        <a:graphic>
          <a:graphicData uri="http://schemas.openxmlformats.org/presentationml/2006/ole">
            <mc:AlternateContent xmlns:mc="http://schemas.openxmlformats.org/markup-compatibility/2006">
              <mc:Choice xmlns:v="urn:schemas-microsoft-com:vml" Requires="v">
                <p:oleObj spid="_x0000_s10245" name="Equation" r:id="rId12" imgW="6582071" imgH="2139663" progId="Equation.DSMT4">
                  <p:embed/>
                </p:oleObj>
              </mc:Choice>
              <mc:Fallback>
                <p:oleObj name="Equation" r:id="rId12" imgW="6582071" imgH="2139663" progId="Equation.DSMT4">
                  <p:embed/>
                  <p:pic>
                    <p:nvPicPr>
                      <p:cNvPr id="15"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4400" y="4108450"/>
                        <a:ext cx="6581775" cy="213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42048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686800" cy="4876800"/>
          </a:xfrm>
        </p:spPr>
        <p:txBody>
          <a:bodyPr>
            <a:normAutofit/>
          </a:bodyPr>
          <a:lstStyle/>
          <a:p>
            <a:pPr marL="0" indent="0">
              <a:buNone/>
            </a:pPr>
            <a:r>
              <a:rPr lang="en-US" b="1" dirty="0"/>
              <a:t> </a:t>
            </a:r>
            <a:endParaRPr lang="en-IN" sz="2400" b="1" dirty="0">
              <a:latin typeface="Times New Roman" pitchFamily="18" charset="0"/>
              <a:cs typeface="Times New Roman" pitchFamily="18" charset="0"/>
            </a:endParaRPr>
          </a:p>
          <a:p>
            <a:pPr marL="0" indent="0">
              <a:buNone/>
            </a:pPr>
            <a:endParaRPr lang="en-IN" sz="2400" b="1" dirty="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a:p>
            <a:pPr>
              <a:buNone/>
            </a:pPr>
            <a:endParaRPr lang="en-IN" sz="2400" dirty="0"/>
          </a:p>
          <a:p>
            <a:pPr>
              <a:buNone/>
            </a:pPr>
            <a:endParaRPr lang="en-IN" sz="2400" dirty="0"/>
          </a:p>
          <a:p>
            <a:pPr marL="0" indent="0">
              <a:buNone/>
            </a:pPr>
            <a:endParaRPr lang="en-US" sz="2400" dirty="0"/>
          </a:p>
        </p:txBody>
      </p:sp>
      <p:sp>
        <p:nvSpPr>
          <p:cNvPr id="4" name="Date Placeholder 3"/>
          <p:cNvSpPr>
            <a:spLocks noGrp="1"/>
          </p:cNvSpPr>
          <p:nvPr>
            <p:ph type="dt" sz="half" idx="10"/>
          </p:nvPr>
        </p:nvSpPr>
        <p:spPr/>
        <p:txBody>
          <a:bodyPr/>
          <a:lstStyle/>
          <a:p>
            <a:fld id="{ABB94109-CFA0-4719-8ADE-CB08760CAFA5}" type="datetime1">
              <a:rPr lang="en-US" smtClean="0"/>
              <a:pPr/>
              <a:t>2/13/2021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Leibnitz theorem,</a:t>
            </a:r>
            <a:r>
              <a:rPr lang="en-US" sz="3200" dirty="0"/>
              <a:t>(CO2..)</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 name="Object 1"/>
          <p:cNvGraphicFramePr>
            <a:graphicFrameLocks noChangeAspect="1"/>
          </p:cNvGraphicFramePr>
          <p:nvPr>
            <p:extLst>
              <p:ext uri="{D42A27DB-BD31-4B8C-83A1-F6EECF244321}">
                <p14:modId xmlns:p14="http://schemas.microsoft.com/office/powerpoint/2010/main" val="3467604574"/>
              </p:ext>
            </p:extLst>
          </p:nvPr>
        </p:nvGraphicFramePr>
        <p:xfrm>
          <a:off x="1241425" y="1371600"/>
          <a:ext cx="6226175" cy="3406775"/>
        </p:xfrm>
        <a:graphic>
          <a:graphicData uri="http://schemas.openxmlformats.org/presentationml/2006/ole">
            <mc:AlternateContent xmlns:mc="http://schemas.openxmlformats.org/markup-compatibility/2006">
              <mc:Choice xmlns:v="urn:schemas-microsoft-com:vml" Requires="v">
                <p:oleObj spid="_x0000_s11265" name="Equation" r:id="rId4" imgW="6225476" imgH="3406156" progId="Equation.DSMT4">
                  <p:embed/>
                </p:oleObj>
              </mc:Choice>
              <mc:Fallback>
                <p:oleObj name="Equation" r:id="rId4" imgW="6225476" imgH="3406156" progId="Equation.DSMT4">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1425" y="1371600"/>
                        <a:ext cx="6226175" cy="340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754819191"/>
              </p:ext>
            </p:extLst>
          </p:nvPr>
        </p:nvGraphicFramePr>
        <p:xfrm>
          <a:off x="1211262" y="4879975"/>
          <a:ext cx="7170738" cy="1139825"/>
        </p:xfrm>
        <a:graphic>
          <a:graphicData uri="http://schemas.openxmlformats.org/presentationml/2006/ole">
            <mc:AlternateContent xmlns:mc="http://schemas.openxmlformats.org/markup-compatibility/2006">
              <mc:Choice xmlns:v="urn:schemas-microsoft-com:vml" Requires="v">
                <p:oleObj spid="_x0000_s11266" name="Equation" r:id="rId6" imgW="7170399" imgH="1139952" progId="Equation.DSMT4">
                  <p:embed/>
                </p:oleObj>
              </mc:Choice>
              <mc:Fallback>
                <p:oleObj name="Equation" r:id="rId6" imgW="7170399" imgH="1139952" progId="Equation.DSMT4">
                  <p:embed/>
                  <p:pic>
                    <p:nvPicPr>
                      <p:cNvPr id="9"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1262" y="4879975"/>
                        <a:ext cx="7170738" cy="1139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48020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686800" cy="4876800"/>
          </a:xfrm>
        </p:spPr>
        <p:txBody>
          <a:bodyPr>
            <a:normAutofit/>
          </a:bodyPr>
          <a:lstStyle/>
          <a:p>
            <a:pPr marL="0" indent="0">
              <a:buNone/>
            </a:pPr>
            <a:r>
              <a:rPr lang="en-US" b="1" dirty="0"/>
              <a:t> </a:t>
            </a:r>
            <a:endParaRPr lang="en-IN" sz="2400" b="1" dirty="0">
              <a:latin typeface="Times New Roman" pitchFamily="18" charset="0"/>
              <a:cs typeface="Times New Roman" pitchFamily="18" charset="0"/>
            </a:endParaRPr>
          </a:p>
          <a:p>
            <a:pPr marL="0" indent="0">
              <a:buNone/>
            </a:pPr>
            <a:endParaRPr lang="en-IN" sz="2400" b="1" dirty="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a:p>
            <a:pPr>
              <a:buNone/>
            </a:pPr>
            <a:endParaRPr lang="en-IN" sz="2400" dirty="0"/>
          </a:p>
          <a:p>
            <a:pPr>
              <a:buNone/>
            </a:pPr>
            <a:endParaRPr lang="en-IN" sz="2400" dirty="0"/>
          </a:p>
          <a:p>
            <a:pPr marL="0" indent="0">
              <a:buNone/>
            </a:pPr>
            <a:endParaRPr lang="en-US" sz="2400" dirty="0"/>
          </a:p>
        </p:txBody>
      </p:sp>
      <p:sp>
        <p:nvSpPr>
          <p:cNvPr id="4" name="Date Placeholder 3"/>
          <p:cNvSpPr>
            <a:spLocks noGrp="1"/>
          </p:cNvSpPr>
          <p:nvPr>
            <p:ph type="dt" sz="half" idx="10"/>
          </p:nvPr>
        </p:nvSpPr>
        <p:spPr/>
        <p:txBody>
          <a:bodyPr/>
          <a:lstStyle/>
          <a:p>
            <a:fld id="{ABB94109-CFA0-4719-8ADE-CB08760CAFA5}" type="datetime1">
              <a:rPr lang="en-US" smtClean="0"/>
              <a:pPr/>
              <a:t>2/13/2021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dirty="0"/>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IN" sz="3200" b="1" dirty="0"/>
              <a:t>Leibnitz theorem,</a:t>
            </a:r>
            <a:r>
              <a:rPr lang="en-US" sz="3200" dirty="0"/>
              <a:t>(CO2..)</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14" name="Object 13"/>
          <p:cNvGraphicFramePr>
            <a:graphicFrameLocks noChangeAspect="1"/>
          </p:cNvGraphicFramePr>
          <p:nvPr>
            <p:extLst>
              <p:ext uri="{D42A27DB-BD31-4B8C-83A1-F6EECF244321}">
                <p14:modId xmlns:p14="http://schemas.microsoft.com/office/powerpoint/2010/main" val="2856822333"/>
              </p:ext>
            </p:extLst>
          </p:nvPr>
        </p:nvGraphicFramePr>
        <p:xfrm>
          <a:off x="1000125" y="1447800"/>
          <a:ext cx="7143750" cy="1158875"/>
        </p:xfrm>
        <a:graphic>
          <a:graphicData uri="http://schemas.openxmlformats.org/presentationml/2006/ole">
            <mc:AlternateContent xmlns:mc="http://schemas.openxmlformats.org/markup-compatibility/2006">
              <mc:Choice xmlns:v="urn:schemas-microsoft-com:vml" Requires="v">
                <p:oleObj spid="_x0000_s12289" name="Equation" r:id="rId4" imgW="7144491" imgH="1158338" progId="Equation.DSMT4">
                  <p:embed/>
                </p:oleObj>
              </mc:Choice>
              <mc:Fallback>
                <p:oleObj name="Equation" r:id="rId4" imgW="7144491" imgH="1158338" progId="Equation.DSMT4">
                  <p:embed/>
                  <p:pic>
                    <p:nvPicPr>
                      <p:cNvPr id="14"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25" y="1447800"/>
                        <a:ext cx="7143750" cy="1158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637967718"/>
              </p:ext>
            </p:extLst>
          </p:nvPr>
        </p:nvGraphicFramePr>
        <p:xfrm>
          <a:off x="990600" y="2743200"/>
          <a:ext cx="6886575" cy="3406775"/>
        </p:xfrm>
        <a:graphic>
          <a:graphicData uri="http://schemas.openxmlformats.org/presentationml/2006/ole">
            <mc:AlternateContent xmlns:mc="http://schemas.openxmlformats.org/markup-compatibility/2006">
              <mc:Choice xmlns:v="urn:schemas-microsoft-com:vml" Requires="v">
                <p:oleObj spid="_x0000_s12290" name="Equation" r:id="rId6" imgW="6886850" imgH="3406156" progId="Equation.DSMT4">
                  <p:embed/>
                </p:oleObj>
              </mc:Choice>
              <mc:Fallback>
                <p:oleObj name="Equation" r:id="rId6" imgW="6886850" imgH="3406156" progId="Equation.DSMT4">
                  <p:embed/>
                  <p:pic>
                    <p:nvPicPr>
                      <p:cNvPr id="15"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2743200"/>
                        <a:ext cx="6886575" cy="340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92834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10600" cy="5081986"/>
              </a:xfrm>
            </p:spPr>
            <p:txBody>
              <a:bodyPr>
                <a:normAutofit/>
              </a:bodyPr>
              <a:lstStyle/>
              <a:p>
                <a:pPr marL="0" indent="0">
                  <a:buNone/>
                </a:pPr>
                <a:endParaRPr lang="en-US" sz="2800" dirty="0"/>
              </a:p>
              <a:p>
                <a:pPr marL="0" indent="0">
                  <a:buNone/>
                </a:pPr>
                <a:endParaRPr lang="en-US" sz="2400" dirty="0"/>
              </a:p>
              <a:p>
                <a:pPr marL="0" indent="0">
                  <a:buNone/>
                </a:pPr>
                <a:endParaRPr lang="en-US" sz="2400" dirty="0"/>
              </a:p>
              <a:p>
                <a:pPr marL="0" indent="0">
                  <a:buNone/>
                </a:pPr>
                <a:r>
                  <a:rPr lang="en-US" sz="2400" dirty="0"/>
                  <a:t>Q.1. n</a:t>
                </a:r>
                <a:r>
                  <a:rPr lang="en-US" sz="2400" baseline="30000" dirty="0"/>
                  <a:t>th</a:t>
                </a:r>
                <a:r>
                  <a:rPr lang="en-US" sz="2400" dirty="0"/>
                  <a:t>derivative of</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𝑦</m:t>
                    </m:r>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𝑎𝑥</m:t>
                        </m:r>
                        <m:r>
                          <a:rPr lang="en-US" sz="2400" b="0" i="1" smtClean="0">
                            <a:latin typeface="Cambria Math" panose="02040503050406030204" pitchFamily="18" charset="0"/>
                          </a:rPr>
                          <m:t>+</m:t>
                        </m:r>
                        <m:r>
                          <a:rPr lang="en-US" sz="2400" b="0" i="1" smtClean="0">
                            <a:latin typeface="Cambria Math" panose="02040503050406030204" pitchFamily="18" charset="0"/>
                          </a:rPr>
                          <m:t>𝑏</m:t>
                        </m:r>
                      </m:den>
                    </m:f>
                    <m:r>
                      <a:rPr lang="en-US" sz="2400" b="0" i="1" smtClean="0">
                        <a:latin typeface="Cambria Math" panose="02040503050406030204" pitchFamily="18" charset="0"/>
                      </a:rPr>
                      <m:t>.</m:t>
                    </m:r>
                  </m:oMath>
                </a14:m>
                <a:endParaRPr lang="en-US" sz="2400" b="0" dirty="0"/>
              </a:p>
              <a:p>
                <a:pPr marL="0" indent="0">
                  <a:buNone/>
                </a:pPr>
                <a:r>
                  <a:rPr lang="en-US" sz="2400" dirty="0"/>
                  <a:t>Q.2 n</a:t>
                </a:r>
                <a:r>
                  <a:rPr lang="en-US" sz="2400" baseline="30000" dirty="0"/>
                  <a:t>th</a:t>
                </a:r>
                <a:r>
                  <a:rPr lang="en-US" sz="2400" dirty="0"/>
                  <a:t> derivative of</a:t>
                </a:r>
                <a14:m>
                  <m:oMath xmlns:m="http://schemas.openxmlformats.org/officeDocument/2006/math">
                    <m:r>
                      <a:rPr lang="en-US" sz="2400">
                        <a:latin typeface="Cambria Math" panose="02040503050406030204" pitchFamily="18" charset="0"/>
                      </a:rPr>
                      <m:t> </m:t>
                    </m:r>
                    <m:r>
                      <a:rPr lang="en-US" sz="2400" i="1">
                        <a:latin typeface="Cambria Math" panose="02040503050406030204" pitchFamily="18" charset="0"/>
                      </a:rPr>
                      <m:t>𝑦</m:t>
                    </m:r>
                    <m:r>
                      <a:rPr lang="en-US" sz="2400" i="1">
                        <a:latin typeface="Cambria Math" panose="02040503050406030204" pitchFamily="18" charset="0"/>
                      </a:rPr>
                      <m:t>=</m:t>
                    </m:r>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b="0" i="1" smtClean="0">
                        <a:latin typeface="Cambria Math" panose="02040503050406030204" pitchFamily="18" charset="0"/>
                      </a:rPr>
                      <m:t>𝑎𝑥</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oMath>
                </a14:m>
                <a:endParaRPr lang="en-US" dirty="0"/>
              </a:p>
              <a:p>
                <a:pPr marL="0" indent="0">
                  <a:buNone/>
                </a:pPr>
                <a:r>
                  <a:rPr lang="en-US" sz="2400" dirty="0"/>
                  <a:t>Q.3.4</a:t>
                </a:r>
                <a:r>
                  <a:rPr lang="en-US" sz="2400" baseline="30000" dirty="0"/>
                  <a:t>th</a:t>
                </a:r>
                <a:r>
                  <a:rPr lang="en-US" sz="2400" dirty="0"/>
                  <a:t>derivative of</a:t>
                </a:r>
                <a14:m>
                  <m:oMath xmlns:m="http://schemas.openxmlformats.org/officeDocument/2006/math">
                    <m:r>
                      <a:rPr lang="en-US" sz="2400">
                        <a:latin typeface="Cambria Math" panose="02040503050406030204" pitchFamily="18" charset="0"/>
                      </a:rPr>
                      <m:t> </m:t>
                    </m:r>
                    <m:r>
                      <a:rPr lang="en-US" sz="2400" i="1">
                        <a:latin typeface="Cambria Math" panose="02040503050406030204" pitchFamily="18" charset="0"/>
                      </a:rPr>
                      <m:t>𝑦</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3</m:t>
                        </m:r>
                      </m:sup>
                    </m:sSup>
                  </m:oMath>
                </a14:m>
                <a:endParaRPr lang="en-US" sz="2400" dirty="0"/>
              </a:p>
              <a:p>
                <a:pPr marL="0" indent="0">
                  <a:buNone/>
                </a:pPr>
                <a:r>
                  <a:rPr lang="en-US" sz="2400" dirty="0"/>
                  <a:t>Q.4.write n</a:t>
                </a:r>
                <a:r>
                  <a:rPr lang="en-US" sz="2400" baseline="30000" dirty="0"/>
                  <a:t>th</a:t>
                </a:r>
                <a:r>
                  <a:rPr lang="en-US" sz="2400" dirty="0"/>
                  <a:t>term of Leibnitz’s theorem</a:t>
                </a:r>
              </a:p>
              <a:p>
                <a:endParaRPr lang="en-US" sz="20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10600" cy="5081986"/>
              </a:xfrm>
              <a:blipFill rotWithShape="0">
                <a:blip r:embed="rId2"/>
                <a:stretch>
                  <a:fillRect l="-113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0"/>
            <a:ext cx="7772400" cy="1011636"/>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 </a:t>
            </a:r>
            <a:r>
              <a:rPr lang="en-IN" sz="3200" b="1" dirty="0"/>
              <a:t>Leibnitz theorem,</a:t>
            </a:r>
            <a:r>
              <a:rPr lang="en-US" sz="3200" dirty="0"/>
              <a:t>(CO2..) </a:t>
            </a:r>
          </a:p>
          <a:p>
            <a:pPr algn="ctr">
              <a:spcBef>
                <a:spcPct val="0"/>
              </a:spcBef>
              <a:defRPr/>
            </a:pPr>
            <a:endParaRPr lang="en-US" sz="3200"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pic>
        <p:nvPicPr>
          <p:cNvPr id="9" name="Picture 8" descr="http://instapunk.com/images/QuizAnim1.gif"/>
          <p:cNvPicPr>
            <a:picLocks noChangeAspect="1" noChangeArrowheads="1" noCrop="1"/>
          </p:cNvPicPr>
          <p:nvPr/>
        </p:nvPicPr>
        <p:blipFill>
          <a:blip r:embed="rId4" cstate="print"/>
          <a:srcRect/>
          <a:stretch>
            <a:fillRect/>
          </a:stretch>
        </p:blipFill>
        <p:spPr bwMode="auto">
          <a:xfrm>
            <a:off x="3352800" y="1207417"/>
            <a:ext cx="2393183" cy="1002383"/>
          </a:xfrm>
          <a:prstGeom prst="rect">
            <a:avLst/>
          </a:prstGeom>
          <a:noFill/>
        </p:spPr>
      </p:pic>
    </p:spTree>
    <p:extLst>
      <p:ext uri="{BB962C8B-B14F-4D97-AF65-F5344CB8AC3E}">
        <p14:creationId xmlns:p14="http://schemas.microsoft.com/office/powerpoint/2010/main" val="3163955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10600" cy="5081986"/>
              </a:xfrm>
            </p:spPr>
            <p:txBody>
              <a:bodyPr>
                <a:normAutofit/>
              </a:bodyPr>
              <a:lstStyle/>
              <a:p>
                <a:pPr marL="0" indent="0" algn="ctr">
                  <a:buNone/>
                </a:pPr>
                <a:r>
                  <a:rPr lang="en-US" sz="2800" dirty="0"/>
                  <a:t>FAQ</a:t>
                </a:r>
              </a:p>
              <a:p>
                <a:pPr marL="0" indent="0" algn="just">
                  <a:buNone/>
                </a:pPr>
                <a:r>
                  <a:rPr lang="en-US" sz="2400" dirty="0"/>
                  <a:t>Q.1.If </a:t>
                </a:r>
                <a14:m>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𝑙𝑜𝑔𝑥</m:t>
                            </m:r>
                          </m:e>
                        </m:d>
                      </m:e>
                    </m:func>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sin</m:t>
                    </m:r>
                    <m:r>
                      <a:rPr lang="en-US" sz="2400" b="0" i="1" smtClean="0">
                        <a:latin typeface="Cambria Math" panose="02040503050406030204" pitchFamily="18" charset="0"/>
                      </a:rPr>
                      <m:t>⁡(</m:t>
                    </m:r>
                    <m:r>
                      <a:rPr lang="en-US" sz="2400" b="0" i="1" smtClean="0">
                        <a:latin typeface="Cambria Math" panose="02040503050406030204" pitchFamily="18" charset="0"/>
                      </a:rPr>
                      <m:t>𝑙𝑜𝑔𝑥</m:t>
                    </m:r>
                    <m:r>
                      <a:rPr lang="en-US" sz="2400" b="0" i="1" smtClean="0">
                        <a:latin typeface="Cambria Math" panose="02040503050406030204" pitchFamily="18" charset="0"/>
                      </a:rPr>
                      <m:t>)</m:t>
                    </m:r>
                  </m:oMath>
                </a14:m>
                <a:r>
                  <a:rPr lang="en-US" sz="2400" dirty="0"/>
                  <a:t> then prove that</a:t>
                </a:r>
              </a:p>
              <a:p>
                <a:pPr marL="0" indent="0" algn="just">
                  <a:buNone/>
                </a:pP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r>
                          <a:rPr lang="en-US" sz="2400" b="0" i="1" smtClean="0">
                            <a:latin typeface="Cambria Math" panose="02040503050406030204" pitchFamily="18" charset="0"/>
                          </a:rPr>
                          <m:t>𝑛</m:t>
                        </m:r>
                        <m:r>
                          <a:rPr lang="en-US" sz="2400" b="0" i="1" smtClean="0">
                            <a:latin typeface="Cambria Math" panose="02040503050406030204" pitchFamily="18" charset="0"/>
                          </a:rPr>
                          <m:t>+1</m:t>
                        </m:r>
                      </m:e>
                    </m:d>
                    <m:r>
                      <a:rPr lang="en-US" sz="2400" b="0" i="1" smtClean="0">
                        <a:latin typeface="Cambria Math" panose="02040503050406030204" pitchFamily="18" charset="0"/>
                      </a:rPr>
                      <m:t>𝑥</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r>
                          <a:rPr lang="en-US" sz="2400" i="1">
                            <a:latin typeface="Cambria Math" panose="02040503050406030204" pitchFamily="18" charset="0"/>
                          </a:rPr>
                          <m:t>+1</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p>
                          <m:sSupPr>
                            <m:ctrlPr>
                              <a:rPr lang="en-US" sz="2400" i="1">
                                <a:latin typeface="Cambria Math" panose="02040503050406030204" pitchFamily="18" charset="0"/>
                              </a:rPr>
                            </m:ctrlPr>
                          </m:sSupPr>
                          <m:e>
                            <m:r>
                              <a:rPr lang="en-US" sz="2400" b="0" i="1" smtClean="0">
                                <a:latin typeface="Cambria Math" panose="02040503050406030204" pitchFamily="18" charset="0"/>
                              </a:rPr>
                              <m:t>𝑛</m:t>
                            </m:r>
                          </m:e>
                          <m:sup>
                            <m:r>
                              <a:rPr lang="en-US" sz="2400" i="1">
                                <a:latin typeface="Cambria Math" panose="02040503050406030204" pitchFamily="18" charset="0"/>
                              </a:rPr>
                              <m:t>2</m:t>
                            </m:r>
                          </m:sup>
                        </m:sSup>
                        <m:r>
                          <a:rPr lang="en-US" sz="2400" b="0" i="1" smtClean="0">
                            <a:latin typeface="Cambria Math" panose="02040503050406030204" pitchFamily="18" charset="0"/>
                          </a:rPr>
                          <m:t>+1</m:t>
                        </m:r>
                      </m:e>
                    </m:d>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b="0" i="1" smtClean="0">
                        <a:latin typeface="Cambria Math" panose="02040503050406030204" pitchFamily="18" charset="0"/>
                      </a:rPr>
                      <m:t>=0</m:t>
                    </m:r>
                  </m:oMath>
                </a14:m>
                <a:r>
                  <a:rPr lang="en-US" sz="2400" dirty="0"/>
                  <a:t>.</a:t>
                </a:r>
              </a:p>
              <a:p>
                <a:pPr marL="0" indent="0" algn="just">
                  <a:buNone/>
                </a:pPr>
                <a:r>
                  <a:rPr lang="en-US" sz="2400" dirty="0"/>
                  <a:t>Q.2.If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e>
                      <m:sup>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𝑚</m:t>
                            </m:r>
                          </m:den>
                        </m:f>
                      </m:sup>
                    </m:sSup>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f>
                          <m:fPr>
                            <m:ctrlPr>
                              <a:rPr lang="en-US" sz="2400" i="1">
                                <a:latin typeface="Cambria Math" panose="02040503050406030204" pitchFamily="18" charset="0"/>
                              </a:rPr>
                            </m:ctrlPr>
                          </m:fPr>
                          <m:num>
                            <m:r>
                              <a:rPr lang="en-US" sz="2400" b="0" i="1" smtClean="0">
                                <a:latin typeface="Cambria Math" panose="02040503050406030204" pitchFamily="18" charset="0"/>
                              </a:rPr>
                              <m:t>−</m:t>
                            </m:r>
                            <m:r>
                              <a:rPr lang="en-US" sz="2400" i="1">
                                <a:latin typeface="Cambria Math" panose="02040503050406030204" pitchFamily="18" charset="0"/>
                              </a:rPr>
                              <m:t>1</m:t>
                            </m:r>
                          </m:num>
                          <m:den>
                            <m:r>
                              <a:rPr lang="en-US" sz="2400" i="1">
                                <a:latin typeface="Cambria Math" panose="02040503050406030204" pitchFamily="18" charset="0"/>
                              </a:rPr>
                              <m:t>𝑚</m:t>
                            </m:r>
                          </m:den>
                        </m:f>
                      </m:sup>
                    </m:sSup>
                    <m:r>
                      <a:rPr lang="en-US" sz="2400" b="0" i="1" smtClean="0">
                        <a:latin typeface="Cambria Math" panose="02040503050406030204" pitchFamily="18" charset="0"/>
                      </a:rPr>
                      <m:t>=2</m:t>
                    </m:r>
                    <m:r>
                      <a:rPr lang="en-US" sz="2400" b="0" i="1" smtClean="0">
                        <a:latin typeface="Cambria Math" panose="02040503050406030204" pitchFamily="18" charset="0"/>
                      </a:rPr>
                      <m:t>𝑥</m:t>
                    </m:r>
                  </m:oMath>
                </a14:m>
                <a:r>
                  <a:rPr lang="en-US" sz="2400" dirty="0"/>
                  <a:t>, prove that</a:t>
                </a:r>
              </a:p>
              <a:p>
                <a:pPr marL="0" indent="0" algn="just">
                  <a:buNone/>
                </a:pPr>
                <a14:m>
                  <m:oMath xmlns:m="http://schemas.openxmlformats.org/officeDocument/2006/math">
                    <m:r>
                      <a:rPr lang="en-US" sz="2400" b="0" i="0"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2</m:t>
                        </m:r>
                      </m:sup>
                    </m:sSup>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r>
                          <a:rPr lang="en-US" sz="2400" i="1">
                            <a:latin typeface="Cambria Math" panose="02040503050406030204" pitchFamily="18" charset="0"/>
                          </a:rPr>
                          <m:t>+2</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2</m:t>
                        </m:r>
                        <m:r>
                          <a:rPr lang="en-US" sz="2400" i="1">
                            <a:latin typeface="Cambria Math" panose="02040503050406030204" pitchFamily="18" charset="0"/>
                          </a:rPr>
                          <m:t>𝑛</m:t>
                        </m:r>
                        <m:r>
                          <a:rPr lang="en-US" sz="2400" i="1">
                            <a:latin typeface="Cambria Math" panose="02040503050406030204" pitchFamily="18" charset="0"/>
                          </a:rPr>
                          <m:t>+1</m:t>
                        </m:r>
                      </m:e>
                    </m:d>
                    <m:r>
                      <a:rPr lang="en-US" sz="2400" i="1">
                        <a:latin typeface="Cambria Math" panose="02040503050406030204" pitchFamily="18" charset="0"/>
                      </a:rPr>
                      <m:t>𝑥</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r>
                          <a:rPr lang="en-US" sz="2400" i="1">
                            <a:latin typeface="Cambria Math" panose="02040503050406030204" pitchFamily="18" charset="0"/>
                          </a:rPr>
                          <m:t>+1</m:t>
                        </m:r>
                      </m:sub>
                    </m:sSub>
                    <m:r>
                      <a:rPr lang="en-US" sz="2400" i="1">
                        <a:latin typeface="Cambria Math" panose="02040503050406030204" pitchFamily="18" charset="0"/>
                      </a:rPr>
                      <m:t>+</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𝑛</m:t>
                            </m:r>
                          </m:e>
                          <m:sup>
                            <m:r>
                              <a:rPr lang="en-US" sz="2400" i="1">
                                <a:latin typeface="Cambria Math" panose="02040503050406030204" pitchFamily="18" charset="0"/>
                              </a:rPr>
                              <m:t>2</m:t>
                            </m:r>
                          </m:sup>
                        </m:sSup>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𝑚</m:t>
                            </m:r>
                          </m:e>
                          <m:sup>
                            <m:r>
                              <a:rPr lang="en-US" sz="2400" i="1">
                                <a:latin typeface="Cambria Math" panose="02040503050406030204" pitchFamily="18" charset="0"/>
                              </a:rPr>
                              <m:t>2</m:t>
                            </m:r>
                          </m:sup>
                        </m:sSup>
                      </m:e>
                    </m:d>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i="1">
                        <a:latin typeface="Cambria Math" panose="02040503050406030204" pitchFamily="18" charset="0"/>
                      </a:rPr>
                      <m:t>=0</m:t>
                    </m:r>
                  </m:oMath>
                </a14:m>
                <a:r>
                  <a:rPr lang="en-US" sz="2400" dirty="0"/>
                  <a:t>.</a:t>
                </a:r>
              </a:p>
              <a:p>
                <a:pPr marL="0" indent="0" algn="just">
                  <a:buNone/>
                </a:pPr>
                <a:r>
                  <a:rPr lang="en-US" sz="2400" dirty="0"/>
                  <a:t>Q.3.If </a:t>
                </a:r>
                <a14:m>
                  <m:oMath xmlns:m="http://schemas.openxmlformats.org/officeDocument/2006/math">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i="1">
                            <a:latin typeface="Cambria Math" panose="02040503050406030204" pitchFamily="18" charset="0"/>
                          </a:rPr>
                          <m:t>𝑥</m:t>
                        </m:r>
                      </m:e>
                      <m:sup>
                        <m:r>
                          <a:rPr lang="en-US" sz="2400" b="0" i="1" smtClean="0">
                            <a:latin typeface="Cambria Math" panose="02040503050406030204" pitchFamily="18" charset="0"/>
                          </a:rPr>
                          <m:t>𝑛</m:t>
                        </m:r>
                      </m:sup>
                    </m:sSup>
                    <m:r>
                      <a:rPr lang="en-US" sz="2400" b="0" i="1" smtClean="0">
                        <a:latin typeface="Cambria Math" panose="02040503050406030204" pitchFamily="18" charset="0"/>
                      </a:rPr>
                      <m:t>𝑙𝑜𝑔𝑥</m:t>
                    </m:r>
                  </m:oMath>
                </a14:m>
                <a:r>
                  <a:rPr lang="en-US" sz="2400" dirty="0"/>
                  <a:t> prove that</a:t>
                </a:r>
              </a:p>
              <a:p>
                <a:pPr marL="0" indent="0" algn="just">
                  <a:buNone/>
                </a:pPr>
                <a:r>
                  <a:rPr lang="en-US" sz="2400" dirty="0"/>
                  <a:t>(</a:t>
                </a:r>
                <a:r>
                  <a:rPr lang="en-US" sz="2400" dirty="0" err="1"/>
                  <a:t>i</a:t>
                </a: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r>
                          <a:rPr lang="en-US" sz="2400" b="0" i="1" smtClean="0">
                            <a:latin typeface="Cambria Math" panose="02040503050406030204" pitchFamily="18" charset="0"/>
                          </a:rPr>
                          <m:t>𝑥</m:t>
                        </m:r>
                      </m:den>
                    </m:f>
                  </m:oMath>
                </a14:m>
                <a:endParaRPr lang="en-US" sz="2400" dirty="0"/>
              </a:p>
              <a:p>
                <a:pPr marL="0" indent="0" algn="just">
                  <a:buNone/>
                </a:pPr>
                <a:r>
                  <a:rPr lang="en-US" sz="2400" dirty="0"/>
                  <a:t>(ii)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2</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𝑝</m:t>
                        </m:r>
                        <m:r>
                          <a:rPr lang="en-US" sz="2400" i="1">
                            <a:latin typeface="Cambria Math" panose="02040503050406030204" pitchFamily="18" charset="0"/>
                          </a:rPr>
                          <m:t>+2</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2</m:t>
                        </m:r>
                        <m:r>
                          <a:rPr lang="en-US" sz="2400" b="0" i="1" smtClean="0">
                            <a:latin typeface="Cambria Math" panose="02040503050406030204" pitchFamily="18" charset="0"/>
                          </a:rPr>
                          <m:t>𝑝</m:t>
                        </m:r>
                        <m:r>
                          <a:rPr lang="en-US" sz="2400" b="0" i="1" smtClean="0">
                            <a:latin typeface="Cambria Math" panose="02040503050406030204" pitchFamily="18" charset="0"/>
                          </a:rPr>
                          <m:t>−2</m:t>
                        </m:r>
                        <m:r>
                          <a:rPr lang="en-US" sz="2400" b="0" i="1" smtClean="0">
                            <a:latin typeface="Cambria Math" panose="02040503050406030204" pitchFamily="18" charset="0"/>
                          </a:rPr>
                          <m:t>𝑛</m:t>
                        </m:r>
                        <m:r>
                          <a:rPr lang="en-US" sz="2400" i="1">
                            <a:latin typeface="Cambria Math" panose="02040503050406030204" pitchFamily="18" charset="0"/>
                          </a:rPr>
                          <m:t>+1</m:t>
                        </m:r>
                      </m:e>
                    </m:d>
                    <m:r>
                      <a:rPr lang="en-US" sz="2400" i="1">
                        <a:latin typeface="Cambria Math" panose="02040503050406030204" pitchFamily="18" charset="0"/>
                      </a:rPr>
                      <m:t>𝑥</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𝑝</m:t>
                        </m:r>
                        <m:r>
                          <a:rPr lang="en-US" sz="2400" i="1">
                            <a:latin typeface="Cambria Math" panose="02040503050406030204" pitchFamily="18" charset="0"/>
                          </a:rPr>
                          <m:t>+1</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e>
                      <m:sup>
                        <m:r>
                          <a:rPr lang="en-US" sz="2400" i="1">
                            <a:latin typeface="Cambria Math" panose="02040503050406030204" pitchFamily="18" charset="0"/>
                          </a:rPr>
                          <m:t>2</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𝑝</m:t>
                        </m:r>
                      </m:sub>
                    </m:sSub>
                    <m:r>
                      <a:rPr lang="en-US" sz="2400" i="1">
                        <a:latin typeface="Cambria Math" panose="02040503050406030204" pitchFamily="18" charset="0"/>
                      </a:rPr>
                      <m:t>=0</m:t>
                    </m:r>
                  </m:oMath>
                </a14:m>
                <a:r>
                  <a:rPr lang="en-US" sz="2400" dirty="0"/>
                  <a:t>.</a:t>
                </a:r>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10600" cy="5081986"/>
              </a:xfrm>
              <a:blipFill rotWithShape="0">
                <a:blip r:embed="rId2"/>
                <a:stretch>
                  <a:fillRect l="-1133" t="-120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0"/>
            <a:ext cx="7772400" cy="1011636"/>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 </a:t>
            </a:r>
            <a:r>
              <a:rPr lang="en-IN" sz="3200" b="1" dirty="0"/>
              <a:t>Leibnitz theorem,</a:t>
            </a:r>
            <a:r>
              <a:rPr lang="en-US" sz="3200" dirty="0"/>
              <a:t>(CO2..) </a:t>
            </a:r>
          </a:p>
          <a:p>
            <a:pPr algn="ctr">
              <a:spcBef>
                <a:spcPct val="0"/>
              </a:spcBef>
              <a:defRPr/>
            </a:pPr>
            <a:endParaRPr lang="en-US" sz="3200"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746428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marL="0" indent="0">
              <a:buNone/>
            </a:pPr>
            <a:r>
              <a:rPr lang="en-US" sz="2400" dirty="0">
                <a:solidFill>
                  <a:srgbClr val="000000"/>
                </a:solidFill>
                <a:latin typeface="Times New Roman" pitchFamily="18" charset="0"/>
                <a:cs typeface="Times New Roman" pitchFamily="18" charset="0"/>
              </a:rPr>
              <a:t>In this chapter, we discussed the following points</a:t>
            </a:r>
          </a:p>
          <a:p>
            <a:pPr marL="457200" indent="-457200">
              <a:buAutoNum type="arabicPeriod"/>
            </a:pPr>
            <a:r>
              <a:rPr lang="en-IN" sz="2400" b="1" dirty="0">
                <a:latin typeface="Times New Roman" pitchFamily="18" charset="0"/>
                <a:cs typeface="Times New Roman" pitchFamily="18" charset="0"/>
              </a:rPr>
              <a:t>Successive Differentiation</a:t>
            </a:r>
            <a:r>
              <a:rPr lang="en-US" sz="2400" dirty="0">
                <a:solidFill>
                  <a:srgbClr val="000000"/>
                </a:solidFill>
                <a:latin typeface="Times New Roman" pitchFamily="18" charset="0"/>
                <a:cs typeface="Times New Roman" pitchFamily="18" charset="0"/>
              </a:rPr>
              <a:t> i.e.</a:t>
            </a:r>
            <a:endParaRPr lang="en-IN" sz="2400" dirty="0"/>
          </a:p>
          <a:p>
            <a:pPr marL="0" indent="0">
              <a:buNone/>
            </a:pPr>
            <a:r>
              <a:rPr lang="en-IN" sz="2400" dirty="0"/>
              <a:t>The process of finding the differential coefficient of a function again and again  is called successive differentiation.</a:t>
            </a:r>
            <a:r>
              <a:rPr lang="en-US" sz="2400" dirty="0">
                <a:solidFill>
                  <a:srgbClr val="000000"/>
                </a:solidFill>
                <a:latin typeface="Times New Roman" pitchFamily="18" charset="0"/>
                <a:cs typeface="Times New Roman" pitchFamily="18" charset="0"/>
              </a:rPr>
              <a:t>     </a:t>
            </a:r>
          </a:p>
          <a:p>
            <a:pPr marL="0" indent="0">
              <a:buNone/>
            </a:pPr>
            <a:r>
              <a:rPr lang="en-US" sz="2400" dirty="0">
                <a:solidFill>
                  <a:srgbClr val="000000"/>
                </a:solidFill>
                <a:latin typeface="Times New Roman" pitchFamily="18" charset="0"/>
                <a:cs typeface="Times New Roman" pitchFamily="18" charset="0"/>
              </a:rPr>
              <a:t>2.</a:t>
            </a:r>
            <a:r>
              <a:rPr lang="en-US" sz="2400" dirty="0"/>
              <a:t> </a:t>
            </a:r>
            <a:r>
              <a:rPr lang="en-IN" sz="2400" b="1" dirty="0"/>
              <a:t>Leibnitz theorem i.e.</a:t>
            </a:r>
            <a:endParaRPr lang="en-US" sz="2400" dirty="0">
              <a:solidFill>
                <a:srgbClr val="000000"/>
              </a:solidFill>
              <a:latin typeface="Times New Roman" pitchFamily="18" charset="0"/>
              <a:cs typeface="Times New Roman" pitchFamily="18" charset="0"/>
            </a:endParaRPr>
          </a:p>
          <a:p>
            <a:pPr marL="0" indent="0">
              <a:buNone/>
            </a:pPr>
            <a:r>
              <a:rPr lang="en-US" sz="2400" dirty="0">
                <a:solidFill>
                  <a:srgbClr val="000000"/>
                </a:solidFill>
                <a:latin typeface="Times New Roman" pitchFamily="18" charset="0"/>
                <a:cs typeface="Times New Roman" pitchFamily="18" charset="0"/>
              </a:rPr>
              <a:t>      </a:t>
            </a:r>
          </a:p>
          <a:p>
            <a:pPr marL="0" indent="0">
              <a:buNone/>
            </a:pPr>
            <a:endParaRPr lang="en-US" sz="2400" dirty="0">
              <a:solidFill>
                <a:srgbClr val="000000"/>
              </a:solidFill>
              <a:latin typeface="Times New Roman" pitchFamily="18" charset="0"/>
              <a:cs typeface="Times New Roman" pitchFamily="18" charset="0"/>
            </a:endParaRPr>
          </a:p>
          <a:p>
            <a:pPr marL="0" indent="0">
              <a:buNone/>
            </a:pPr>
            <a:endParaRPr lang="en-US" sz="2400" dirty="0"/>
          </a:p>
          <a:p>
            <a:pPr marL="0" indent="0">
              <a:buNone/>
            </a:pPr>
            <a:endParaRPr lang="en-US" sz="2400" dirty="0"/>
          </a:p>
        </p:txBody>
      </p:sp>
      <p:sp>
        <p:nvSpPr>
          <p:cNvPr id="4" name="Date Placeholder 3"/>
          <p:cNvSpPr>
            <a:spLocks noGrp="1"/>
          </p:cNvSpPr>
          <p:nvPr>
            <p:ph type="dt" sz="half" idx="10"/>
          </p:nvPr>
        </p:nvSpPr>
        <p:spPr/>
        <p:txBody>
          <a:bodyPr/>
          <a:lstStyle/>
          <a:p>
            <a:fld id="{4D3FFB9A-D9B7-4484-AD86-997F50037F08}" type="datetime1">
              <a:rPr lang="en-US" smtClean="0"/>
              <a:pPr/>
              <a:t>2/13/2021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Recap</a:t>
            </a: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 name="Object 1"/>
          <p:cNvGraphicFramePr>
            <a:graphicFrameLocks noChangeAspect="1"/>
          </p:cNvGraphicFramePr>
          <p:nvPr>
            <p:extLst>
              <p:ext uri="{D42A27DB-BD31-4B8C-83A1-F6EECF244321}">
                <p14:modId xmlns:p14="http://schemas.microsoft.com/office/powerpoint/2010/main" val="3024725534"/>
              </p:ext>
            </p:extLst>
          </p:nvPr>
        </p:nvGraphicFramePr>
        <p:xfrm>
          <a:off x="573088" y="3582987"/>
          <a:ext cx="7999412" cy="1903413"/>
        </p:xfrm>
        <a:graphic>
          <a:graphicData uri="http://schemas.openxmlformats.org/presentationml/2006/ole">
            <mc:AlternateContent xmlns:mc="http://schemas.openxmlformats.org/markup-compatibility/2006">
              <mc:Choice xmlns:v="urn:schemas-microsoft-com:vml" Requires="v">
                <p:oleObj spid="_x0000_s13313" name="Equation" r:id="rId4" imgW="7999455" imgH="1903525" progId="Equation.DSMT4">
                  <p:embed/>
                </p:oleObj>
              </mc:Choice>
              <mc:Fallback>
                <p:oleObj name="Equation" r:id="rId4" imgW="7999455" imgH="1903525" progId="Equation.DSMT4">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088" y="3582987"/>
                        <a:ext cx="7999412" cy="1903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28701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Font typeface="Wingdings" panose="05000000000000000000" pitchFamily="2" charset="2"/>
              <a:buChar char="Ø"/>
            </a:pPr>
            <a:r>
              <a:rPr lang="en-US" sz="2400" dirty="0"/>
              <a:t>The objective of this course is to familiarize the graduate engineers with techniques in  linear algebra. It aims to equip the students with standard concepts and tools from intermediate to advanced level of mathematics and applications that they would find  useful in  their disciplines</a:t>
            </a:r>
          </a:p>
          <a:p>
            <a:pPr marL="0" indent="0" algn="just">
              <a:buNone/>
            </a:pPr>
            <a:endParaRPr lang="en-US" sz="2400" dirty="0"/>
          </a:p>
          <a:p>
            <a:pPr marL="0" indent="0" algn="just">
              <a:buNone/>
            </a:pPr>
            <a:endParaRPr lang="en-US" sz="1800" dirty="0"/>
          </a:p>
          <a:p>
            <a:pPr algn="just">
              <a:buNone/>
            </a:pPr>
            <a:endParaRPr lang="en-US" sz="1800" dirty="0"/>
          </a:p>
          <a:p>
            <a:pPr algn="just"/>
            <a:endParaRPr lang="en-US" sz="1800" dirty="0"/>
          </a:p>
        </p:txBody>
      </p:sp>
      <p:sp>
        <p:nvSpPr>
          <p:cNvPr id="4" name="Date Placeholder 3"/>
          <p:cNvSpPr>
            <a:spLocks noGrp="1"/>
          </p:cNvSpPr>
          <p:nvPr>
            <p:ph type="dt" sz="half" idx="10"/>
          </p:nvPr>
        </p:nvSpPr>
        <p:spPr/>
        <p:txBody>
          <a:bodyPr/>
          <a:lstStyle/>
          <a:p>
            <a:fld id="{9F9AFB54-55F2-4F85-AD06-BA06DDB0FEBC}" type="datetime1">
              <a:rPr lang="en-US" smtClean="0"/>
              <a:pPr/>
              <a:t>2/13/2021</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
        <p:nvSpPr>
          <p:cNvPr id="7" name="Title 1"/>
          <p:cNvSpPr txBox="1">
            <a:spLocks/>
          </p:cNvSpPr>
          <p:nvPr/>
        </p:nvSpPr>
        <p:spPr>
          <a:xfrm>
            <a:off x="1295400" y="26158"/>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mn-lt"/>
                <a:ea typeface="+mn-ea"/>
                <a:cs typeface="+mn-cs"/>
              </a:rPr>
              <a:t>Course</a:t>
            </a:r>
            <a:r>
              <a:rPr kumimoji="0" lang="en-US" sz="3200" b="0" i="0" u="none" strike="noStrike" kern="1200" cap="none" spc="0" normalizeH="0" noProof="0" dirty="0">
                <a:ln>
                  <a:noFill/>
                </a:ln>
                <a:solidFill>
                  <a:schemeClr val="dk1"/>
                </a:solidFill>
                <a:effectLst/>
                <a:uLnTx/>
                <a:uFillTx/>
                <a:latin typeface="+mn-lt"/>
                <a:ea typeface="+mn-ea"/>
                <a:cs typeface="+mn-cs"/>
              </a:rPr>
              <a:t> Objective</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10600" cy="5081986"/>
          </a:xfrm>
        </p:spPr>
        <p:txBody>
          <a:bodyPr>
            <a:normAutofit/>
          </a:bodyPr>
          <a:lstStyle/>
          <a:p>
            <a:pPr marL="0" indent="0" algn="ctr">
              <a:buNone/>
            </a:pPr>
            <a:r>
              <a:rPr lang="en-US" sz="2800" dirty="0"/>
              <a:t>Asymptotes and Curve Tracing</a:t>
            </a:r>
          </a:p>
          <a:p>
            <a:pPr marL="0" indent="0">
              <a:buNone/>
            </a:pPr>
            <a:r>
              <a:rPr lang="en-US" sz="2400" dirty="0"/>
              <a:t>An </a:t>
            </a:r>
            <a:r>
              <a:rPr lang="en-US" sz="2400" b="1" dirty="0"/>
              <a:t>asymptote</a:t>
            </a:r>
            <a:r>
              <a:rPr lang="en-US" sz="2400" dirty="0"/>
              <a:t> of a </a:t>
            </a:r>
            <a:r>
              <a:rPr lang="en-US" sz="2400" b="1" dirty="0"/>
              <a:t>curve</a:t>
            </a:r>
            <a:r>
              <a:rPr lang="en-US" sz="2400" dirty="0"/>
              <a:t> is a line such that the distance between the </a:t>
            </a:r>
            <a:r>
              <a:rPr lang="en-US" sz="2400" b="1" dirty="0"/>
              <a:t>curve</a:t>
            </a:r>
            <a:r>
              <a:rPr lang="en-US" sz="2400" dirty="0"/>
              <a:t> ... information about the behavior of curves in the large, and determining the </a:t>
            </a:r>
            <a:r>
              <a:rPr lang="en-US" sz="2400" b="1" dirty="0"/>
              <a:t>asymptotes</a:t>
            </a:r>
            <a:r>
              <a:rPr lang="en-US" sz="2400" dirty="0"/>
              <a:t> of a function is an important step in </a:t>
            </a:r>
            <a:r>
              <a:rPr lang="en-US" sz="2400" b="1" dirty="0"/>
              <a:t>sketching</a:t>
            </a:r>
            <a:r>
              <a:rPr lang="en-US" sz="2400" dirty="0"/>
              <a:t> its graph.</a:t>
            </a:r>
          </a:p>
          <a:p>
            <a:pPr marL="0" indent="0">
              <a:buNone/>
            </a:pPr>
            <a:r>
              <a:rPr lang="en-US" sz="2400" b="0" dirty="0"/>
              <a:t>         </a:t>
            </a: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solidFill>
                  <a:srgbClr val="000000"/>
                </a:solidFill>
                <a:latin typeface="Times New Roman" pitchFamily="18" charset="0"/>
                <a:cs typeface="Times New Roman" pitchFamily="18" charset="0"/>
              </a:rPr>
              <a:t>Objective of the topic</a:t>
            </a:r>
            <a:r>
              <a:rPr lang="en-US" sz="32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058998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10600" cy="5081986"/>
              </a:xfrm>
            </p:spPr>
            <p:txBody>
              <a:bodyPr>
                <a:normAutofit/>
              </a:bodyPr>
              <a:lstStyle/>
              <a:p>
                <a:pPr>
                  <a:buFont typeface="Wingdings" panose="05000000000000000000" pitchFamily="2" charset="2"/>
                  <a:buChar char="Ø"/>
                </a:pPr>
                <a:r>
                  <a:rPr lang="en-US" sz="2800" dirty="0"/>
                  <a:t>Asymptotes</a:t>
                </a:r>
                <a:r>
                  <a:rPr lang="en-US" sz="2400" dirty="0"/>
                  <a:t>-</a:t>
                </a:r>
              </a:p>
              <a:p>
                <a:pPr marL="0" indent="0">
                  <a:buNone/>
                </a:pPr>
                <a:r>
                  <a:rPr lang="en-US" sz="2400" dirty="0"/>
                  <a:t>An asymptotes of a curve is a line such that the distance between the curve and the line approaches zero as one or both of the X or Y coordinates tends to infinity.</a:t>
                </a:r>
              </a:p>
              <a:p>
                <a:pPr marL="0" indent="0">
                  <a:buNone/>
                </a:pPr>
                <a:r>
                  <a:rPr lang="en-US" sz="2400" dirty="0"/>
                  <a:t>                                                        OR</a:t>
                </a:r>
              </a:p>
              <a:p>
                <a:pPr marL="0" indent="0">
                  <a:buNone/>
                </a:pPr>
                <a:r>
                  <a:rPr lang="en-US" sz="2400" dirty="0"/>
                  <a:t>Asymptotes is a straight line which touches the curve </a:t>
                </a:r>
                <a14:m>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a14:m>
                <a:r>
                  <a:rPr lang="en-US" sz="2400" dirty="0"/>
                  <a:t> at infinity.</a:t>
                </a:r>
              </a:p>
              <a:p>
                <a:pPr>
                  <a:buFont typeface="Wingdings" panose="05000000000000000000" pitchFamily="2" charset="2"/>
                  <a:buChar char="Ø"/>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10600" cy="5081986"/>
              </a:xfrm>
              <a:blipFill rotWithShape="0">
                <a:blip r:embed="rId2"/>
                <a:stretch>
                  <a:fillRect l="-1275" t="-120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Asymptotes,(CO2..)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3886200"/>
            <a:ext cx="2362199" cy="2209800"/>
          </a:xfrm>
          <a:prstGeom prst="rect">
            <a:avLst/>
          </a:prstGeom>
        </p:spPr>
      </p:pic>
    </p:spTree>
    <p:extLst>
      <p:ext uri="{BB962C8B-B14F-4D97-AF65-F5344CB8AC3E}">
        <p14:creationId xmlns:p14="http://schemas.microsoft.com/office/powerpoint/2010/main" val="1444251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10600" cy="4419600"/>
              </a:xfrm>
            </p:spPr>
            <p:txBody>
              <a:bodyPr>
                <a:normAutofit fontScale="25000" lnSpcReduction="20000"/>
              </a:bodyPr>
              <a:lstStyle/>
              <a:p>
                <a:pPr marL="0" indent="0">
                  <a:buNone/>
                </a:pPr>
                <a:r>
                  <a:rPr lang="en-US" sz="11200" dirty="0"/>
                  <a:t>Working Rule-</a:t>
                </a:r>
              </a:p>
              <a:p>
                <a:pPr marL="0" indent="0">
                  <a:buNone/>
                </a:pPr>
                <a:endParaRPr lang="en-US" sz="11200" dirty="0"/>
              </a:p>
              <a:p>
                <a:pPr marL="457200" indent="-457200">
                  <a:buAutoNum type="arabicPeriod"/>
                </a:pPr>
                <a:r>
                  <a:rPr lang="en-US" sz="9600" dirty="0"/>
                  <a:t>Let  </a:t>
                </a:r>
                <a14:m>
                  <m:oMath xmlns:m="http://schemas.openxmlformats.org/officeDocument/2006/math">
                    <m:r>
                      <a:rPr lang="en-US" sz="9600" i="1">
                        <a:latin typeface="Cambria Math" panose="02040503050406030204" pitchFamily="18" charset="0"/>
                      </a:rPr>
                      <m:t>𝑓</m:t>
                    </m:r>
                    <m:d>
                      <m:dPr>
                        <m:ctrlPr>
                          <a:rPr lang="en-US" sz="9600" i="1">
                            <a:latin typeface="Cambria Math" panose="02040503050406030204" pitchFamily="18" charset="0"/>
                          </a:rPr>
                        </m:ctrlPr>
                      </m:dPr>
                      <m:e>
                        <m:r>
                          <a:rPr lang="en-US" sz="9600" i="1">
                            <a:latin typeface="Cambria Math" panose="02040503050406030204" pitchFamily="18" charset="0"/>
                          </a:rPr>
                          <m:t>𝑥</m:t>
                        </m:r>
                        <m:r>
                          <a:rPr lang="en-US" sz="9600" b="0" i="1" smtClean="0">
                            <a:latin typeface="Cambria Math" panose="02040503050406030204" pitchFamily="18" charset="0"/>
                          </a:rPr>
                          <m:t>,</m:t>
                        </m:r>
                        <m:r>
                          <a:rPr lang="en-US" sz="9600" b="0" i="1" smtClean="0">
                            <a:latin typeface="Cambria Math" panose="02040503050406030204" pitchFamily="18" charset="0"/>
                          </a:rPr>
                          <m:t>𝑦</m:t>
                        </m:r>
                      </m:e>
                    </m:d>
                    <m:r>
                      <a:rPr lang="en-US" sz="9600" b="0" i="1" smtClean="0">
                        <a:latin typeface="Cambria Math" panose="02040503050406030204" pitchFamily="18" charset="0"/>
                      </a:rPr>
                      <m:t>=0</m:t>
                    </m:r>
                  </m:oMath>
                </a14:m>
                <a:r>
                  <a:rPr lang="en-US" sz="9600" dirty="0"/>
                  <a:t>, be the given curve of nth degree.</a:t>
                </a:r>
              </a:p>
              <a:p>
                <a:pPr marL="457200" indent="-457200">
                  <a:buAutoNum type="arabicPeriod"/>
                </a:pPr>
                <a:endParaRPr lang="en-US" sz="7400" dirty="0"/>
              </a:p>
              <a:p>
                <a:pPr marL="457200" indent="-457200">
                  <a:buAutoNum type="arabicPeriod"/>
                </a:pPr>
                <a:r>
                  <a:rPr lang="en-US" sz="9600" dirty="0"/>
                  <a:t>Put </a:t>
                </a:r>
                <a14:m>
                  <m:oMath xmlns:m="http://schemas.openxmlformats.org/officeDocument/2006/math">
                    <m:r>
                      <a:rPr lang="en-US" sz="9600" i="1">
                        <a:latin typeface="Cambria Math" panose="02040503050406030204" pitchFamily="18" charset="0"/>
                      </a:rPr>
                      <m:t>𝑦</m:t>
                    </m:r>
                    <m:r>
                      <a:rPr lang="en-US" sz="9600" i="1">
                        <a:latin typeface="Cambria Math" panose="02040503050406030204" pitchFamily="18" charset="0"/>
                      </a:rPr>
                      <m:t>=</m:t>
                    </m:r>
                    <m:r>
                      <a:rPr lang="en-US" sz="9600" b="0" i="1" smtClean="0">
                        <a:latin typeface="Cambria Math" panose="02040503050406030204" pitchFamily="18" charset="0"/>
                      </a:rPr>
                      <m:t>𝑚𝑥</m:t>
                    </m:r>
                    <m:r>
                      <a:rPr lang="en-US" sz="9600" b="0" i="1" smtClean="0">
                        <a:latin typeface="Cambria Math" panose="02040503050406030204" pitchFamily="18" charset="0"/>
                      </a:rPr>
                      <m:t>+</m:t>
                    </m:r>
                    <m:r>
                      <a:rPr lang="en-US" sz="9600" b="0" i="1" smtClean="0">
                        <a:latin typeface="Cambria Math" panose="02040503050406030204" pitchFamily="18" charset="0"/>
                      </a:rPr>
                      <m:t>𝑐</m:t>
                    </m:r>
                  </m:oMath>
                </a14:m>
                <a:r>
                  <a:rPr lang="en-US" sz="9600" dirty="0"/>
                  <a:t>, into</a:t>
                </a:r>
                <a14:m>
                  <m:oMath xmlns:m="http://schemas.openxmlformats.org/officeDocument/2006/math">
                    <m:r>
                      <a:rPr lang="en-US" sz="9600" i="1">
                        <a:latin typeface="Cambria Math" panose="02040503050406030204" pitchFamily="18" charset="0"/>
                      </a:rPr>
                      <m:t>𝑓</m:t>
                    </m:r>
                    <m:d>
                      <m:dPr>
                        <m:ctrlPr>
                          <a:rPr lang="en-US" sz="9600" i="1">
                            <a:latin typeface="Cambria Math" panose="02040503050406030204" pitchFamily="18" charset="0"/>
                          </a:rPr>
                        </m:ctrlPr>
                      </m:dPr>
                      <m:e>
                        <m:r>
                          <a:rPr lang="en-US" sz="9600" i="1">
                            <a:latin typeface="Cambria Math" panose="02040503050406030204" pitchFamily="18" charset="0"/>
                          </a:rPr>
                          <m:t>𝑥</m:t>
                        </m:r>
                        <m:r>
                          <a:rPr lang="en-US" sz="9600" i="1">
                            <a:latin typeface="Cambria Math" panose="02040503050406030204" pitchFamily="18" charset="0"/>
                          </a:rPr>
                          <m:t>,</m:t>
                        </m:r>
                        <m:r>
                          <a:rPr lang="en-US" sz="9600" i="1">
                            <a:latin typeface="Cambria Math" panose="02040503050406030204" pitchFamily="18" charset="0"/>
                          </a:rPr>
                          <m:t>𝑦</m:t>
                        </m:r>
                      </m:e>
                    </m:d>
                    <m:r>
                      <a:rPr lang="en-US" sz="9600" i="1">
                        <a:latin typeface="Cambria Math" panose="02040503050406030204" pitchFamily="18" charset="0"/>
                      </a:rPr>
                      <m:t>=0</m:t>
                    </m:r>
                  </m:oMath>
                </a14:m>
                <a:r>
                  <a:rPr lang="en-US" sz="9600" dirty="0"/>
                  <a:t> and simplify (</a:t>
                </a:r>
                <a14:m>
                  <m:oMath xmlns:m="http://schemas.openxmlformats.org/officeDocument/2006/math">
                    <m:r>
                      <a:rPr lang="en-US" sz="9600" b="0" i="1" smtClean="0">
                        <a:latin typeface="Cambria Math" panose="02040503050406030204" pitchFamily="18" charset="0"/>
                      </a:rPr>
                      <m:t>𝑥</m:t>
                    </m:r>
                    <m:r>
                      <a:rPr lang="en-US" sz="9600" b="0" i="1" smtClean="0">
                        <a:latin typeface="Cambria Math" panose="02040503050406030204" pitchFamily="18" charset="0"/>
                      </a:rPr>
                      <m:t>=1, </m:t>
                    </m:r>
                    <m:r>
                      <a:rPr lang="en-US" sz="9600" b="0" i="1" smtClean="0">
                        <a:latin typeface="Cambria Math" panose="02040503050406030204" pitchFamily="18" charset="0"/>
                      </a:rPr>
                      <m:t>𝑦</m:t>
                    </m:r>
                    <m:r>
                      <a:rPr lang="en-US" sz="9600" b="0" i="1" smtClean="0">
                        <a:latin typeface="Cambria Math" panose="02040503050406030204" pitchFamily="18" charset="0"/>
                      </a:rPr>
                      <m:t>=</m:t>
                    </m:r>
                    <m:r>
                      <a:rPr lang="en-US" sz="9600" b="0" i="1" smtClean="0">
                        <a:latin typeface="Cambria Math" panose="02040503050406030204" pitchFamily="18" charset="0"/>
                      </a:rPr>
                      <m:t>𝑚</m:t>
                    </m:r>
                  </m:oMath>
                </a14:m>
                <a:r>
                  <a:rPr lang="en-US" sz="9600" dirty="0"/>
                  <a:t>).</a:t>
                </a:r>
              </a:p>
              <a:p>
                <a:pPr marL="457200" indent="-457200">
                  <a:buAutoNum type="arabicPeriod"/>
                </a:pPr>
                <a:endParaRPr lang="en-US" sz="7400" dirty="0"/>
              </a:p>
              <a:p>
                <a:pPr marL="457200" indent="-457200">
                  <a:buAutoNum type="arabicPeriod"/>
                </a:pPr>
                <a:r>
                  <a:rPr lang="en-US" sz="9600" dirty="0"/>
                  <a:t>Put the coefficient of</a:t>
                </a:r>
                <a14:m>
                  <m:oMath xmlns:m="http://schemas.openxmlformats.org/officeDocument/2006/math">
                    <m:sSup>
                      <m:sSupPr>
                        <m:ctrlPr>
                          <a:rPr lang="en-US" sz="9600" i="1" smtClean="0">
                            <a:latin typeface="Cambria Math" panose="02040503050406030204" pitchFamily="18" charset="0"/>
                          </a:rPr>
                        </m:ctrlPr>
                      </m:sSupPr>
                      <m:e>
                        <m:r>
                          <a:rPr lang="en-US" sz="9600" b="0" i="1" smtClean="0">
                            <a:latin typeface="Cambria Math" panose="02040503050406030204" pitchFamily="18" charset="0"/>
                          </a:rPr>
                          <m:t>𝑥</m:t>
                        </m:r>
                      </m:e>
                      <m:sup>
                        <m:r>
                          <a:rPr lang="en-US" sz="9600" b="0" i="1" smtClean="0">
                            <a:latin typeface="Cambria Math" panose="02040503050406030204" pitchFamily="18" charset="0"/>
                          </a:rPr>
                          <m:t>𝑛</m:t>
                        </m:r>
                      </m:sup>
                    </m:sSup>
                  </m:oMath>
                </a14:m>
                <a:r>
                  <a:rPr lang="en-US" sz="9600" dirty="0"/>
                  <a:t>,</a:t>
                </a:r>
                <a14:m>
                  <m:oMath xmlns:m="http://schemas.openxmlformats.org/officeDocument/2006/math">
                    <m:sSup>
                      <m:sSupPr>
                        <m:ctrlPr>
                          <a:rPr lang="en-US" sz="9600" i="1">
                            <a:latin typeface="Cambria Math" panose="02040503050406030204" pitchFamily="18" charset="0"/>
                          </a:rPr>
                        </m:ctrlPr>
                      </m:sSupPr>
                      <m:e>
                        <m:r>
                          <a:rPr lang="en-US" sz="9600" i="1">
                            <a:latin typeface="Cambria Math" panose="02040503050406030204" pitchFamily="18" charset="0"/>
                          </a:rPr>
                          <m:t>𝑥</m:t>
                        </m:r>
                      </m:e>
                      <m:sup>
                        <m:r>
                          <a:rPr lang="en-US" sz="9600" i="1">
                            <a:latin typeface="Cambria Math" panose="02040503050406030204" pitchFamily="18" charset="0"/>
                          </a:rPr>
                          <m:t>𝑛</m:t>
                        </m:r>
                        <m:r>
                          <a:rPr lang="en-US" sz="9600" b="0" i="1" smtClean="0">
                            <a:latin typeface="Cambria Math" panose="02040503050406030204" pitchFamily="18" charset="0"/>
                          </a:rPr>
                          <m:t>−1</m:t>
                        </m:r>
                      </m:sup>
                    </m:sSup>
                  </m:oMath>
                </a14:m>
                <a:r>
                  <a:rPr lang="en-US" sz="9600" dirty="0"/>
                  <a:t>and </a:t>
                </a:r>
                <a14:m>
                  <m:oMath xmlns:m="http://schemas.openxmlformats.org/officeDocument/2006/math">
                    <m:sSup>
                      <m:sSupPr>
                        <m:ctrlPr>
                          <a:rPr lang="en-US" sz="9600" i="1">
                            <a:latin typeface="Cambria Math" panose="02040503050406030204" pitchFamily="18" charset="0"/>
                          </a:rPr>
                        </m:ctrlPr>
                      </m:sSupPr>
                      <m:e>
                        <m:r>
                          <a:rPr lang="en-US" sz="9600" i="1">
                            <a:latin typeface="Cambria Math" panose="02040503050406030204" pitchFamily="18" charset="0"/>
                          </a:rPr>
                          <m:t>𝑥</m:t>
                        </m:r>
                      </m:e>
                      <m:sup>
                        <m:r>
                          <a:rPr lang="en-US" sz="9600" i="1">
                            <a:latin typeface="Cambria Math" panose="02040503050406030204" pitchFamily="18" charset="0"/>
                          </a:rPr>
                          <m:t>𝑛</m:t>
                        </m:r>
                        <m:r>
                          <a:rPr lang="en-US" sz="9600" b="0" i="1" smtClean="0">
                            <a:latin typeface="Cambria Math" panose="02040503050406030204" pitchFamily="18" charset="0"/>
                          </a:rPr>
                          <m:t>−2</m:t>
                        </m:r>
                      </m:sup>
                    </m:sSup>
                  </m:oMath>
                </a14:m>
                <a:r>
                  <a:rPr lang="en-US" sz="9600" dirty="0"/>
                  <a:t> to zero. Now name them as </a:t>
                </a:r>
                <a14:m>
                  <m:oMath xmlns:m="http://schemas.openxmlformats.org/officeDocument/2006/math">
                    <m:sSub>
                      <m:sSubPr>
                        <m:ctrlPr>
                          <a:rPr lang="en-US" sz="9600" i="1" smtClean="0">
                            <a:latin typeface="Cambria Math" panose="02040503050406030204" pitchFamily="18" charset="0"/>
                          </a:rPr>
                        </m:ctrlPr>
                      </m:sSubPr>
                      <m:e>
                        <m:r>
                          <a:rPr lang="en-US" sz="9600" i="1" smtClean="0">
                            <a:latin typeface="Cambria Math" panose="02040503050406030204" pitchFamily="18" charset="0"/>
                            <a:ea typeface="Cambria Math" panose="02040503050406030204" pitchFamily="18" charset="0"/>
                          </a:rPr>
                          <m:t>∅</m:t>
                        </m:r>
                      </m:e>
                      <m:sub>
                        <m:r>
                          <a:rPr lang="en-US" sz="9600" b="0" i="1" smtClean="0">
                            <a:latin typeface="Cambria Math" panose="02040503050406030204" pitchFamily="18" charset="0"/>
                          </a:rPr>
                          <m:t>𝑛</m:t>
                        </m:r>
                      </m:sub>
                    </m:sSub>
                    <m:r>
                      <a:rPr lang="en-US" sz="9600" b="0" i="1" smtClean="0">
                        <a:latin typeface="Cambria Math" panose="02040503050406030204" pitchFamily="18" charset="0"/>
                      </a:rPr>
                      <m:t>(</m:t>
                    </m:r>
                    <m:r>
                      <a:rPr lang="en-US" sz="9600" b="0" i="1" smtClean="0">
                        <a:latin typeface="Cambria Math" panose="02040503050406030204" pitchFamily="18" charset="0"/>
                      </a:rPr>
                      <m:t>𝑚</m:t>
                    </m:r>
                    <m:r>
                      <a:rPr lang="en-US" sz="9600" b="0" i="1" smtClean="0">
                        <a:latin typeface="Cambria Math" panose="02040503050406030204" pitchFamily="18" charset="0"/>
                      </a:rPr>
                      <m:t>)</m:t>
                    </m:r>
                  </m:oMath>
                </a14:m>
                <a:r>
                  <a:rPr lang="en-US" sz="9600" dirty="0"/>
                  <a:t>,</a:t>
                </a:r>
                <a14:m>
                  <m:oMath xmlns:m="http://schemas.openxmlformats.org/officeDocument/2006/math">
                    <m:sSub>
                      <m:sSubPr>
                        <m:ctrlPr>
                          <a:rPr lang="en-US" sz="9600" i="1">
                            <a:latin typeface="Cambria Math" panose="02040503050406030204" pitchFamily="18" charset="0"/>
                          </a:rPr>
                        </m:ctrlPr>
                      </m:sSubPr>
                      <m:e>
                        <m:r>
                          <a:rPr lang="en-US" sz="9600" i="1">
                            <a:latin typeface="Cambria Math" panose="02040503050406030204" pitchFamily="18" charset="0"/>
                            <a:ea typeface="Cambria Math" panose="02040503050406030204" pitchFamily="18" charset="0"/>
                          </a:rPr>
                          <m:t>∅</m:t>
                        </m:r>
                      </m:e>
                      <m:sub>
                        <m:r>
                          <a:rPr lang="en-US" sz="9600" i="1">
                            <a:latin typeface="Cambria Math" panose="02040503050406030204" pitchFamily="18" charset="0"/>
                          </a:rPr>
                          <m:t>𝑛</m:t>
                        </m:r>
                        <m:r>
                          <a:rPr lang="en-US" sz="9600" b="0" i="1" smtClean="0">
                            <a:latin typeface="Cambria Math" panose="02040503050406030204" pitchFamily="18" charset="0"/>
                          </a:rPr>
                          <m:t>−1</m:t>
                        </m:r>
                      </m:sub>
                    </m:sSub>
                    <m:r>
                      <a:rPr lang="en-US" sz="9600" i="1">
                        <a:latin typeface="Cambria Math" panose="02040503050406030204" pitchFamily="18" charset="0"/>
                      </a:rPr>
                      <m:t>(</m:t>
                    </m:r>
                    <m:r>
                      <a:rPr lang="en-US" sz="9600" i="1">
                        <a:latin typeface="Cambria Math" panose="02040503050406030204" pitchFamily="18" charset="0"/>
                      </a:rPr>
                      <m:t>𝑚</m:t>
                    </m:r>
                    <m:r>
                      <a:rPr lang="en-US" sz="9600" i="1">
                        <a:latin typeface="Cambria Math" panose="02040503050406030204" pitchFamily="18" charset="0"/>
                      </a:rPr>
                      <m:t>)</m:t>
                    </m:r>
                  </m:oMath>
                </a14:m>
                <a:r>
                  <a:rPr lang="en-US" sz="9600" dirty="0"/>
                  <a:t>,</a:t>
                </a:r>
                <a14:m>
                  <m:oMath xmlns:m="http://schemas.openxmlformats.org/officeDocument/2006/math">
                    <m:sSub>
                      <m:sSubPr>
                        <m:ctrlPr>
                          <a:rPr lang="en-US" sz="9600" i="1">
                            <a:latin typeface="Cambria Math" panose="02040503050406030204" pitchFamily="18" charset="0"/>
                          </a:rPr>
                        </m:ctrlPr>
                      </m:sSubPr>
                      <m:e>
                        <m:r>
                          <a:rPr lang="en-US" sz="9600" i="1">
                            <a:latin typeface="Cambria Math" panose="02040503050406030204" pitchFamily="18" charset="0"/>
                            <a:ea typeface="Cambria Math" panose="02040503050406030204" pitchFamily="18" charset="0"/>
                          </a:rPr>
                          <m:t>∅</m:t>
                        </m:r>
                      </m:e>
                      <m:sub>
                        <m:r>
                          <a:rPr lang="en-US" sz="9600" i="1">
                            <a:latin typeface="Cambria Math" panose="02040503050406030204" pitchFamily="18" charset="0"/>
                          </a:rPr>
                          <m:t>𝑛</m:t>
                        </m:r>
                        <m:r>
                          <a:rPr lang="en-US" sz="9600" b="0" i="1" smtClean="0">
                            <a:latin typeface="Cambria Math" panose="02040503050406030204" pitchFamily="18" charset="0"/>
                          </a:rPr>
                          <m:t>−2</m:t>
                        </m:r>
                      </m:sub>
                    </m:sSub>
                    <m:r>
                      <a:rPr lang="en-US" sz="9600" i="1">
                        <a:latin typeface="Cambria Math" panose="02040503050406030204" pitchFamily="18" charset="0"/>
                      </a:rPr>
                      <m:t>(</m:t>
                    </m:r>
                    <m:r>
                      <a:rPr lang="en-US" sz="9600" i="1">
                        <a:latin typeface="Cambria Math" panose="02040503050406030204" pitchFamily="18" charset="0"/>
                      </a:rPr>
                      <m:t>𝑚</m:t>
                    </m:r>
                    <m:r>
                      <a:rPr lang="en-US" sz="9600" i="1">
                        <a:latin typeface="Cambria Math" panose="02040503050406030204" pitchFamily="18" charset="0"/>
                      </a:rPr>
                      <m:t>)</m:t>
                    </m:r>
                  </m:oMath>
                </a14:m>
                <a:r>
                  <a:rPr lang="en-US" sz="9600" dirty="0"/>
                  <a:t> respectively.</a:t>
                </a:r>
              </a:p>
              <a:p>
                <a:pPr marL="457200" indent="-457200">
                  <a:buAutoNum type="arabicPeriod"/>
                </a:pPr>
                <a:endParaRPr lang="en-US" sz="7400" dirty="0"/>
              </a:p>
              <a:p>
                <a:pPr marL="457200" indent="-457200">
                  <a:buAutoNum type="arabicPeriod"/>
                </a:pPr>
                <a:r>
                  <a:rPr lang="en-US" sz="9600" dirty="0"/>
                  <a:t>Put</a:t>
                </a:r>
                <a14:m>
                  <m:oMath xmlns:m="http://schemas.openxmlformats.org/officeDocument/2006/math">
                    <m:sSub>
                      <m:sSubPr>
                        <m:ctrlPr>
                          <a:rPr lang="en-US" sz="9600" i="1">
                            <a:latin typeface="Cambria Math" panose="02040503050406030204" pitchFamily="18" charset="0"/>
                          </a:rPr>
                        </m:ctrlPr>
                      </m:sSubPr>
                      <m:e>
                        <m:r>
                          <a:rPr lang="en-US" sz="9600" i="1">
                            <a:latin typeface="Cambria Math" panose="02040503050406030204" pitchFamily="18" charset="0"/>
                            <a:ea typeface="Cambria Math" panose="02040503050406030204" pitchFamily="18" charset="0"/>
                          </a:rPr>
                          <m:t>∅</m:t>
                        </m:r>
                      </m:e>
                      <m:sub>
                        <m:r>
                          <a:rPr lang="en-US" sz="9600" i="1">
                            <a:latin typeface="Cambria Math" panose="02040503050406030204" pitchFamily="18" charset="0"/>
                          </a:rPr>
                          <m:t>𝑛</m:t>
                        </m:r>
                      </m:sub>
                    </m:sSub>
                    <m:d>
                      <m:dPr>
                        <m:ctrlPr>
                          <a:rPr lang="en-US" sz="9600" i="1">
                            <a:latin typeface="Cambria Math" panose="02040503050406030204" pitchFamily="18" charset="0"/>
                          </a:rPr>
                        </m:ctrlPr>
                      </m:dPr>
                      <m:e>
                        <m:r>
                          <a:rPr lang="en-US" sz="9600" i="1">
                            <a:latin typeface="Cambria Math" panose="02040503050406030204" pitchFamily="18" charset="0"/>
                          </a:rPr>
                          <m:t>𝑚</m:t>
                        </m:r>
                      </m:e>
                    </m:d>
                    <m:r>
                      <a:rPr lang="en-US" sz="9600" b="0" i="1" smtClean="0">
                        <a:latin typeface="Cambria Math" panose="02040503050406030204" pitchFamily="18" charset="0"/>
                      </a:rPr>
                      <m:t>=0</m:t>
                    </m:r>
                  </m:oMath>
                </a14:m>
                <a:r>
                  <a:rPr lang="en-US" sz="9600" dirty="0"/>
                  <a:t> and solve for </a:t>
                </a:r>
                <a14:m>
                  <m:oMath xmlns:m="http://schemas.openxmlformats.org/officeDocument/2006/math">
                    <m:r>
                      <a:rPr lang="en-US" sz="9600" i="1">
                        <a:latin typeface="Cambria Math" panose="02040503050406030204" pitchFamily="18" charset="0"/>
                      </a:rPr>
                      <m:t>𝑚</m:t>
                    </m:r>
                  </m:oMath>
                </a14:m>
                <a:r>
                  <a:rPr lang="en-US" sz="9600" dirty="0"/>
                  <a:t>,say </a:t>
                </a:r>
                <a14:m>
                  <m:oMath xmlns:m="http://schemas.openxmlformats.org/officeDocument/2006/math">
                    <m:r>
                      <a:rPr lang="en-US" sz="9600" i="1">
                        <a:latin typeface="Cambria Math" panose="02040503050406030204" pitchFamily="18" charset="0"/>
                      </a:rPr>
                      <m:t>𝑚</m:t>
                    </m:r>
                    <m:r>
                      <a:rPr lang="en-US" sz="9600" b="0" i="0" smtClean="0">
                        <a:latin typeface="Cambria Math" panose="02040503050406030204" pitchFamily="18" charset="0"/>
                      </a:rPr>
                      <m:t>=</m:t>
                    </m:r>
                    <m:sSub>
                      <m:sSubPr>
                        <m:ctrlPr>
                          <a:rPr lang="en-US" sz="9600" i="1">
                            <a:latin typeface="Cambria Math" panose="02040503050406030204" pitchFamily="18" charset="0"/>
                          </a:rPr>
                        </m:ctrlPr>
                      </m:sSubPr>
                      <m:e>
                        <m:r>
                          <a:rPr lang="en-US" sz="9600" b="0" i="1" smtClean="0">
                            <a:latin typeface="Cambria Math" panose="02040503050406030204" pitchFamily="18" charset="0"/>
                          </a:rPr>
                          <m:t>𝑚</m:t>
                        </m:r>
                      </m:e>
                      <m:sub>
                        <m:r>
                          <a:rPr lang="en-US" sz="9600" b="0" i="1" smtClean="0">
                            <a:latin typeface="Cambria Math" panose="02040503050406030204" pitchFamily="18" charset="0"/>
                            <a:ea typeface="Cambria Math" panose="02040503050406030204" pitchFamily="18" charset="0"/>
                          </a:rPr>
                          <m:t>1</m:t>
                        </m:r>
                      </m:sub>
                    </m:sSub>
                  </m:oMath>
                </a14:m>
                <a:r>
                  <a:rPr lang="en-US" sz="9600" dirty="0"/>
                  <a:t>,</a:t>
                </a:r>
                <a14:m>
                  <m:oMath xmlns:m="http://schemas.openxmlformats.org/officeDocument/2006/math">
                    <m:sSub>
                      <m:sSubPr>
                        <m:ctrlPr>
                          <a:rPr lang="en-US" sz="9600" i="1">
                            <a:latin typeface="Cambria Math" panose="02040503050406030204" pitchFamily="18" charset="0"/>
                          </a:rPr>
                        </m:ctrlPr>
                      </m:sSubPr>
                      <m:e>
                        <m:r>
                          <a:rPr lang="en-US" sz="9600" i="1">
                            <a:latin typeface="Cambria Math" panose="02040503050406030204" pitchFamily="18" charset="0"/>
                          </a:rPr>
                          <m:t>𝑚</m:t>
                        </m:r>
                      </m:e>
                      <m:sub>
                        <m:r>
                          <a:rPr lang="en-US" sz="9600" b="0" i="1" smtClean="0">
                            <a:latin typeface="Cambria Math" panose="02040503050406030204" pitchFamily="18" charset="0"/>
                          </a:rPr>
                          <m:t>2</m:t>
                        </m:r>
                      </m:sub>
                    </m:sSub>
                  </m:oMath>
                </a14:m>
                <a:r>
                  <a:rPr lang="en-US" sz="9600" dirty="0"/>
                  <a:t>,…</a:t>
                </a:r>
                <a14:m>
                  <m:oMath xmlns:m="http://schemas.openxmlformats.org/officeDocument/2006/math">
                    <m:sSub>
                      <m:sSubPr>
                        <m:ctrlPr>
                          <a:rPr lang="en-US" sz="9600" i="1">
                            <a:latin typeface="Cambria Math" panose="02040503050406030204" pitchFamily="18" charset="0"/>
                          </a:rPr>
                        </m:ctrlPr>
                      </m:sSubPr>
                      <m:e>
                        <m:r>
                          <a:rPr lang="en-US" sz="9600" i="1">
                            <a:latin typeface="Cambria Math" panose="02040503050406030204" pitchFamily="18" charset="0"/>
                          </a:rPr>
                          <m:t>𝑚</m:t>
                        </m:r>
                      </m:e>
                      <m:sub>
                        <m:r>
                          <a:rPr lang="en-US" sz="9600" b="0" i="1" smtClean="0">
                            <a:latin typeface="Cambria Math" panose="02040503050406030204" pitchFamily="18" charset="0"/>
                          </a:rPr>
                          <m:t>𝑛</m:t>
                        </m:r>
                      </m:sub>
                    </m:sSub>
                  </m:oMath>
                </a14:m>
                <a:r>
                  <a:rPr lang="en-US" sz="9600" dirty="0"/>
                  <a:t>are its roots.</a:t>
                </a:r>
              </a:p>
              <a:p>
                <a:pPr marL="457200" indent="-457200">
                  <a:buAutoNum type="arabicPeriod"/>
                </a:pPr>
                <a:endParaRPr lang="en-US" sz="5100" dirty="0"/>
              </a:p>
              <a:p>
                <a:pPr marL="457200" indent="-457200">
                  <a:buAutoNum type="arabicPeriod"/>
                </a:pPr>
                <a:endParaRPr lang="en-US" sz="5100" dirty="0"/>
              </a:p>
              <a:p>
                <a:pPr marL="0" indent="0">
                  <a:buNone/>
                </a:pPr>
                <a:endParaRPr lang="en-US" sz="5100" dirty="0"/>
              </a:p>
              <a:p>
                <a:pPr marL="457200" indent="-457200">
                  <a:buAutoNum type="arabicPeriod"/>
                </a:pPr>
                <a:endParaRPr lang="en-US" sz="5100" dirty="0"/>
              </a:p>
              <a:p>
                <a:pPr marL="0" indent="0">
                  <a:buNone/>
                </a:pPr>
                <a:endParaRPr lang="en-US" sz="5100" dirty="0"/>
              </a:p>
              <a:p>
                <a:pPr marL="0" indent="0">
                  <a:buNone/>
                </a:pPr>
                <a:endParaRPr lang="en-US" sz="5100" dirty="0"/>
              </a:p>
              <a:p>
                <a:pPr marL="0" indent="0">
                  <a:buNone/>
                </a:pPr>
                <a:endParaRPr lang="en-US" sz="5100" dirty="0"/>
              </a:p>
              <a:p>
                <a:pPr>
                  <a:buFont typeface="Wingdings" panose="05000000000000000000" pitchFamily="2" charset="2"/>
                  <a:buChar char="Ø"/>
                </a:pPr>
                <a:endParaRPr lang="en-US" sz="5100" dirty="0"/>
              </a:p>
              <a:p>
                <a:pPr>
                  <a:buFont typeface="Wingdings" panose="05000000000000000000" pitchFamily="2" charset="2"/>
                  <a:buChar char="Ø"/>
                </a:pPr>
                <a:endParaRPr lang="en-US" sz="5100" dirty="0"/>
              </a:p>
              <a:p>
                <a:endParaRPr lang="en-US" sz="51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10600" cy="4419600"/>
              </a:xfrm>
              <a:blipFill rotWithShape="0">
                <a:blip r:embed="rId2"/>
                <a:stretch>
                  <a:fillRect l="-1487" t="-317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Asymptotes,(CO2..)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040887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10600" cy="5081986"/>
              </a:xfrm>
            </p:spPr>
            <p:txBody>
              <a:bodyPr>
                <a:normAutofit fontScale="92500"/>
              </a:bodyPr>
              <a:lstStyle/>
              <a:p>
                <a:pPr marL="0" indent="0">
                  <a:buNone/>
                </a:pPr>
                <a:r>
                  <a:rPr lang="en-US" sz="2400" dirty="0"/>
                  <a:t>5.Find </a:t>
                </a:r>
                <a14:m>
                  <m:oMath xmlns:m="http://schemas.openxmlformats.org/officeDocument/2006/math">
                    <m:r>
                      <a:rPr lang="en-US" sz="2400" i="1">
                        <a:latin typeface="Cambria Math" panose="02040503050406030204" pitchFamily="18" charset="0"/>
                      </a:rPr>
                      <m:t>𝑐</m:t>
                    </m:r>
                  </m:oMath>
                </a14:m>
                <a:r>
                  <a:rPr lang="en-US" sz="2400" dirty="0"/>
                  <a:t> by using the formula</a:t>
                </a:r>
                <a14:m>
                  <m:oMath xmlns:m="http://schemas.openxmlformats.org/officeDocument/2006/math">
                    <m:r>
                      <a:rPr lang="en-US" sz="2400" i="1">
                        <a:latin typeface="Cambria Math" panose="02040503050406030204" pitchFamily="18" charset="0"/>
                      </a:rPr>
                      <m:t>𝑐</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m:t>
                            </m:r>
                          </m:e>
                          <m:sub>
                            <m:r>
                              <a:rPr lang="en-US" sz="2400" i="1">
                                <a:latin typeface="Cambria Math" panose="02040503050406030204" pitchFamily="18" charset="0"/>
                              </a:rPr>
                              <m:t>𝑛</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𝑚</m:t>
                        </m:r>
                        <m:r>
                          <a:rPr lang="en-US" sz="2400" i="1">
                            <a:latin typeface="Cambria Math" panose="02040503050406030204" pitchFamily="18" charset="0"/>
                          </a:rPr>
                          <m:t>)</m:t>
                        </m:r>
                      </m:num>
                      <m:den>
                        <m:sSubSup>
                          <m:sSubSupPr>
                            <m:ctrlPr>
                              <a:rPr lang="en-US" sz="2400" b="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den>
                    </m:f>
                    <m:r>
                      <a:rPr lang="en-US" sz="2400" b="0" i="0" smtClean="0">
                        <a:latin typeface="Cambria Math" panose="02040503050406030204" pitchFamily="18" charset="0"/>
                      </a:rPr>
                      <m:t>,</m:t>
                    </m:r>
                  </m:oMath>
                </a14:m>
                <a:r>
                  <a:rPr lang="en-US" sz="2400" dirty="0"/>
                  <a:t> (provided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m:t>
                        </m:r>
                      </m:e>
                      <m:sub>
                        <m:r>
                          <a:rPr lang="en-US" sz="2400" i="1">
                            <a:latin typeface="Cambria Math" panose="02040503050406030204" pitchFamily="18" charset="0"/>
                          </a:rPr>
                          <m:t>𝑛</m:t>
                        </m:r>
                      </m:sub>
                      <m:sup>
                        <m:r>
                          <a:rPr lang="en-US" sz="2400" i="1">
                            <a:latin typeface="Cambria Math" panose="02040503050406030204" pitchFamily="18" charset="0"/>
                          </a:rPr>
                          <m:t>′</m:t>
                        </m:r>
                      </m:sup>
                    </m:sSubSup>
                    <m:r>
                      <a:rPr lang="en-US" sz="2400" i="1">
                        <a:latin typeface="Cambria Math" panose="02040503050406030204" pitchFamily="18" charset="0"/>
                      </a:rPr>
                      <m:t>(</m:t>
                    </m:r>
                    <m:r>
                      <a:rPr lang="en-US" sz="2400" i="1">
                        <a:latin typeface="Cambria Math" panose="02040503050406030204" pitchFamily="18" charset="0"/>
                      </a:rPr>
                      <m:t>𝑚</m:t>
                    </m:r>
                    <m:r>
                      <a:rPr lang="en-US" sz="2400" i="1">
                        <a:latin typeface="Cambria Math" panose="02040503050406030204" pitchFamily="18" charset="0"/>
                      </a:rPr>
                      <m:t>)≠0</m:t>
                    </m:r>
                  </m:oMath>
                </a14:m>
                <a:r>
                  <a:rPr lang="en-US" sz="2400" dirty="0"/>
                  <a:t>).</a:t>
                </a:r>
              </a:p>
              <a:p>
                <a:pPr marL="457200" indent="-457200">
                  <a:buAutoNum type="arabicPeriod"/>
                </a:pPr>
                <a:endParaRPr lang="en-US" sz="2400" dirty="0"/>
              </a:p>
              <a:p>
                <a:pPr marL="0" indent="0">
                  <a:buNone/>
                </a:pPr>
                <a:r>
                  <a:rPr lang="en-US" sz="2400" dirty="0"/>
                  <a:t>6.Using the formula, we find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ea typeface="Cambria Math" panose="02040503050406030204" pitchFamily="18" charset="0"/>
                          </a:rPr>
                          <m:t>1</m:t>
                        </m:r>
                      </m:sub>
                    </m:sSub>
                  </m:oMath>
                </a14:m>
                <a:r>
                  <a:rPr lang="en-US" sz="2400" dirty="0"/>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b="0" i="1" smtClean="0">
                            <a:latin typeface="Cambria Math" panose="02040503050406030204" pitchFamily="18" charset="0"/>
                          </a:rPr>
                          <m:t>2</m:t>
                        </m:r>
                      </m:sub>
                    </m:sSub>
                  </m:oMath>
                </a14:m>
                <a:r>
                  <a:rPr lang="en-US" sz="2400" dirty="0"/>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b="0" i="1" smtClean="0">
                            <a:latin typeface="Cambria Math" panose="02040503050406030204" pitchFamily="18" charset="0"/>
                          </a:rPr>
                          <m:t>𝑛</m:t>
                        </m:r>
                      </m:sub>
                    </m:sSub>
                  </m:oMath>
                </a14:m>
                <a:r>
                  <a:rPr lang="en-US" sz="2400" dirty="0"/>
                  <a:t>.</a:t>
                </a:r>
              </a:p>
              <a:p>
                <a:pPr marL="457200" indent="-457200">
                  <a:buAutoNum type="arabicPeriod"/>
                </a:pPr>
                <a:endParaRPr lang="en-US" sz="2400" dirty="0"/>
              </a:p>
              <a:p>
                <a:pPr marL="0" indent="0">
                  <a:buNone/>
                </a:pPr>
                <a:r>
                  <a:rPr lang="en-US" sz="2400" dirty="0"/>
                  <a:t>7.Put the value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ea typeface="Cambria Math" panose="02040503050406030204" pitchFamily="18" charset="0"/>
                          </a:rPr>
                          <m:t>1</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2</m:t>
                        </m:r>
                      </m:sub>
                    </m:sSub>
                  </m:oMath>
                </a14:m>
                <a:r>
                  <a:rPr lang="en-US" sz="2400" dirty="0"/>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𝑛</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ea typeface="Cambria Math" panose="02040503050406030204" pitchFamily="18" charset="0"/>
                          </a:rPr>
                          <m:t>1</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rPr>
                          <m:t>2</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rPr>
                          <m:t>𝑛</m:t>
                        </m:r>
                      </m:sub>
                    </m:sSub>
                  </m:oMath>
                </a14:m>
                <a:r>
                  <a:rPr lang="en-US" sz="2400" dirty="0"/>
                  <a:t>in</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𝑚𝑥</m:t>
                    </m:r>
                    <m:r>
                      <a:rPr lang="en-US" sz="2400" i="1">
                        <a:latin typeface="Cambria Math" panose="02040503050406030204" pitchFamily="18" charset="0"/>
                      </a:rPr>
                      <m:t>+</m:t>
                    </m:r>
                    <m:r>
                      <a:rPr lang="en-US" sz="2400" i="1">
                        <a:latin typeface="Cambria Math" panose="02040503050406030204" pitchFamily="18" charset="0"/>
                      </a:rPr>
                      <m:t>𝑐</m:t>
                    </m:r>
                  </m:oMath>
                </a14:m>
                <a:r>
                  <a:rPr lang="en-US" sz="2400" dirty="0"/>
                  <a:t> then we get all asymptotes of the given curve</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𝑓</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oMath>
                </a14:m>
                <a:r>
                  <a:rPr lang="en-US" sz="2400" dirty="0"/>
                  <a:t>.</a:t>
                </a:r>
              </a:p>
              <a:p>
                <a:pPr marL="0" indent="0">
                  <a:buNone/>
                </a:pPr>
                <a:endParaRPr lang="en-US" sz="2400" dirty="0"/>
              </a:p>
              <a:p>
                <a:pPr marL="0" indent="0">
                  <a:buNone/>
                </a:pPr>
                <a:r>
                  <a:rPr lang="en-US" sz="2400" dirty="0"/>
                  <a:t>Hence the asymptotes are</a:t>
                </a:r>
              </a:p>
              <a:p>
                <a:pPr marL="0" indent="0">
                  <a:buNone/>
                </a:pP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rPr>
                      <m:t>𝑥</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ea typeface="Cambria Math" panose="02040503050406030204" pitchFamily="18" charset="0"/>
                          </a:rPr>
                          <m:t>1</m:t>
                        </m:r>
                      </m:sub>
                    </m:sSub>
                  </m:oMath>
                </a14:m>
                <a:r>
                  <a:rPr lang="en-US" sz="2400" dirty="0"/>
                  <a:t>,</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b="0" i="1" smtClean="0">
                            <a:latin typeface="Cambria Math" panose="02040503050406030204" pitchFamily="18" charset="0"/>
                          </a:rPr>
                          <m:t>2</m:t>
                        </m:r>
                      </m:sub>
                    </m:sSub>
                    <m:r>
                      <a:rPr lang="en-US" sz="2400" i="1">
                        <a:latin typeface="Cambria Math" panose="02040503050406030204" pitchFamily="18" charset="0"/>
                      </a:rPr>
                      <m:t>𝑥</m:t>
                    </m:r>
                    <m:r>
                      <a:rPr lang="en-US" sz="2400" i="1">
                        <a:latin typeface="Cambria Math" panose="02040503050406030204" pitchFamily="18" charset="0"/>
                      </a:rPr>
                      <m:t>+</m:t>
                    </m:r>
                    <m:sSub>
                      <m:sSubPr>
                        <m:ctrlPr>
                          <a:rPr lang="en-US" sz="2400" i="1" smtClean="0">
                            <a:latin typeface="Cambria Math" panose="02040503050406030204" pitchFamily="18" charset="0"/>
                          </a:rPr>
                        </m:ctrlPr>
                      </m:sSubPr>
                      <m:e>
                        <m:r>
                          <a:rPr lang="en-US" sz="2400" i="1">
                            <a:latin typeface="Cambria Math" panose="02040503050406030204" pitchFamily="18" charset="0"/>
                          </a:rPr>
                          <m:t>𝑐</m:t>
                        </m:r>
                      </m:e>
                      <m:sub>
                        <m:r>
                          <a:rPr lang="en-US" sz="2400" b="0" i="1" smtClean="0">
                            <a:latin typeface="Cambria Math" panose="02040503050406030204" pitchFamily="18" charset="0"/>
                          </a:rPr>
                          <m:t>2</m:t>
                        </m:r>
                      </m:sub>
                    </m:sSub>
                  </m:oMath>
                </a14:m>
                <a:r>
                  <a:rPr lang="en-US" sz="2400" dirty="0"/>
                  <a:t> ,………, </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b="0" i="1" smtClean="0">
                            <a:latin typeface="Cambria Math" panose="02040503050406030204" pitchFamily="18" charset="0"/>
                          </a:rPr>
                          <m:t>𝑛</m:t>
                        </m:r>
                      </m:sub>
                    </m:sSub>
                    <m:r>
                      <a:rPr lang="en-US" sz="2400" i="1">
                        <a:latin typeface="Cambria Math" panose="02040503050406030204" pitchFamily="18" charset="0"/>
                      </a:rPr>
                      <m:t>𝑥</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b="0" i="1" smtClean="0">
                            <a:latin typeface="Cambria Math" panose="02040503050406030204" pitchFamily="18" charset="0"/>
                          </a:rPr>
                          <m:t>𝑛</m:t>
                        </m:r>
                      </m:sub>
                    </m:sSub>
                  </m:oMath>
                </a14:m>
                <a:endParaRPr lang="en-US" sz="2400" dirty="0"/>
              </a:p>
              <a:p>
                <a:pPr marL="457200" indent="-457200">
                  <a:buAutoNum type="arabicPeriod"/>
                </a:pPr>
                <a:endParaRPr lang="en-US" sz="2400"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10600" cy="5081986"/>
              </a:xfrm>
              <a:blipFill rotWithShape="0">
                <a:blip r:embed="rId2"/>
                <a:stretch>
                  <a:fillRect l="-92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Asymptotes,(CO2..)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602479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10600" cy="5081986"/>
              </a:xfrm>
            </p:spPr>
            <p:txBody>
              <a:bodyPr>
                <a:normAutofit/>
              </a:bodyPr>
              <a:lstStyle/>
              <a:p>
                <a:pPr marL="0" indent="0">
                  <a:buNone/>
                </a:pPr>
                <a:r>
                  <a:rPr lang="en-US" sz="2400" dirty="0"/>
                  <a:t>Q.1.Find the asymptotes of the curve</a:t>
                </a:r>
              </a:p>
              <a:p>
                <a:pPr marL="0" indent="0">
                  <a:buNone/>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3</m:t>
                          </m:r>
                        </m:sup>
                      </m:sSup>
                      <m:r>
                        <a:rPr lang="en-US" sz="2400" b="0" i="1" smtClean="0">
                          <a:latin typeface="Cambria Math" panose="02040503050406030204" pitchFamily="18" charset="0"/>
                        </a:rPr>
                        <m:t>+2</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𝑥</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−2</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r>
                            <a:rPr lang="en-US" sz="2400" i="1">
                              <a:latin typeface="Cambria Math" panose="02040503050406030204" pitchFamily="18" charset="0"/>
                            </a:rPr>
                            <m:t>3</m:t>
                          </m:r>
                        </m:sup>
                      </m:sSup>
                      <m:r>
                        <a:rPr lang="en-US" sz="2400" b="0" i="1" smtClean="0">
                          <a:latin typeface="Cambria Math" panose="02040503050406030204" pitchFamily="18" charset="0"/>
                        </a:rPr>
                        <m:t>+</m:t>
                      </m:r>
                      <m:r>
                        <a:rPr lang="en-US" sz="2400" b="0" i="1" smtClean="0">
                          <a:latin typeface="Cambria Math" panose="02040503050406030204" pitchFamily="18" charset="0"/>
                        </a:rPr>
                        <m:t>𝑥𝑦</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−1=0</m:t>
                      </m:r>
                    </m:oMath>
                  </m:oMathPara>
                </a14:m>
                <a:endParaRPr lang="en-US" sz="2400" dirty="0"/>
              </a:p>
              <a:p>
                <a:pPr marL="0" indent="0">
                  <a:buNone/>
                </a:pPr>
                <a:r>
                  <a:rPr lang="en-US" sz="2400" dirty="0"/>
                  <a:t>Solution- we get</a:t>
                </a: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𝑚</m:t>
                          </m:r>
                        </m:e>
                      </m:d>
                      <m:r>
                        <a:rPr lang="en-US" sz="2400" b="0" i="1" smtClean="0">
                          <a:latin typeface="Cambria Math" panose="02040503050406030204" pitchFamily="18" charset="0"/>
                        </a:rPr>
                        <m:t>=1+2</m:t>
                      </m:r>
                      <m:r>
                        <a:rPr lang="en-US" sz="2400" b="0" i="1" smtClean="0">
                          <a:latin typeface="Cambria Math" panose="02040503050406030204" pitchFamily="18" charset="0"/>
                        </a:rPr>
                        <m:t>𝑚</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𝑚</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2</m:t>
                          </m:r>
                          <m:r>
                            <a:rPr lang="en-US" sz="2400" i="1">
                              <a:latin typeface="Cambria Math" panose="02040503050406030204" pitchFamily="18" charset="0"/>
                            </a:rPr>
                            <m:t>𝑚</m:t>
                          </m:r>
                        </m:e>
                        <m:sup>
                          <m:r>
                            <a:rPr lang="en-US" sz="2400" b="0" i="1" smtClean="0">
                              <a:latin typeface="Cambria Math" panose="02040503050406030204" pitchFamily="18" charset="0"/>
                            </a:rPr>
                            <m:t>3</m:t>
                          </m:r>
                        </m:sup>
                      </m:sSup>
                      <m:r>
                        <a:rPr lang="en-US" sz="2400" b="0" i="1" smtClean="0">
                          <a:latin typeface="Cambria Math" panose="02040503050406030204" pitchFamily="18" charset="0"/>
                        </a:rPr>
                        <m:t>=0</m:t>
                      </m:r>
                    </m:oMath>
                  </m:oMathPara>
                </a14:m>
                <a:endParaRPr lang="en-US"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𝑚</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,1,−1</m:t>
                      </m:r>
                    </m:oMath>
                  </m:oMathPara>
                </a14:m>
                <a:endParaRPr lang="en-US" sz="2400" dirty="0"/>
              </a:p>
              <a:p>
                <a:pPr marL="0" indent="0">
                  <a:buNone/>
                </a:pPr>
                <a:r>
                  <a:rPr lang="en-US" sz="2400" dirty="0"/>
                  <a:t>And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3</m:t>
                        </m:r>
                      </m:sub>
                      <m:sup>
                        <m:r>
                          <a:rPr lang="en-US" sz="2400" i="1">
                            <a:latin typeface="Cambria Math" panose="02040503050406030204" pitchFamily="18" charset="0"/>
                          </a:rPr>
                          <m:t>′</m:t>
                        </m:r>
                      </m:sup>
                    </m:sSubSup>
                    <m:d>
                      <m:dPr>
                        <m:ctrlPr>
                          <a:rPr lang="en-US" sz="2400" i="1">
                            <a:latin typeface="Cambria Math" panose="02040503050406030204" pitchFamily="18" charset="0"/>
                          </a:rPr>
                        </m:ctrlPr>
                      </m:dPr>
                      <m:e>
                        <m:r>
                          <a:rPr lang="en-US" sz="2400" i="1">
                            <a:latin typeface="Cambria Math" panose="02040503050406030204" pitchFamily="18" charset="0"/>
                          </a:rPr>
                          <m:t>𝑚</m:t>
                        </m:r>
                      </m:e>
                    </m:d>
                    <m:r>
                      <a:rPr lang="en-US" sz="2400" b="0" i="1" smtClean="0">
                        <a:latin typeface="Cambria Math" panose="02040503050406030204" pitchFamily="18" charset="0"/>
                      </a:rPr>
                      <m:t>=2−2</m:t>
                    </m:r>
                    <m:r>
                      <a:rPr lang="en-US" sz="2400" b="0" i="1" smtClean="0">
                        <a:latin typeface="Cambria Math" panose="02040503050406030204" pitchFamily="18" charset="0"/>
                      </a:rPr>
                      <m:t>𝑚</m:t>
                    </m:r>
                    <m:r>
                      <a:rPr lang="en-US" sz="2400" b="0" i="1" smtClean="0">
                        <a:latin typeface="Cambria Math" panose="02040503050406030204" pitchFamily="18" charset="0"/>
                      </a:rPr>
                      <m:t>−</m:t>
                    </m:r>
                  </m:oMath>
                </a14:m>
                <a:r>
                  <a:rPr lang="en-US" sz="2400" dirty="0"/>
                  <a:t> 6</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𝑚</m:t>
                        </m:r>
                      </m:e>
                      <m:sup>
                        <m:r>
                          <a:rPr lang="en-US" sz="2400" i="1">
                            <a:latin typeface="Cambria Math" panose="02040503050406030204" pitchFamily="18" charset="0"/>
                          </a:rPr>
                          <m:t>2</m:t>
                        </m:r>
                      </m:sup>
                    </m:sSup>
                  </m:oMath>
                </a14:m>
                <a:endParaRPr lang="en-US" sz="2400" dirty="0"/>
              </a:p>
              <a:p>
                <a:pPr marL="0" indent="0">
                  <a:buNone/>
                </a:pPr>
                <a:r>
                  <a:rPr lang="en-US" sz="2400" dirty="0"/>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𝑚</m:t>
                        </m:r>
                      </m:e>
                    </m:d>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𝑚</m:t>
                        </m:r>
                      </m:e>
                      <m:sup>
                        <m:r>
                          <a:rPr lang="en-US" sz="2400" i="1">
                            <a:latin typeface="Cambria Math" panose="02040503050406030204" pitchFamily="18" charset="0"/>
                          </a:rPr>
                          <m:t>2</m:t>
                        </m:r>
                      </m:sup>
                    </m:sSup>
                  </m:oMath>
                </a14:m>
                <a:endParaRPr lang="en-US" sz="2400" dirty="0"/>
              </a:p>
              <a:p>
                <a:pPr marL="0" indent="0">
                  <a:buNone/>
                </a:pPr>
                <a:r>
                  <a:rPr lang="en-US" sz="2400" dirty="0"/>
                  <a:t>Therefore                                   </a:t>
                </a:r>
                <a14:m>
                  <m:oMath xmlns:m="http://schemas.openxmlformats.org/officeDocument/2006/math">
                    <m:r>
                      <a:rPr lang="en-US" sz="2400" i="1">
                        <a:latin typeface="Cambria Math" panose="02040503050406030204" pitchFamily="18" charset="0"/>
                      </a:rPr>
                      <m:t>𝑐</m:t>
                    </m:r>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m:t>
                            </m:r>
                          </m:e>
                          <m:sub>
                            <m:r>
                              <a:rPr lang="en-US" sz="2400" i="1">
                                <a:latin typeface="Cambria Math" panose="02040503050406030204" pitchFamily="18" charset="0"/>
                              </a:rPr>
                              <m:t>𝑛</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𝑚</m:t>
                        </m:r>
                        <m:r>
                          <a:rPr lang="en-US" sz="2400" i="1">
                            <a:latin typeface="Cambria Math" panose="02040503050406030204" pitchFamily="18" charset="0"/>
                          </a:rPr>
                          <m:t>)</m:t>
                        </m:r>
                      </m:num>
                      <m:den>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m:t>
                            </m:r>
                          </m:e>
                          <m:sub>
                            <m:r>
                              <a:rPr lang="en-US" sz="2400" i="1">
                                <a:latin typeface="Cambria Math" panose="02040503050406030204" pitchFamily="18" charset="0"/>
                              </a:rPr>
                              <m:t>𝑛</m:t>
                            </m:r>
                          </m:sub>
                          <m:sup>
                            <m:r>
                              <a:rPr lang="en-US" sz="2400" i="1">
                                <a:latin typeface="Cambria Math" panose="02040503050406030204" pitchFamily="18" charset="0"/>
                              </a:rPr>
                              <m:t>′</m:t>
                            </m:r>
                          </m:sup>
                        </m:sSubSup>
                        <m:r>
                          <a:rPr lang="en-US" sz="2400" i="1">
                            <a:latin typeface="Cambria Math" panose="02040503050406030204" pitchFamily="18" charset="0"/>
                          </a:rPr>
                          <m:t>(</m:t>
                        </m:r>
                        <m:r>
                          <a:rPr lang="en-US" sz="2400" i="1">
                            <a:latin typeface="Cambria Math" panose="02040503050406030204" pitchFamily="18" charset="0"/>
                          </a:rPr>
                          <m:t>𝑚</m:t>
                        </m:r>
                        <m:r>
                          <a:rPr lang="en-US" sz="2400" i="1">
                            <a:latin typeface="Cambria Math" panose="02040503050406030204" pitchFamily="18" charset="0"/>
                          </a:rPr>
                          <m:t>)</m:t>
                        </m:r>
                      </m:den>
                    </m:f>
                  </m:oMath>
                </a14:m>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𝑐</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𝑚</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𝑚</m:t>
                              </m:r>
                            </m:e>
                            <m:sup>
                              <m:r>
                                <a:rPr lang="en-US" sz="2400" i="1">
                                  <a:latin typeface="Cambria Math" panose="02040503050406030204" pitchFamily="18" charset="0"/>
                                </a:rPr>
                                <m:t>2</m:t>
                              </m:r>
                            </m:sup>
                          </m:sSup>
                        </m:num>
                        <m:den>
                          <m:r>
                            <a:rPr lang="en-US" sz="2400" i="1">
                              <a:latin typeface="Cambria Math" panose="02040503050406030204" pitchFamily="18" charset="0"/>
                            </a:rPr>
                            <m:t>2−2</m:t>
                          </m:r>
                          <m:r>
                            <a:rPr lang="en-US" sz="2400" i="1">
                              <a:latin typeface="Cambria Math" panose="02040503050406030204" pitchFamily="18" charset="0"/>
                            </a:rPr>
                            <m:t>𝑚</m:t>
                          </m:r>
                          <m:r>
                            <a:rPr lang="en-US" sz="2400" i="1">
                              <a:latin typeface="Cambria Math" panose="02040503050406030204" pitchFamily="18" charset="0"/>
                            </a:rPr>
                            <m:t>−</m:t>
                          </m:r>
                          <m:r>
                            <m:rPr>
                              <m:nor/>
                            </m:rPr>
                            <a:rPr lang="en-US" sz="2400" dirty="0"/>
                            <m:t> </m:t>
                          </m:r>
                          <m:r>
                            <m:rPr>
                              <m:nor/>
                            </m:rPr>
                            <a:rPr lang="en-US" sz="2400" b="0" i="0" dirty="0" smtClean="0"/>
                            <m:t>6</m:t>
                          </m:r>
                          <m:sSup>
                            <m:sSupPr>
                              <m:ctrlPr>
                                <a:rPr lang="en-US" sz="2400" i="1">
                                  <a:latin typeface="Cambria Math" panose="02040503050406030204" pitchFamily="18" charset="0"/>
                                </a:rPr>
                              </m:ctrlPr>
                            </m:sSupPr>
                            <m:e>
                              <m:r>
                                <a:rPr lang="en-US" sz="2400" i="1">
                                  <a:latin typeface="Cambria Math" panose="02040503050406030204" pitchFamily="18" charset="0"/>
                                </a:rPr>
                                <m:t>𝑚</m:t>
                              </m:r>
                            </m:e>
                            <m:sup>
                              <m:r>
                                <a:rPr lang="en-US" sz="2400" i="1">
                                  <a:latin typeface="Cambria Math" panose="02040503050406030204" pitchFamily="18" charset="0"/>
                                </a:rPr>
                                <m:t>2</m:t>
                              </m:r>
                            </m:sup>
                          </m:sSup>
                        </m:den>
                      </m:f>
                    </m:oMath>
                  </m:oMathPara>
                </a14:m>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10600" cy="5081986"/>
              </a:xfrm>
              <a:blipFill rotWithShape="0">
                <a:blip r:embed="rId2"/>
                <a:stretch>
                  <a:fillRect l="-1133" t="-9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Asymptotes,(CO2..)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103860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10600" cy="5081986"/>
              </a:xfrm>
            </p:spPr>
            <p:txBody>
              <a:bodyPr>
                <a:normAutofit/>
              </a:bodyPr>
              <a:lstStyle/>
              <a:p>
                <a:pPr marL="0" indent="0">
                  <a:buNone/>
                </a:pPr>
                <a14:m>
                  <m:oMath xmlns:m="http://schemas.openxmlformats.org/officeDocument/2006/math">
                    <m:r>
                      <a:rPr lang="en-US" sz="2400" i="1">
                        <a:latin typeface="Cambria Math" panose="02040503050406030204" pitchFamily="18" charset="0"/>
                      </a:rPr>
                      <m:t>𝑐</m:t>
                    </m:r>
                    <m:r>
                      <a:rPr lang="en-US" sz="2400" i="1">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𝑚</m:t>
                            </m:r>
                          </m:e>
                          <m:sup>
                            <m:r>
                              <a:rPr lang="en-US" sz="2400" i="1">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𝑚</m:t>
                        </m:r>
                      </m:num>
                      <m:den>
                        <m:r>
                          <a:rPr lang="en-US" sz="2400" i="1">
                            <a:latin typeface="Cambria Math" panose="02040503050406030204" pitchFamily="18" charset="0"/>
                          </a:rPr>
                          <m:t>2−2</m:t>
                        </m:r>
                        <m:r>
                          <a:rPr lang="en-US" sz="2400" i="1">
                            <a:latin typeface="Cambria Math" panose="02040503050406030204" pitchFamily="18" charset="0"/>
                          </a:rPr>
                          <m:t>𝑚</m:t>
                        </m:r>
                        <m:r>
                          <a:rPr lang="en-US" sz="2400" i="1">
                            <a:latin typeface="Cambria Math" panose="02040503050406030204" pitchFamily="18" charset="0"/>
                          </a:rPr>
                          <m:t>−</m:t>
                        </m:r>
                        <m:r>
                          <m:rPr>
                            <m:nor/>
                          </m:rPr>
                          <a:rPr lang="en-US" sz="2400" dirty="0"/>
                          <m:t> </m:t>
                        </m:r>
                        <m:r>
                          <m:rPr>
                            <m:nor/>
                          </m:rPr>
                          <a:rPr lang="en-US" sz="2400" b="0" i="0" dirty="0" smtClean="0"/>
                          <m:t>6</m:t>
                        </m:r>
                        <m:sSup>
                          <m:sSupPr>
                            <m:ctrlPr>
                              <a:rPr lang="en-US" sz="2400" i="1">
                                <a:latin typeface="Cambria Math" panose="02040503050406030204" pitchFamily="18" charset="0"/>
                              </a:rPr>
                            </m:ctrlPr>
                          </m:sSupPr>
                          <m:e>
                            <m:r>
                              <a:rPr lang="en-US" sz="2400" i="1">
                                <a:latin typeface="Cambria Math" panose="02040503050406030204" pitchFamily="18" charset="0"/>
                              </a:rPr>
                              <m:t>𝑚</m:t>
                            </m:r>
                          </m:e>
                          <m:sup>
                            <m:r>
                              <a:rPr lang="en-US" sz="2400" i="1">
                                <a:latin typeface="Cambria Math" panose="02040503050406030204" pitchFamily="18" charset="0"/>
                              </a:rPr>
                              <m:t>2</m:t>
                            </m:r>
                          </m:sup>
                        </m:sSup>
                      </m:den>
                    </m:f>
                  </m:oMath>
                </a14:m>
                <a:r>
                  <a:rPr lang="en-US" sz="2400" dirty="0"/>
                  <a:t> then</a:t>
                </a:r>
              </a:p>
              <a:p>
                <a:pPr marL="0" indent="0">
                  <a:buNone/>
                </a:pPr>
                <a:r>
                  <a:rPr lang="en-US" sz="2400" dirty="0"/>
                  <a:t>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oMath>
                </a14:m>
                <a:endParaRPr lang="en-US" sz="2400" dirty="0"/>
              </a:p>
              <a:p>
                <a:pPr marL="0" indent="0">
                  <a:buNone/>
                </a:pPr>
                <a:r>
                  <a:rPr lang="en-US" sz="2400" dirty="0"/>
                  <a:t>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b="0" i="1" smtClean="0">
                            <a:latin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b="0" i="1" smtClean="0">
                            <a:latin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a14:m>
                <a:endParaRPr lang="en-US" sz="2400" dirty="0"/>
              </a:p>
              <a:p>
                <a:pPr marL="0" indent="0">
                  <a:buNone/>
                </a:pPr>
                <a:r>
                  <a:rPr lang="en-US" sz="2400" dirty="0"/>
                  <a:t>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b="0" i="1" smtClean="0">
                            <a:latin typeface="Cambria Math" panose="02040503050406030204" pitchFamily="18" charset="0"/>
                          </a:rPr>
                          <m:t>3</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m:t>
                    </m:r>
                    <m:r>
                      <a:rPr lang="en-US" sz="2400" b="0" i="1" smtClean="0">
                        <a:latin typeface="Cambria Math" panose="02040503050406030204" pitchFamily="18" charset="0"/>
                      </a:rPr>
                      <m:t>1</m:t>
                    </m:r>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b="0" i="1" smtClean="0">
                            <a:latin typeface="Cambria Math" panose="02040503050406030204" pitchFamily="18" charset="0"/>
                          </a:rPr>
                          <m:t>3</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oMath>
                </a14:m>
                <a:endParaRPr lang="en-US" sz="2400" dirty="0"/>
              </a:p>
              <a:p>
                <a:pPr marL="0" indent="0">
                  <a:buNone/>
                </a:pPr>
                <a:r>
                  <a:rPr lang="en-US" sz="2400" dirty="0"/>
                  <a:t>Therefore, the asymptotes are</a:t>
                </a:r>
              </a:p>
              <a:p>
                <a:pPr marL="0" indent="0">
                  <a:buNone/>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 </m:t>
                      </m:r>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rPr>
                        <m:t>𝑥</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𝑥</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oMath>
                  </m:oMathPara>
                </a14:m>
                <a:endParaRPr lang="en-US" sz="240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2</m:t>
                          </m:r>
                        </m:sub>
                      </m:sSub>
                      <m:r>
                        <a:rPr lang="en-US" sz="2400" i="1">
                          <a:latin typeface="Cambria Math" panose="02040503050406030204" pitchFamily="18" charset="0"/>
                        </a:rPr>
                        <m:t>𝑥</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oMath>
                  </m:oMathPara>
                </a14:m>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b="0" i="1" smtClean="0">
                              <a:latin typeface="Cambria Math" panose="02040503050406030204" pitchFamily="18" charset="0"/>
                            </a:rPr>
                            <m:t>3</m:t>
                          </m:r>
                        </m:sub>
                      </m:sSub>
                      <m:r>
                        <a:rPr lang="en-US" sz="2400" i="1">
                          <a:latin typeface="Cambria Math" panose="02040503050406030204" pitchFamily="18" charset="0"/>
                        </a:rPr>
                        <m:t>𝑥</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b="0" i="1" smtClean="0">
                              <a:latin typeface="Cambria Math" panose="02040503050406030204" pitchFamily="18" charset="0"/>
                            </a:rPr>
                            <m:t>3</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b="0" i="1" smtClean="0">
                          <a:latin typeface="Cambria Math" panose="02040503050406030204" pitchFamily="18" charset="0"/>
                        </a:rPr>
                        <m:t>−1</m:t>
                      </m:r>
                    </m:oMath>
                  </m:oMathPara>
                </a14:m>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10600" cy="5081986"/>
              </a:xfrm>
              <a:blipFill rotWithShape="0">
                <a:blip r:embed="rId2"/>
                <a:stretch>
                  <a:fillRect l="-113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Asymptotes,(CO2..)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429396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10600" cy="5081986"/>
              </a:xfrm>
            </p:spPr>
            <p:txBody>
              <a:bodyPr>
                <a:normAutofit fontScale="70000" lnSpcReduction="20000"/>
              </a:bodyPr>
              <a:lstStyle/>
              <a:p>
                <a:pPr marL="0" indent="0">
                  <a:buNone/>
                </a:pPr>
                <a:r>
                  <a:rPr lang="en-US" sz="4000" b="1" dirty="0"/>
                  <a:t>Procedure for Tracing Curves having Cartesian Equation-</a:t>
                </a:r>
              </a:p>
              <a:p>
                <a:pPr>
                  <a:buFont typeface="Wingdings" panose="05000000000000000000" pitchFamily="2" charset="2"/>
                  <a:buChar char="Ø"/>
                </a:pPr>
                <a:r>
                  <a:rPr lang="en-US" b="1" dirty="0"/>
                  <a:t>I. Symmetry- </a:t>
                </a:r>
              </a:p>
              <a:p>
                <a:pPr marL="0" indent="0">
                  <a:buNone/>
                </a:pPr>
                <a:r>
                  <a:rPr lang="en-US" b="1" dirty="0"/>
                  <a:t>1.</a:t>
                </a:r>
                <a:r>
                  <a:rPr lang="en-US" dirty="0"/>
                  <a:t>If the equation of the curve contains only even powers of y then        curve is symmetrical about the X axis.</a:t>
                </a:r>
              </a:p>
              <a:p>
                <a:pPr marL="0" indent="0">
                  <a:buNone/>
                </a:pPr>
                <a:r>
                  <a:rPr lang="en-US" dirty="0"/>
                  <a:t> Ex.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2</m:t>
                        </m:r>
                      </m:sup>
                    </m:sSup>
                    <m:r>
                      <a:rPr lang="en-US" i="1">
                        <a:latin typeface="Cambria Math" panose="02040503050406030204" pitchFamily="18" charset="0"/>
                      </a:rPr>
                      <m:t>=4</m:t>
                    </m:r>
                    <m:r>
                      <a:rPr lang="en-US" i="1">
                        <a:latin typeface="Cambria Math" panose="02040503050406030204" pitchFamily="18" charset="0"/>
                      </a:rPr>
                      <m:t>𝑎𝑥</m:t>
                    </m:r>
                  </m:oMath>
                </a14:m>
                <a:endParaRPr lang="en-US" dirty="0"/>
              </a:p>
              <a:p>
                <a:pPr marL="0" indent="0">
                  <a:buNone/>
                </a:pPr>
                <a:endParaRPr lang="en-US" dirty="0"/>
              </a:p>
              <a:p>
                <a:pPr marL="0" indent="0">
                  <a:buNone/>
                </a:pPr>
                <a:r>
                  <a:rPr lang="en-US" b="1" dirty="0"/>
                  <a:t>2.</a:t>
                </a:r>
                <a:r>
                  <a:rPr lang="en-US" dirty="0"/>
                  <a:t>If the equation of the curve contains only even powers of x then        curve is symmetrical about the Y axis.</a:t>
                </a:r>
              </a:p>
              <a:p>
                <a:pPr marL="0" indent="0">
                  <a:buNone/>
                </a:pPr>
                <a:r>
                  <a:rPr lang="en-US" dirty="0"/>
                  <a:t>Ex.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=4</m:t>
                    </m:r>
                    <m:r>
                      <a:rPr lang="en-US" i="1">
                        <a:latin typeface="Cambria Math" panose="02040503050406030204" pitchFamily="18" charset="0"/>
                      </a:rPr>
                      <m:t>𝑎𝑦</m:t>
                    </m:r>
                  </m:oMath>
                </a14:m>
                <a:endParaRPr lang="en-US" dirty="0"/>
              </a:p>
              <a:p>
                <a:pPr marL="0" indent="0">
                  <a:buNone/>
                </a:pPr>
                <a:endParaRPr lang="en-US" dirty="0"/>
              </a:p>
              <a:p>
                <a:pPr marL="0" indent="0">
                  <a:buNone/>
                </a:pPr>
                <a:r>
                  <a:rPr lang="en-US" b="1" dirty="0"/>
                  <a:t>3.</a:t>
                </a:r>
                <a:r>
                  <a:rPr lang="en-US" dirty="0"/>
                  <a:t> If the equation of the curve contains even powers of both x and y then curve is symmetrical about the both axis.</a:t>
                </a:r>
              </a:p>
              <a:p>
                <a:pPr marL="0" indent="0">
                  <a:buNone/>
                </a:pPr>
                <a:r>
                  <a:rPr lang="en-US" dirty="0"/>
                  <a:t>Ex.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2</m:t>
                        </m:r>
                      </m:sup>
                    </m:sSup>
                  </m:oMath>
                </a14:m>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10600" cy="5081986"/>
              </a:xfrm>
              <a:blipFill rotWithShape="0">
                <a:blip r:embed="rId2"/>
                <a:stretch>
                  <a:fillRect l="-1487" t="-276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Curve Tracing, </a:t>
            </a:r>
            <a:r>
              <a:rPr lang="en-US" sz="24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4011704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10600" cy="4800600"/>
              </a:xfrm>
            </p:spPr>
            <p:txBody>
              <a:bodyPr>
                <a:normAutofit fontScale="92500"/>
              </a:bodyPr>
              <a:lstStyle/>
              <a:p>
                <a:pPr marL="0" indent="0">
                  <a:buNone/>
                </a:pPr>
                <a:r>
                  <a:rPr lang="en-US" sz="2400" b="1" dirty="0"/>
                  <a:t>4.</a:t>
                </a:r>
                <a:r>
                  <a:rPr lang="en-US" sz="2400" dirty="0"/>
                  <a:t> If the equation of the curve remains unchanged when x is changed to y and y is changed to x then curve is symmetrical about the line</a:t>
                </a:r>
                <a14:m>
                  <m:oMath xmlns:m="http://schemas.openxmlformats.org/officeDocument/2006/math">
                    <m:r>
                      <a:rPr lang="en-US" sz="2400">
                        <a:latin typeface="Cambria Math" panose="02040503050406030204" pitchFamily="18" charset="0"/>
                      </a:rPr>
                      <m:t> </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oMath>
                </a14:m>
                <a:endParaRPr lang="en-US" sz="2400" dirty="0"/>
              </a:p>
              <a:p>
                <a:pPr marL="0" indent="0">
                  <a:buNone/>
                </a:pPr>
                <a:r>
                  <a:rPr lang="en-US" sz="2400" dirty="0"/>
                  <a:t>Ex.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3</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3</m:t>
                        </m:r>
                      </m:sup>
                    </m:sSup>
                    <m:r>
                      <a:rPr lang="en-US" sz="2400" i="1">
                        <a:latin typeface="Cambria Math" panose="02040503050406030204" pitchFamily="18" charset="0"/>
                      </a:rPr>
                      <m:t>=3</m:t>
                    </m:r>
                    <m:r>
                      <a:rPr lang="en-US" sz="2400" i="1">
                        <a:latin typeface="Cambria Math" panose="02040503050406030204" pitchFamily="18" charset="0"/>
                      </a:rPr>
                      <m:t>𝑎𝑥𝑦</m:t>
                    </m:r>
                  </m:oMath>
                </a14:m>
                <a:endParaRPr lang="en-US" sz="2400" dirty="0"/>
              </a:p>
              <a:p>
                <a:pPr marL="0" indent="0">
                  <a:buNone/>
                </a:pPr>
                <a:endParaRPr lang="en-US" sz="2400" dirty="0"/>
              </a:p>
              <a:p>
                <a:pPr marL="0" indent="0">
                  <a:buNone/>
                </a:pPr>
                <a:r>
                  <a:rPr lang="en-US" sz="2400" b="1" dirty="0"/>
                  <a:t>5.</a:t>
                </a:r>
                <a:r>
                  <a:rPr lang="en-US" sz="2400" dirty="0"/>
                  <a:t> If the equation of the curve remains unchanged when x is changed to -y and y is changed to -x then curve is symmetrical about the line</a:t>
                </a:r>
                <a14:m>
                  <m:oMath xmlns:m="http://schemas.openxmlformats.org/officeDocument/2006/math">
                    <m:r>
                      <a:rPr lang="en-US" sz="2400">
                        <a:latin typeface="Cambria Math" panose="02040503050406030204" pitchFamily="18" charset="0"/>
                      </a:rPr>
                      <m:t> </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oMath>
                </a14:m>
                <a:endParaRPr lang="en-US" sz="2400" dirty="0"/>
              </a:p>
              <a:p>
                <a:pPr marL="0" indent="0">
                  <a:buNone/>
                </a:pPr>
                <a:r>
                  <a:rPr lang="en-US" sz="2400" dirty="0"/>
                  <a:t>Ex.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4</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4</m:t>
                        </m:r>
                      </m:sup>
                    </m:sSup>
                    <m:r>
                      <a:rPr lang="en-US" sz="2400" i="1">
                        <a:latin typeface="Cambria Math" panose="02040503050406030204" pitchFamily="18" charset="0"/>
                      </a:rPr>
                      <m:t>=3</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a:rPr lang="en-US" sz="2400" i="1">
                        <a:latin typeface="Cambria Math" panose="02040503050406030204" pitchFamily="18" charset="0"/>
                      </a:rPr>
                      <m:t>𝑥𝑦</m:t>
                    </m:r>
                  </m:oMath>
                </a14:m>
                <a:endParaRPr lang="en-US" sz="2400" dirty="0"/>
              </a:p>
              <a:p>
                <a:pPr marL="0" indent="0">
                  <a:buNone/>
                </a:pPr>
                <a:endParaRPr lang="en-US" sz="2400" dirty="0"/>
              </a:p>
              <a:p>
                <a:pPr marL="0" indent="0">
                  <a:buNone/>
                </a:pPr>
                <a:r>
                  <a:rPr lang="en-US" sz="2400" b="1" dirty="0"/>
                  <a:t>6.</a:t>
                </a:r>
                <a:r>
                  <a:rPr lang="en-US" sz="2400" dirty="0"/>
                  <a:t> If the equation of the curve remains unchanged when x is changed to -x and y is changed to -y then curve is symmetrical about in opposite quadrants.</a:t>
                </a:r>
              </a:p>
              <a:p>
                <a:pPr marL="0" indent="0">
                  <a:buNone/>
                </a:pPr>
                <a:r>
                  <a:rPr lang="en-US" sz="2400" dirty="0"/>
                  <a:t>Ex.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5</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5</m:t>
                        </m:r>
                      </m:sup>
                    </m:sSup>
                    <m:r>
                      <a:rPr lang="en-US" sz="2400" i="1">
                        <a:latin typeface="Cambria Math" panose="02040503050406030204" pitchFamily="18" charset="0"/>
                      </a:rPr>
                      <m:t>=5</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2</m:t>
                        </m:r>
                      </m:sup>
                    </m:sSup>
                    <m:r>
                      <a:rPr lang="en-US" sz="2400" i="1">
                        <a:latin typeface="Cambria Math" panose="02040503050406030204" pitchFamily="18" charset="0"/>
                      </a:rPr>
                      <m:t>𝑦</m:t>
                    </m:r>
                  </m:oMath>
                </a14:m>
                <a:endParaRPr lang="en-US" sz="2400" dirty="0"/>
              </a:p>
              <a:p>
                <a:pPr marL="0" indent="0">
                  <a:buNone/>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10600" cy="4800600"/>
              </a:xfrm>
              <a:blipFill rotWithShape="0">
                <a:blip r:embed="rId2"/>
                <a:stretch>
                  <a:fillRect l="-921" t="-889" r="-113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Curve Tracing,</a:t>
            </a:r>
            <a:r>
              <a:rPr lang="en-US" sz="24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306903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10600" cy="4800600"/>
          </a:xfrm>
        </p:spPr>
        <p:txBody>
          <a:bodyPr>
            <a:normAutofit fontScale="92500" lnSpcReduction="10000"/>
          </a:bodyPr>
          <a:lstStyle/>
          <a:p>
            <a:pPr>
              <a:buFont typeface="Wingdings" panose="05000000000000000000" pitchFamily="2" charset="2"/>
              <a:buChar char="Ø"/>
            </a:pPr>
            <a:r>
              <a:rPr lang="en-US" sz="2400" b="1" dirty="0" err="1"/>
              <a:t>II.Origin</a:t>
            </a:r>
            <a:r>
              <a:rPr lang="en-US" sz="2400" b="1" dirty="0"/>
              <a:t>-</a:t>
            </a:r>
          </a:p>
          <a:p>
            <a:pPr marL="0" indent="0">
              <a:buNone/>
            </a:pPr>
            <a:r>
              <a:rPr lang="en-US" sz="2400" dirty="0"/>
              <a:t>If the constant term is missing from the equation of the curve then it passes through the origin.</a:t>
            </a:r>
          </a:p>
          <a:p>
            <a:pPr marL="0" indent="0">
              <a:buNone/>
            </a:pPr>
            <a:endParaRPr lang="en-US" sz="2400" dirty="0"/>
          </a:p>
          <a:p>
            <a:pPr>
              <a:buFont typeface="Wingdings" panose="05000000000000000000" pitchFamily="2" charset="2"/>
              <a:buChar char="Ø"/>
            </a:pPr>
            <a:r>
              <a:rPr lang="en-US" sz="2400" b="1" dirty="0"/>
              <a:t>IF CURVE PASSES THROUGH THE ORIGIN THEN</a:t>
            </a:r>
          </a:p>
          <a:p>
            <a:pPr marL="0" indent="0">
              <a:buNone/>
            </a:pPr>
            <a:endParaRPr lang="en-US" sz="2400" dirty="0"/>
          </a:p>
          <a:p>
            <a:pPr marL="0" indent="0">
              <a:buNone/>
            </a:pPr>
            <a:r>
              <a:rPr lang="en-US" sz="2400" dirty="0"/>
              <a:t>Find the tangents at origin for this we equate to zero the lowest degree terms appear in equation.</a:t>
            </a:r>
          </a:p>
          <a:p>
            <a:pPr marL="0" indent="0">
              <a:buNone/>
            </a:pPr>
            <a:endParaRPr lang="en-US" sz="2400" dirty="0"/>
          </a:p>
          <a:p>
            <a:pPr marL="0" indent="0">
              <a:buNone/>
            </a:pPr>
            <a:r>
              <a:rPr lang="en-US" sz="2400" b="1" dirty="0"/>
              <a:t>1.</a:t>
            </a:r>
            <a:r>
              <a:rPr lang="en-US" sz="2400" dirty="0"/>
              <a:t> If the two tangents are real and distinct then origin is NODE.</a:t>
            </a:r>
          </a:p>
          <a:p>
            <a:pPr marL="0" indent="0">
              <a:buNone/>
            </a:pPr>
            <a:r>
              <a:rPr lang="en-US" sz="2400" b="1" dirty="0"/>
              <a:t>2.</a:t>
            </a:r>
            <a:r>
              <a:rPr lang="en-US" sz="2400" dirty="0"/>
              <a:t> If the two tangents are real and coincide then origin is CUSP.</a:t>
            </a:r>
          </a:p>
          <a:p>
            <a:pPr marL="0" indent="0">
              <a:buNone/>
            </a:pPr>
            <a:r>
              <a:rPr lang="en-US" sz="2400" b="1" dirty="0"/>
              <a:t>3.</a:t>
            </a:r>
            <a:r>
              <a:rPr lang="en-US" sz="2400" dirty="0"/>
              <a:t> If the two tangents are conjugate (or isolated) then origin are             </a:t>
            </a:r>
          </a:p>
          <a:p>
            <a:pPr marL="0" indent="0">
              <a:buNone/>
            </a:pPr>
            <a:r>
              <a:rPr lang="en-US" sz="2400" dirty="0"/>
              <a:t>    IMAGINARY.</a:t>
            </a:r>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Curve Tracing,</a:t>
            </a:r>
            <a:r>
              <a:rPr lang="en-US" sz="24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249818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10600" cy="4800600"/>
          </a:xfrm>
        </p:spPr>
        <p:txBody>
          <a:bodyPr>
            <a:normAutofit lnSpcReduction="10000"/>
          </a:bodyPr>
          <a:lstStyle/>
          <a:p>
            <a:pPr marL="0" indent="0">
              <a:buNone/>
            </a:pPr>
            <a:r>
              <a:rPr lang="en-US" sz="2400" b="1" dirty="0"/>
              <a:t>NOTE- </a:t>
            </a:r>
          </a:p>
          <a:p>
            <a:pPr marL="0" indent="0">
              <a:buNone/>
            </a:pPr>
            <a:r>
              <a:rPr lang="en-US" sz="2400" b="1" dirty="0"/>
              <a:t>1.</a:t>
            </a:r>
            <a:r>
              <a:rPr lang="en-US" sz="2400" dirty="0"/>
              <a:t> A cusp is called a single cusp or a double cusp according as the two branches of the curve lie entirely on one side or both sides of the common normal.</a:t>
            </a:r>
          </a:p>
          <a:p>
            <a:pPr marL="0" indent="0">
              <a:buNone/>
            </a:pPr>
            <a:endParaRPr lang="en-US" sz="2400" dirty="0"/>
          </a:p>
          <a:p>
            <a:pPr marL="0" indent="0">
              <a:buNone/>
            </a:pPr>
            <a:r>
              <a:rPr lang="en-US" sz="2400" b="1" dirty="0"/>
              <a:t>2.</a:t>
            </a:r>
            <a:r>
              <a:rPr lang="en-US" sz="2400" dirty="0"/>
              <a:t> A cusp single or double is said to be of first kind or second kind according as the two branches of the curve, lie on opposite or same side of the common tangent.</a:t>
            </a:r>
          </a:p>
          <a:p>
            <a:pPr marL="0" indent="0">
              <a:buNone/>
            </a:pPr>
            <a:endParaRPr lang="en-US" sz="2400" dirty="0"/>
          </a:p>
          <a:p>
            <a:pPr>
              <a:buFont typeface="Wingdings" panose="05000000000000000000" pitchFamily="2" charset="2"/>
              <a:buChar char="Ø"/>
            </a:pPr>
            <a:r>
              <a:rPr lang="en-US" sz="2400" b="1" dirty="0"/>
              <a:t>III. Asymptotes-</a:t>
            </a:r>
          </a:p>
          <a:p>
            <a:pPr marL="0" indent="0">
              <a:buNone/>
            </a:pPr>
            <a:r>
              <a:rPr lang="en-US" sz="2400" dirty="0"/>
              <a:t>Find  all the asymptotes of the curve. The curve will not go beyond its asymptotes.</a:t>
            </a:r>
          </a:p>
          <a:p>
            <a:pPr marL="0" indent="0">
              <a:buNone/>
            </a:pPr>
            <a:endParaRPr lang="en-US" sz="2400" dirty="0"/>
          </a:p>
          <a:p>
            <a:pPr>
              <a:buFont typeface="Wingdings" panose="05000000000000000000" pitchFamily="2" charset="2"/>
              <a:buChar char="Ø"/>
            </a:pPr>
            <a:endParaRPr lang="en-US" sz="2400"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Curve Tracing,</a:t>
            </a:r>
            <a:r>
              <a:rPr lang="en-US" sz="24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170568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E8E3B57-008B-4F6C-8BC2-2320E79D5865}"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mn-lt"/>
                <a:ea typeface="+mn-ea"/>
                <a:cs typeface="+mn-cs"/>
              </a:rPr>
              <a:t>Course</a:t>
            </a:r>
            <a:r>
              <a:rPr kumimoji="0" lang="en-US" sz="3200" b="0" i="0" u="none" strike="noStrike" kern="1200" cap="none" spc="0" normalizeH="0" noProof="0" dirty="0">
                <a:ln>
                  <a:noFill/>
                </a:ln>
                <a:solidFill>
                  <a:schemeClr val="dk1"/>
                </a:solidFill>
                <a:effectLst/>
                <a:uLnTx/>
                <a:uFillTx/>
                <a:latin typeface="+mn-lt"/>
                <a:ea typeface="+mn-ea"/>
                <a:cs typeface="+mn-cs"/>
              </a:rPr>
              <a:t> Outcome</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Content Placeholder 1"/>
          <p:cNvSpPr>
            <a:spLocks noGrp="1"/>
          </p:cNvSpPr>
          <p:nvPr>
            <p:ph idx="1"/>
          </p:nvPr>
        </p:nvSpPr>
        <p:spPr>
          <a:xfrm>
            <a:off x="457200" y="990600"/>
            <a:ext cx="8229600" cy="5135563"/>
          </a:xfrm>
        </p:spPr>
        <p:txBody>
          <a:bodyPr>
            <a:normAutofit/>
          </a:bodyPr>
          <a:lstStyle/>
          <a:p>
            <a:pPr>
              <a:buFont typeface="Wingdings" panose="05000000000000000000" pitchFamily="2" charset="2"/>
              <a:buChar char="Ø"/>
            </a:pPr>
            <a:r>
              <a:rPr lang="en-US" sz="2800" b="1" dirty="0"/>
              <a:t>Course Name: Mathematics-I</a:t>
            </a:r>
          </a:p>
          <a:p>
            <a:pPr fontAlgn="ctr"/>
            <a:r>
              <a:rPr lang="en-US" sz="2800" b="1" dirty="0"/>
              <a:t>CO1-</a:t>
            </a:r>
            <a:r>
              <a:rPr lang="en-IN" sz="2400" dirty="0"/>
              <a:t>Apply the concept of matrices to solve linear simultaneous equations </a:t>
            </a:r>
            <a:endParaRPr lang="en-US" sz="2400" dirty="0"/>
          </a:p>
          <a:p>
            <a:pPr marL="0" indent="0">
              <a:buNone/>
            </a:pPr>
            <a:endParaRPr lang="en-US" sz="2400" dirty="0"/>
          </a:p>
          <a:p>
            <a:pPr marL="0" indent="0">
              <a:buNone/>
            </a:pPr>
            <a:r>
              <a:rPr lang="en-US" sz="2800" b="1" dirty="0"/>
              <a:t>CO2-</a:t>
            </a:r>
            <a:r>
              <a:rPr lang="en-IN" sz="2400" b="1" dirty="0"/>
              <a:t>Apply the concept of successive differentiation and partial differentiation to solve problems of Leibnitz theorems and total derivatives .</a:t>
            </a:r>
            <a:endParaRPr lang="en-US" sz="2400" b="1" dirty="0">
              <a:solidFill>
                <a:srgbClr val="000000"/>
              </a:solidFill>
            </a:endParaRPr>
          </a:p>
          <a:p>
            <a:pPr marL="0" indent="0">
              <a:buNone/>
            </a:pPr>
            <a:endParaRPr lang="en-US" sz="2400" b="1" dirty="0"/>
          </a:p>
          <a:p>
            <a:pPr marL="0" indent="0">
              <a:buNone/>
            </a:pPr>
            <a:endParaRPr lang="en-US" sz="2800" dirty="0"/>
          </a:p>
          <a:p>
            <a:pPr marL="0" indent="0">
              <a:buNone/>
            </a:pPr>
            <a:r>
              <a:rPr lang="en-US" sz="2800" b="1" dirty="0"/>
              <a:t>CO3-</a:t>
            </a:r>
            <a:r>
              <a:rPr lang="en-IN" sz="2400" dirty="0"/>
              <a:t>Apply partial differentiation for evaluating maxima, minima, Taylor’s series and </a:t>
            </a:r>
            <a:r>
              <a:rPr lang="en-IN" sz="2400" dirty="0" err="1"/>
              <a:t>Jacobians</a:t>
            </a:r>
            <a:r>
              <a:rPr lang="en-IN" sz="2400" dirty="0"/>
              <a:t>. </a:t>
            </a:r>
            <a:endParaRPr lang="en-US" sz="2400" dirty="0"/>
          </a:p>
          <a:p>
            <a:pPr marL="0" indent="0">
              <a:buNone/>
            </a:pPr>
            <a:endParaRPr lang="en-US" sz="2400" dirty="0"/>
          </a:p>
          <a:p>
            <a:pPr marL="0" indent="0">
              <a:buNone/>
            </a:pPr>
            <a:endParaRPr lang="en-US"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10600" cy="4800600"/>
          </a:xfrm>
        </p:spPr>
        <p:txBody>
          <a:bodyPr>
            <a:normAutofit/>
          </a:bodyPr>
          <a:lstStyle/>
          <a:p>
            <a:pPr marL="0" indent="0">
              <a:buNone/>
            </a:pPr>
            <a:r>
              <a:rPr lang="en-US" sz="2400" b="1" dirty="0"/>
              <a:t>1.Asymptotes parallel to x-axis-</a:t>
            </a:r>
          </a:p>
          <a:p>
            <a:pPr marL="0" indent="0">
              <a:buNone/>
            </a:pPr>
            <a:r>
              <a:rPr lang="en-US" sz="2400" dirty="0"/>
              <a:t>We equate to zero the coefficients of the highest power of x . If the coefficients of the highest power of x is constant then there is no asymptotes parallel to x-axis.</a:t>
            </a:r>
          </a:p>
          <a:p>
            <a:pPr marL="0" indent="0">
              <a:buNone/>
            </a:pPr>
            <a:endParaRPr lang="en-US" sz="2400" dirty="0"/>
          </a:p>
          <a:p>
            <a:pPr marL="0" indent="0">
              <a:buNone/>
            </a:pPr>
            <a:r>
              <a:rPr lang="en-US" sz="2400" b="1" dirty="0"/>
              <a:t>2.Asymptotes parallel to y-axis-</a:t>
            </a:r>
          </a:p>
          <a:p>
            <a:pPr marL="0" indent="0">
              <a:buNone/>
            </a:pPr>
            <a:r>
              <a:rPr lang="en-US" sz="2400" dirty="0"/>
              <a:t>We equate to zero the coefficients of the highest power of y. If the coefficients of the highest power of y is constant then there is no asymptotes parallel to y-axis.</a:t>
            </a:r>
          </a:p>
          <a:p>
            <a:pPr marL="0" indent="0">
              <a:buNone/>
            </a:pPr>
            <a:endParaRPr lang="en-US" sz="2400" dirty="0"/>
          </a:p>
          <a:p>
            <a:pPr marL="0" indent="0">
              <a:buNone/>
            </a:pPr>
            <a:r>
              <a:rPr lang="en-US" sz="2400" b="1" dirty="0"/>
              <a:t>3.Oblique asymptotes- </a:t>
            </a:r>
            <a:r>
              <a:rPr lang="en-US" sz="2400" dirty="0"/>
              <a:t>write the equation of the form</a:t>
            </a:r>
          </a:p>
          <a:p>
            <a:pPr marL="0" indent="0">
              <a:buNone/>
            </a:pPr>
            <a:endParaRPr lang="en-US" sz="2400" b="1"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Curve Tracing,</a:t>
            </a:r>
            <a:r>
              <a:rPr lang="en-US" sz="24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005254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10600" cy="4800600"/>
              </a:xfrm>
            </p:spPr>
            <p:txBody>
              <a:bodyPr>
                <a:normAutofit/>
              </a:bodyPr>
              <a:lstStyle/>
              <a:p>
                <a:pPr marL="0" indent="0">
                  <a:buNone/>
                </a:pPr>
                <a14:m>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𝑚𝑥</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𝐴</m:t>
                        </m:r>
                      </m:num>
                      <m:den>
                        <m:r>
                          <a:rPr lang="en-US" sz="2400" b="0" i="1" smtClean="0">
                            <a:latin typeface="Cambria Math" panose="02040503050406030204" pitchFamily="18" charset="0"/>
                          </a:rPr>
                          <m:t>𝑥</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𝐵</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den>
                    </m:f>
                    <m:r>
                      <a:rPr lang="en-US" sz="2400" b="0" i="1" smtClean="0">
                        <a:latin typeface="Cambria Math" panose="02040503050406030204" pitchFamily="18" charset="0"/>
                      </a:rPr>
                      <m:t>+…</m:t>
                    </m:r>
                  </m:oMath>
                </a14:m>
                <a:r>
                  <a:rPr lang="en-US" sz="2400" dirty="0"/>
                  <a:t>, then </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𝑚𝑥</m:t>
                    </m:r>
                    <m:r>
                      <a:rPr lang="en-US" sz="2400" i="1">
                        <a:latin typeface="Cambria Math" panose="02040503050406030204" pitchFamily="18" charset="0"/>
                      </a:rPr>
                      <m:t>+</m:t>
                    </m:r>
                    <m:r>
                      <a:rPr lang="en-US" sz="2400" i="1">
                        <a:latin typeface="Cambria Math" panose="02040503050406030204" pitchFamily="18" charset="0"/>
                      </a:rPr>
                      <m:t>𝑐</m:t>
                    </m:r>
                  </m:oMath>
                </a14:m>
                <a:r>
                  <a:rPr lang="en-US" sz="2400" dirty="0"/>
                  <a:t> is the asymptote to the curve.</a:t>
                </a:r>
              </a:p>
              <a:p>
                <a:pPr>
                  <a:buFont typeface="Wingdings" panose="05000000000000000000" pitchFamily="2" charset="2"/>
                  <a:buChar char="Ø"/>
                </a:pPr>
                <a:r>
                  <a:rPr lang="en-US" sz="2800" b="1" dirty="0"/>
                  <a:t>IV. Points of intersections- </a:t>
                </a:r>
                <a:r>
                  <a:rPr lang="en-US" sz="2400" dirty="0"/>
                  <a:t>Find intersections of the curve</a:t>
                </a:r>
              </a:p>
              <a:p>
                <a:pPr marL="0" indent="0">
                  <a:buNone/>
                </a:pPr>
                <a:r>
                  <a:rPr lang="en-US" sz="2400" dirty="0"/>
                  <a:t>(</a:t>
                </a:r>
                <a:r>
                  <a:rPr lang="en-US" sz="2400" dirty="0" err="1"/>
                  <a:t>i</a:t>
                </a:r>
                <a:r>
                  <a:rPr lang="en-US" sz="2400" dirty="0"/>
                  <a:t>)With the x-axis (put y = 0)</a:t>
                </a:r>
              </a:p>
              <a:p>
                <a:pPr marL="0" indent="0">
                  <a:buNone/>
                </a:pPr>
                <a:r>
                  <a:rPr lang="en-US" sz="2400" dirty="0"/>
                  <a:t>(ii)With the y-axis (put x = 0)</a:t>
                </a:r>
              </a:p>
              <a:p>
                <a:pPr marL="0" indent="0">
                  <a:buNone/>
                </a:pPr>
                <a:r>
                  <a:rPr lang="en-US" sz="2400" dirty="0"/>
                  <a:t>(iii)With the line y = x particularly if the curve is symmetrical aboutit.</a:t>
                </a:r>
              </a:p>
              <a:p>
                <a:pPr marL="0" indent="0">
                  <a:buNone/>
                </a:pPr>
                <a:r>
                  <a:rPr lang="en-US" sz="2400" dirty="0"/>
                  <a:t>(iv) With the line y = - x particularly if the curve is symmetrical about  it.</a:t>
                </a:r>
              </a:p>
              <a:p>
                <a:pPr marL="0" indent="0">
                  <a:buNone/>
                </a:pPr>
                <a:r>
                  <a:rPr lang="en-US" sz="2400" dirty="0"/>
                  <a:t>(v) With the asymptotes (if necessary)</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800" dirty="0"/>
              </a:p>
              <a:p>
                <a:pPr marL="0" indent="0">
                  <a:buNone/>
                </a:pPr>
                <a:endParaRPr lang="en-US" sz="2400" b="1"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10600" cy="4800600"/>
              </a:xfrm>
              <a:blipFill rotWithShape="0">
                <a:blip r:embed="rId2"/>
                <a:stretch>
                  <a:fillRect l="-1275" r="-184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Curve Tracing,</a:t>
            </a:r>
            <a:r>
              <a:rPr lang="en-US" sz="24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5584501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10600" cy="4800600"/>
          </a:xfrm>
        </p:spPr>
        <p:txBody>
          <a:bodyPr>
            <a:normAutofit/>
          </a:bodyPr>
          <a:lstStyle/>
          <a:p>
            <a:pPr>
              <a:buFont typeface="Wingdings" panose="05000000000000000000" pitchFamily="2" charset="2"/>
              <a:buChar char="Ø"/>
            </a:pPr>
            <a:r>
              <a:rPr lang="en-US" sz="2400" dirty="0"/>
              <a:t>Note-</a:t>
            </a:r>
          </a:p>
          <a:p>
            <a:pPr marL="0" indent="0">
              <a:buNone/>
            </a:pPr>
            <a:r>
              <a:rPr lang="en-US" sz="2400" dirty="0"/>
              <a:t>If curve cuts the axis at the point (a,0) then find the equation of the tangent at the point (a,0).</a:t>
            </a:r>
          </a:p>
          <a:p>
            <a:pPr marL="0" indent="0">
              <a:buNone/>
            </a:pPr>
            <a:r>
              <a:rPr lang="en-US" sz="2400" dirty="0"/>
              <a:t>For this we put x = X + a and y = Y + 0 in given equation of curve and equate to zero the lowest degree terms.</a:t>
            </a:r>
          </a:p>
          <a:p>
            <a:pPr marL="0" indent="0">
              <a:buNone/>
            </a:pPr>
            <a:endParaRPr lang="en-US" sz="2400" dirty="0"/>
          </a:p>
          <a:p>
            <a:pPr>
              <a:buFont typeface="Wingdings" panose="05000000000000000000" pitchFamily="2" charset="2"/>
              <a:buChar char="Ø"/>
            </a:pPr>
            <a:r>
              <a:rPr lang="en-US" sz="2800" dirty="0"/>
              <a:t>V. Region</a:t>
            </a:r>
            <a:r>
              <a:rPr lang="en-US" dirty="0"/>
              <a:t>-</a:t>
            </a:r>
            <a:r>
              <a:rPr lang="en-US" sz="2400" dirty="0"/>
              <a:t>Find regions in the four quadrants to which the curve is limited.</a:t>
            </a:r>
          </a:p>
          <a:p>
            <a:pPr>
              <a:buFont typeface="Wingdings" panose="05000000000000000000" pitchFamily="2" charset="2"/>
              <a:buChar char="Ø"/>
            </a:pPr>
            <a:r>
              <a:rPr lang="en-US" sz="2400" dirty="0"/>
              <a:t>VI.</a:t>
            </a:r>
            <a:r>
              <a:rPr lang="en-US" sz="2400" b="1" dirty="0"/>
              <a:t> Result-</a:t>
            </a:r>
            <a:r>
              <a:rPr lang="en-US" sz="2400" dirty="0"/>
              <a:t> Considering all these points ,found the rough shape of curve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8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Curve Tracing,</a:t>
            </a:r>
            <a:r>
              <a:rPr lang="en-US" sz="24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978514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95400"/>
                <a:ext cx="8610600" cy="4800600"/>
              </a:xfrm>
            </p:spPr>
            <p:txBody>
              <a:bodyPr>
                <a:normAutofit/>
              </a:bodyPr>
              <a:lstStyle/>
              <a:p>
                <a:pPr marL="0" indent="0">
                  <a:buNone/>
                </a:pPr>
                <a:r>
                  <a:rPr lang="en-US" sz="2400" dirty="0"/>
                  <a:t>Q.1.Trace the curve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(2</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3</m:t>
                        </m:r>
                      </m:sup>
                    </m:sSup>
                  </m:oMath>
                </a14:m>
                <a:r>
                  <a:rPr lang="en-US" sz="2400" dirty="0"/>
                  <a:t>.</a:t>
                </a:r>
              </a:p>
              <a:p>
                <a:pPr marL="0" indent="0">
                  <a:buNone/>
                </a:pPr>
                <a:r>
                  <a:rPr lang="en-US" sz="2400" dirty="0"/>
                  <a:t>Solution- Given equation of curve</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2</m:t>
                        </m:r>
                      </m:sup>
                    </m:sSup>
                    <m:r>
                      <a:rPr lang="en-US" sz="2400" i="1">
                        <a:latin typeface="Cambria Math" panose="02040503050406030204" pitchFamily="18" charset="0"/>
                      </a:rPr>
                      <m:t>2</m:t>
                    </m:r>
                    <m:r>
                      <a:rPr lang="en-US" sz="2400" i="1">
                        <a:latin typeface="Cambria Math" panose="02040503050406030204" pitchFamily="18" charset="0"/>
                      </a:rPr>
                      <m:t>𝑎</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2</m:t>
                        </m:r>
                      </m:sup>
                    </m:sSup>
                    <m:r>
                      <a:rPr lang="en-US" sz="2400" i="1">
                        <a:latin typeface="Cambria Math" panose="02040503050406030204" pitchFamily="18" charset="0"/>
                      </a:rPr>
                      <m:t>𝑥</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3</m:t>
                        </m:r>
                      </m:sup>
                    </m:sSup>
                  </m:oMath>
                </a14:m>
                <a:endParaRPr lang="en-US" sz="2400" dirty="0"/>
              </a:p>
              <a:p>
                <a:pPr marL="0" indent="0">
                  <a:buNone/>
                </a:pPr>
                <a:r>
                  <a:rPr lang="en-US" sz="2400" b="1" dirty="0"/>
                  <a:t>(</a:t>
                </a:r>
                <a:r>
                  <a:rPr lang="en-US" sz="2400" b="1" dirty="0" err="1"/>
                  <a:t>i</a:t>
                </a:r>
                <a:r>
                  <a:rPr lang="en-US" sz="2400" b="1" dirty="0"/>
                  <a:t>)Symmetry</a:t>
                </a:r>
                <a:r>
                  <a:rPr lang="en-US" sz="2400" dirty="0"/>
                  <a:t>-Clearly the given curve is only even power of y.      Therefore curve is symmetrical about x-axis.</a:t>
                </a:r>
              </a:p>
              <a:p>
                <a:pPr marL="0" indent="0">
                  <a:buNone/>
                </a:pPr>
                <a:endParaRPr lang="en-US" sz="2400" dirty="0"/>
              </a:p>
              <a:p>
                <a:pPr marL="0" indent="0">
                  <a:buNone/>
                </a:pPr>
                <a:r>
                  <a:rPr lang="en-US" sz="2400" b="1" dirty="0"/>
                  <a:t>(ii)Position of origin-</a:t>
                </a:r>
                <a:r>
                  <a:rPr lang="en-US" sz="2400" dirty="0"/>
                  <a:t>Clearly the given curve passes through origin (0,0) then equation of tangent at origin (0,0),for this we equate to zero the lowest degree term i.e.</a:t>
                </a:r>
              </a:p>
              <a:p>
                <a:pPr marL="0" indent="0">
                  <a:buNone/>
                </a:pPr>
                <a14:m>
                  <m:oMath xmlns:m="http://schemas.openxmlformats.org/officeDocument/2006/math">
                    <m:r>
                      <a:rPr lang="en-US" sz="2400" b="0" i="1" smtClean="0">
                        <a:latin typeface="Cambria Math" panose="02040503050406030204" pitchFamily="18" charset="0"/>
                      </a:rPr>
                      <m:t>                            </m:t>
                    </m:r>
                    <m:r>
                      <a:rPr lang="en-US" sz="2400" i="1">
                        <a:latin typeface="Cambria Math" panose="02040503050406030204" pitchFamily="18" charset="0"/>
                      </a:rPr>
                      <m:t>2</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2</m:t>
                        </m:r>
                      </m:sup>
                    </m:sSup>
                    <m:r>
                      <a:rPr lang="en-US" sz="2400" b="0" i="1" smtClean="0">
                        <a:latin typeface="Cambria Math" panose="02040503050406030204" pitchFamily="18" charset="0"/>
                      </a:rPr>
                      <m:t>=0</m:t>
                    </m:r>
                  </m:oMath>
                </a14:m>
                <a:r>
                  <a:rPr lang="en-US" sz="2400" dirty="0"/>
                  <a:t> i.e.</a:t>
                </a:r>
                <a14:m>
                  <m:oMath xmlns:m="http://schemas.openxmlformats.org/officeDocument/2006/math">
                    <m:r>
                      <a:rPr lang="en-US" sz="2400" b="0" i="1" dirty="0" smtClean="0">
                        <a:latin typeface="Cambria Math" panose="02040503050406030204" pitchFamily="18" charset="0"/>
                      </a:rPr>
                      <m:t>𝑦</m:t>
                    </m:r>
                    <m:r>
                      <a:rPr lang="en-US" sz="2400" b="0" i="1" dirty="0" smtClean="0">
                        <a:latin typeface="Cambria Math" panose="02040503050406030204" pitchFamily="18" charset="0"/>
                      </a:rPr>
                      <m:t>=0,0</m:t>
                    </m:r>
                  </m:oMath>
                </a14:m>
                <a:endParaRPr lang="en-US" sz="2400" dirty="0"/>
              </a:p>
              <a:p>
                <a:pPr marL="0" indent="0">
                  <a:buNone/>
                </a:pPr>
                <a:endParaRPr lang="en-US" sz="2400" dirty="0"/>
              </a:p>
              <a:p>
                <a:pPr marL="0" indent="0">
                  <a:buNone/>
                </a:pP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oMath>
                </a14:m>
                <a:r>
                  <a:rPr lang="en-US" sz="2400" dirty="0"/>
                  <a:t>there are two real tangent but identical so origin is a cusp.</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800" dirty="0"/>
              </a:p>
              <a:p>
                <a:pPr marL="0" indent="0">
                  <a:buNone/>
                </a:pPr>
                <a:endParaRPr lang="en-US" sz="2400" b="1"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95400"/>
                <a:ext cx="8610600" cy="4800600"/>
              </a:xfrm>
              <a:blipFill rotWithShape="0">
                <a:blip r:embed="rId2"/>
                <a:stretch>
                  <a:fillRect l="-1133" t="-101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Curve Tracing,</a:t>
            </a:r>
            <a:r>
              <a:rPr lang="en-US" sz="24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368095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10600" cy="4800600"/>
              </a:xfrm>
            </p:spPr>
            <p:txBody>
              <a:bodyPr>
                <a:normAutofit/>
              </a:bodyPr>
              <a:lstStyle/>
              <a:p>
                <a:pPr marL="0" indent="0">
                  <a:buNone/>
                </a:pPr>
                <a:r>
                  <a:rPr lang="en-US" sz="2400" b="1" dirty="0"/>
                  <a:t>(iii) Asymptotes-</a:t>
                </a:r>
                <a:r>
                  <a:rPr lang="en-US" sz="2400" dirty="0"/>
                  <a:t> Asymptotes parallel to y-axis i.e.</a:t>
                </a:r>
              </a:p>
              <a:p>
                <a:pPr marL="0" indent="0">
                  <a:buNone/>
                </a:pPr>
                <a14:m>
                  <m:oMath xmlns:m="http://schemas.openxmlformats.org/officeDocument/2006/math">
                    <m:r>
                      <a:rPr lang="en-US" sz="2400" i="1">
                        <a:latin typeface="Cambria Math" panose="02040503050406030204" pitchFamily="18" charset="0"/>
                      </a:rPr>
                      <m:t>2</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𝑥</m:t>
                    </m:r>
                    <m:r>
                      <a:rPr lang="en-US" sz="2400" b="0" i="0" smtClean="0">
                        <a:latin typeface="Cambria Math" panose="02040503050406030204" pitchFamily="18" charset="0"/>
                      </a:rPr>
                      <m:t>=0 </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𝑥</m:t>
                    </m:r>
                    <m:r>
                      <a:rPr lang="en-US" sz="2400" b="0" i="1" smtClean="0">
                        <a:latin typeface="Cambria Math" panose="02040503050406030204" pitchFamily="18" charset="0"/>
                      </a:rPr>
                      <m:t>=2</m:t>
                    </m:r>
                    <m:r>
                      <a:rPr lang="en-US" sz="2400" b="0" i="1" smtClean="0">
                        <a:latin typeface="Cambria Math" panose="02040503050406030204" pitchFamily="18" charset="0"/>
                      </a:rPr>
                      <m:t>𝑎</m:t>
                    </m:r>
                  </m:oMath>
                </a14:m>
                <a:r>
                  <a:rPr lang="en-US" sz="2400" b="0" dirty="0"/>
                  <a:t>,thus</a:t>
                </a:r>
                <a14:m>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rPr>
                      <m:t>=2</m:t>
                    </m:r>
                    <m:r>
                      <a:rPr lang="en-US" sz="2400" i="1">
                        <a:latin typeface="Cambria Math" panose="02040503050406030204" pitchFamily="18" charset="0"/>
                      </a:rPr>
                      <m:t>𝑎</m:t>
                    </m:r>
                  </m:oMath>
                </a14:m>
                <a:r>
                  <a:rPr lang="en-US" sz="2400" b="0" dirty="0"/>
                  <a:t> is only real Asymptotes of the curve.</a:t>
                </a:r>
              </a:p>
              <a:p>
                <a:pPr marL="0" indent="0">
                  <a:buNone/>
                </a:pPr>
                <a:r>
                  <a:rPr lang="en-US" sz="2400" b="1" dirty="0"/>
                  <a:t>(iv) Intersection with the axes-</a:t>
                </a:r>
                <a:r>
                  <a:rPr lang="en-US" sz="2400" dirty="0"/>
                  <a:t> Clearly curve does not intersect axes any where except at origin.</a:t>
                </a:r>
              </a:p>
              <a:p>
                <a:pPr marL="0" indent="0">
                  <a:buNone/>
                </a:pPr>
                <a:endParaRPr lang="en-US" sz="2400" dirty="0"/>
              </a:p>
              <a:p>
                <a:pPr marL="0" indent="0">
                  <a:buNone/>
                </a:pPr>
                <a:r>
                  <a:rPr lang="en-US" sz="2400" b="1" dirty="0"/>
                  <a:t>(v)Region-</a:t>
                </a:r>
                <a:r>
                  <a:rPr lang="en-US" sz="2400" b="0" dirty="0"/>
                  <a:t> We have</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𝑦</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3</m:t>
                                </m:r>
                              </m:sup>
                            </m:sSup>
                          </m:num>
                          <m:den>
                            <m:r>
                              <a:rPr lang="en-US" sz="2400" b="0" i="1" smtClean="0">
                                <a:latin typeface="Cambria Math" panose="02040503050406030204" pitchFamily="18" charset="0"/>
                              </a:rPr>
                              <m:t>(2</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e>
                    </m:rad>
                  </m:oMath>
                </a14:m>
                <a:endParaRPr lang="en-US" sz="2400" b="0" dirty="0"/>
              </a:p>
              <a:p>
                <a:pPr marL="0" indent="0">
                  <a:buNone/>
                </a:pPr>
                <a:r>
                  <a:rPr lang="en-US" sz="2400" dirty="0"/>
                  <a:t>(a) When </a:t>
                </a:r>
                <a14:m>
                  <m:oMath xmlns:m="http://schemas.openxmlformats.org/officeDocument/2006/math">
                    <m:r>
                      <a:rPr lang="en-US" sz="2400" i="1">
                        <a:latin typeface="Cambria Math" panose="02040503050406030204" pitchFamily="18" charset="0"/>
                      </a:rPr>
                      <m:t>𝑥</m:t>
                    </m:r>
                    <m:r>
                      <a:rPr lang="en-US" sz="2400" b="0" i="1" smtClean="0">
                        <a:latin typeface="Cambria Math" panose="02040503050406030204" pitchFamily="18" charset="0"/>
                      </a:rPr>
                      <m:t>&lt;0,</m:t>
                    </m:r>
                    <m:r>
                      <a:rPr lang="en-US" sz="2400" b="0" i="1" dirty="0" smtClean="0">
                        <a:latin typeface="Cambria Math" panose="02040503050406030204" pitchFamily="18" charset="0"/>
                      </a:rPr>
                      <m:t>𝑦</m:t>
                    </m:r>
                  </m:oMath>
                </a14:m>
                <a:r>
                  <a:rPr lang="en-US" sz="2400" b="0" dirty="0"/>
                  <a:t>  is imaginary therefore no portion of the curve   lies to the left of the line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=0</m:t>
                    </m:r>
                  </m:oMath>
                </a14:m>
                <a:r>
                  <a:rPr lang="en-US" sz="2400" b="0" dirty="0"/>
                  <a:t> i.e. </a:t>
                </a:r>
                <a14:m>
                  <m:oMath xmlns:m="http://schemas.openxmlformats.org/officeDocument/2006/math">
                    <m:r>
                      <a:rPr lang="en-US" sz="2400" b="0" i="1" smtClean="0">
                        <a:latin typeface="Cambria Math" panose="02040503050406030204" pitchFamily="18" charset="0"/>
                      </a:rPr>
                      <m:t>𝑦</m:t>
                    </m:r>
                  </m:oMath>
                </a14:m>
                <a:r>
                  <a:rPr lang="en-US" sz="2400" b="0" dirty="0"/>
                  <a:t> axis.</a:t>
                </a:r>
              </a:p>
              <a:p>
                <a:pPr marL="0" indent="0">
                  <a:buNone/>
                </a:pPr>
                <a:endParaRPr lang="en-US" sz="2400" b="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800" dirty="0"/>
              </a:p>
              <a:p>
                <a:pPr marL="0" indent="0">
                  <a:buNone/>
                </a:pPr>
                <a:endParaRPr lang="en-US" sz="2400" b="1"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10600" cy="4800600"/>
              </a:xfrm>
              <a:blipFill rotWithShape="0">
                <a:blip r:embed="rId2"/>
                <a:stretch>
                  <a:fillRect l="-1133" t="-1017" r="-177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Curve Tracing,</a:t>
            </a:r>
            <a:r>
              <a:rPr lang="en-US" sz="24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0343511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10600" cy="4800600"/>
              </a:xfrm>
            </p:spPr>
            <p:txBody>
              <a:bodyPr>
                <a:normAutofit/>
              </a:bodyPr>
              <a:lstStyle/>
              <a:p>
                <a:pPr marL="0" indent="0">
                  <a:buNone/>
                </a:pPr>
                <a:r>
                  <a:rPr lang="en-US" sz="2400" dirty="0"/>
                  <a:t>(b) When </a:t>
                </a:r>
                <a14:m>
                  <m:oMath xmlns:m="http://schemas.openxmlformats.org/officeDocument/2006/math">
                    <m:r>
                      <a:rPr lang="en-US" sz="2400" b="0" i="0" smtClean="0">
                        <a:latin typeface="Cambria Math" panose="02040503050406030204" pitchFamily="18" charset="0"/>
                      </a:rPr>
                      <m:t>0&lt;</m:t>
                    </m:r>
                    <m:r>
                      <a:rPr lang="en-US" sz="2400" i="1">
                        <a:latin typeface="Cambria Math" panose="02040503050406030204" pitchFamily="18" charset="0"/>
                      </a:rPr>
                      <m:t>𝑥</m:t>
                    </m:r>
                    <m:r>
                      <a:rPr lang="en-US" sz="2400" b="0" i="1" smtClean="0">
                        <a:latin typeface="Cambria Math" panose="02040503050406030204" pitchFamily="18" charset="0"/>
                      </a:rPr>
                      <m:t>&lt;2</m:t>
                    </m:r>
                    <m:r>
                      <a:rPr lang="en-US" sz="2400" b="0" i="1" smtClean="0">
                        <a:latin typeface="Cambria Math" panose="02040503050406030204" pitchFamily="18" charset="0"/>
                      </a:rPr>
                      <m:t>𝑎</m:t>
                    </m:r>
                  </m:oMath>
                </a14:m>
                <a:r>
                  <a:rPr lang="en-US" sz="2400" dirty="0"/>
                  <a:t> ,</a:t>
                </a:r>
                <a14:m>
                  <m:oMath xmlns:m="http://schemas.openxmlformats.org/officeDocument/2006/math">
                    <m:r>
                      <a:rPr lang="en-US" sz="2400" b="0" i="1" smtClean="0">
                        <a:latin typeface="Cambria Math" panose="02040503050406030204" pitchFamily="18" charset="0"/>
                      </a:rPr>
                      <m:t>𝑦</m:t>
                    </m:r>
                  </m:oMath>
                </a14:m>
                <a:r>
                  <a:rPr lang="en-US" sz="2400" dirty="0"/>
                  <a:t> is real.</a:t>
                </a:r>
              </a:p>
              <a:p>
                <a:pPr marL="0" indent="0">
                  <a:buNone/>
                </a:pPr>
                <a:endParaRPr lang="en-US" sz="2400" dirty="0"/>
              </a:p>
              <a:p>
                <a:pPr marL="0" indent="0">
                  <a:buNone/>
                </a:pPr>
                <a:r>
                  <a:rPr lang="en-US" sz="2400" dirty="0"/>
                  <a:t>(c) When </a:t>
                </a:r>
                <a14:m>
                  <m:oMath xmlns:m="http://schemas.openxmlformats.org/officeDocument/2006/math">
                    <m:r>
                      <a:rPr lang="en-US" sz="2400" i="1">
                        <a:latin typeface="Cambria Math" panose="02040503050406030204" pitchFamily="18" charset="0"/>
                      </a:rPr>
                      <m:t>𝑥</m:t>
                    </m:r>
                    <m:r>
                      <a:rPr lang="en-US" sz="2400" b="0" i="1" smtClean="0">
                        <a:latin typeface="Cambria Math" panose="02040503050406030204" pitchFamily="18" charset="0"/>
                      </a:rPr>
                      <m:t>&gt;2</m:t>
                    </m:r>
                    <m:r>
                      <a:rPr lang="en-US" sz="2400" b="0" i="1" smtClean="0">
                        <a:latin typeface="Cambria Math" panose="02040503050406030204" pitchFamily="18" charset="0"/>
                      </a:rPr>
                      <m:t>𝑎</m:t>
                    </m:r>
                  </m:oMath>
                </a14:m>
                <a:r>
                  <a:rPr lang="en-US" sz="2400" dirty="0"/>
                  <a:t>,</a:t>
                </a:r>
                <a14:m>
                  <m:oMath xmlns:m="http://schemas.openxmlformats.org/officeDocument/2006/math">
                    <m:r>
                      <a:rPr lang="en-US" sz="2400" i="1">
                        <a:latin typeface="Cambria Math" panose="02040503050406030204" pitchFamily="18" charset="0"/>
                      </a:rPr>
                      <m:t>𝑦</m:t>
                    </m:r>
                  </m:oMath>
                </a14:m>
                <a:r>
                  <a:rPr lang="en-US" sz="2400" dirty="0"/>
                  <a:t> is imaginary therefore no portion of the curve   lies to the right of the line </a:t>
                </a:r>
                <a14:m>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rPr>
                      <m:t>=2</m:t>
                    </m:r>
                    <m:r>
                      <a:rPr lang="en-US" sz="2400" b="0" i="1" smtClean="0">
                        <a:latin typeface="Cambria Math" panose="02040503050406030204" pitchFamily="18" charset="0"/>
                      </a:rPr>
                      <m:t>𝑎</m:t>
                    </m:r>
                    <m:r>
                      <a:rPr lang="en-US" sz="2400" b="0" i="0" smtClean="0">
                        <a:latin typeface="Cambria Math" panose="02040503050406030204" pitchFamily="18" charset="0"/>
                      </a:rPr>
                      <m:t>.</m:t>
                    </m:r>
                  </m:oMath>
                </a14:m>
                <a:endParaRPr lang="en-US" sz="2400" dirty="0"/>
              </a:p>
              <a:p>
                <a:pPr marL="0" indent="0">
                  <a:buNone/>
                </a:pPr>
                <a:endParaRPr lang="en-US" sz="2400" dirty="0"/>
              </a:p>
              <a:p>
                <a:pPr marL="0" indent="0">
                  <a:buNone/>
                </a:pPr>
                <a:r>
                  <a:rPr lang="en-US" sz="2400" b="1" dirty="0"/>
                  <a:t>(vi) Result-</a:t>
                </a:r>
                <a:r>
                  <a:rPr lang="en-US" sz="2400" dirty="0"/>
                  <a:t> Considering all these points ,found the rough shape of curve is as shown in figure.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800" dirty="0"/>
              </a:p>
              <a:p>
                <a:pPr marL="0" indent="0">
                  <a:buNone/>
                </a:pPr>
                <a:endParaRPr lang="en-US" sz="2400" b="1"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10600" cy="4800600"/>
              </a:xfrm>
              <a:blipFill rotWithShape="0">
                <a:blip r:embed="rId2"/>
                <a:stretch>
                  <a:fillRect l="-1133" t="-1017" r="-28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Curve Tracing,</a:t>
            </a:r>
            <a:r>
              <a:rPr lang="en-US" sz="24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663085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10600" cy="4800600"/>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800" dirty="0"/>
          </a:p>
          <a:p>
            <a:pPr marL="0" indent="0">
              <a:buNone/>
            </a:pPr>
            <a:endParaRPr lang="en-US" sz="2400" b="1"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Curve Tracing,</a:t>
            </a:r>
            <a:r>
              <a:rPr lang="en-US" sz="24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147" y="1309488"/>
            <a:ext cx="6216253" cy="4253111"/>
          </a:xfrm>
          <a:prstGeom prst="rect">
            <a:avLst/>
          </a:prstGeom>
        </p:spPr>
      </p:pic>
    </p:spTree>
    <p:extLst>
      <p:ext uri="{BB962C8B-B14F-4D97-AF65-F5344CB8AC3E}">
        <p14:creationId xmlns:p14="http://schemas.microsoft.com/office/powerpoint/2010/main" val="42327479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10600" cy="4800600"/>
              </a:xfrm>
            </p:spPr>
            <p:txBody>
              <a:bodyPr>
                <a:normAutofit/>
              </a:bodyPr>
              <a:lstStyle/>
              <a:p>
                <a:pPr marL="0" indent="0">
                  <a:buNone/>
                </a:pPr>
                <a:r>
                  <a:rPr lang="en-US" sz="2400" dirty="0"/>
                  <a:t>Q.2. Trace the curve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2</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b="0" i="1" smtClean="0">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(3</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a14:m>
                <a:r>
                  <a:rPr lang="en-US" sz="2400" dirty="0"/>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800" dirty="0"/>
              </a:p>
              <a:p>
                <a:pPr marL="0" indent="0">
                  <a:buNone/>
                </a:pPr>
                <a:endParaRPr lang="en-US" sz="2400" b="1"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10600" cy="4800600"/>
              </a:xfrm>
              <a:blipFill rotWithShape="0">
                <a:blip r:embed="rId2"/>
                <a:stretch>
                  <a:fillRect l="-1133" t="-101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Curve Tracing,</a:t>
            </a:r>
            <a:r>
              <a:rPr lang="en-US" sz="24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00" y="1600200"/>
            <a:ext cx="7035300" cy="4669237"/>
          </a:xfrm>
          <a:prstGeom prst="rect">
            <a:avLst/>
          </a:prstGeom>
        </p:spPr>
      </p:pic>
    </p:spTree>
    <p:extLst>
      <p:ext uri="{BB962C8B-B14F-4D97-AF65-F5344CB8AC3E}">
        <p14:creationId xmlns:p14="http://schemas.microsoft.com/office/powerpoint/2010/main" val="2155319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10600" cy="4800600"/>
              </a:xfrm>
            </p:spPr>
            <p:txBody>
              <a:bodyPr>
                <a:normAutofit/>
              </a:bodyPr>
              <a:lstStyle/>
              <a:p>
                <a:pPr marL="0" indent="0">
                  <a:buNone/>
                </a:pPr>
                <a:r>
                  <a:rPr lang="en-US" sz="2400" dirty="0"/>
                  <a:t>Q.3. Trace the curve </a:t>
                </a:r>
                <a14:m>
                  <m:oMath xmlns:m="http://schemas.openxmlformats.org/officeDocument/2006/math">
                    <m:sSup>
                      <m:sSupPr>
                        <m:ctrlPr>
                          <a:rPr lang="en-US" sz="2400" i="1">
                            <a:latin typeface="Cambria Math" panose="02040503050406030204" pitchFamily="18" charset="0"/>
                          </a:rPr>
                        </m:ctrlPr>
                      </m:sSupPr>
                      <m:e>
                        <m:r>
                          <a:rPr lang="en-US" sz="2400" b="0" i="1" smtClean="0">
                            <a:latin typeface="Cambria Math" panose="02040503050406030204" pitchFamily="18" charset="0"/>
                          </a:rPr>
                          <m:t>𝑥</m:t>
                        </m:r>
                        <m:r>
                          <a:rPr lang="en-US" sz="2400" i="1">
                            <a:latin typeface="Cambria Math" panose="02040503050406030204" pitchFamily="18" charset="0"/>
                          </a:rPr>
                          <m:t>𝑦</m:t>
                        </m:r>
                      </m:e>
                      <m:sup>
                        <m:r>
                          <a:rPr lang="en-US" sz="2400" i="1">
                            <a:latin typeface="Cambria Math" panose="02040503050406030204" pitchFamily="18" charset="0"/>
                          </a:rPr>
                          <m:t>2</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𝑎</m:t>
                        </m:r>
                      </m:e>
                      <m:sup>
                        <m:r>
                          <a:rPr lang="en-US" sz="2400" i="1">
                            <a:latin typeface="Cambria Math" panose="02040503050406030204" pitchFamily="18" charset="0"/>
                          </a:rPr>
                          <m:t>2</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oMath>
                </a14:m>
                <a:r>
                  <a:rPr lang="en-US" sz="2400" dirty="0"/>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800" dirty="0"/>
              </a:p>
              <a:p>
                <a:pPr marL="0" indent="0">
                  <a:buNone/>
                </a:pPr>
                <a:endParaRPr lang="en-US" sz="2400" b="1"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10600" cy="4800600"/>
              </a:xfrm>
              <a:blipFill rotWithShape="0">
                <a:blip r:embed="rId2"/>
                <a:stretch>
                  <a:fillRect l="-1133" t="-101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Curve Tracing,</a:t>
            </a:r>
            <a:r>
              <a:rPr lang="en-US" sz="24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870" y="2057400"/>
            <a:ext cx="6883730" cy="3429000"/>
          </a:xfrm>
          <a:prstGeom prst="rect">
            <a:avLst/>
          </a:prstGeom>
        </p:spPr>
      </p:pic>
    </p:spTree>
    <p:extLst>
      <p:ext uri="{BB962C8B-B14F-4D97-AF65-F5344CB8AC3E}">
        <p14:creationId xmlns:p14="http://schemas.microsoft.com/office/powerpoint/2010/main" val="3433517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10600" cy="4800600"/>
              </a:xfrm>
            </p:spPr>
            <p:txBody>
              <a:bodyPr>
                <a:normAutofit/>
              </a:bodyPr>
              <a:lstStyle/>
              <a:p>
                <a:pPr>
                  <a:buFont typeface="Wingdings" panose="05000000000000000000" pitchFamily="2" charset="2"/>
                  <a:buChar char="Ø"/>
                </a:pPr>
                <a:r>
                  <a:rPr lang="en-US" sz="2400" b="1" dirty="0"/>
                  <a:t>Procedure for Tracing Curves having Cartesian Equation-</a:t>
                </a:r>
              </a:p>
              <a:p>
                <a:pPr marL="0" indent="0">
                  <a:buNone/>
                </a:pPr>
                <a:r>
                  <a:rPr lang="en-US" sz="2400" b="1" dirty="0"/>
                  <a:t>1.Symmetry-</a:t>
                </a:r>
                <a:endParaRPr lang="en-US" sz="2400" dirty="0"/>
              </a:p>
              <a:p>
                <a:pPr marL="0" indent="0">
                  <a:buNone/>
                </a:pPr>
                <a:r>
                  <a:rPr lang="en-US" sz="2400" dirty="0"/>
                  <a:t>(</a:t>
                </a:r>
                <a:r>
                  <a:rPr lang="en-US" sz="2400" dirty="0" err="1"/>
                  <a:t>i</a:t>
                </a:r>
                <a:r>
                  <a:rPr lang="en-US" sz="2400" dirty="0"/>
                  <a:t>) The equation of the curve does not change by changing the sign of </a:t>
                </a:r>
                <a14:m>
                  <m:oMath xmlns:m="http://schemas.openxmlformats.org/officeDocument/2006/math">
                    <m:r>
                      <a:rPr lang="en-US" sz="2400" i="1" smtClean="0">
                        <a:latin typeface="Cambria Math" panose="02040503050406030204" pitchFamily="18" charset="0"/>
                        <a:ea typeface="Cambria Math" panose="02040503050406030204" pitchFamily="18" charset="0"/>
                      </a:rPr>
                      <m:t>𝜃</m:t>
                    </m:r>
                  </m:oMath>
                </a14:m>
                <a:r>
                  <a:rPr lang="en-US" sz="2400" dirty="0"/>
                  <a:t>,curve is symmetrical about the initial line i.e. x-axis.</a:t>
                </a:r>
              </a:p>
              <a:p>
                <a:pPr marL="0" indent="0">
                  <a:buNone/>
                </a:pPr>
                <a:r>
                  <a:rPr lang="en-US" sz="2400" dirty="0"/>
                  <a:t>(ii) The equation of the curve does not change by putting</a:t>
                </a:r>
                <a14:m>
                  <m:oMath xmlns:m="http://schemas.openxmlformats.org/officeDocument/2006/math">
                    <m:r>
                      <a:rPr lang="en-US" sz="2400" b="0" i="1" smtClean="0">
                        <a:latin typeface="Cambria Math" panose="02040503050406030204" pitchFamily="18" charset="0"/>
                        <a:ea typeface="Cambria Math" panose="02040503050406030204" pitchFamily="18" charset="0"/>
                      </a:rPr>
                      <m:t>𝑟</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𝑟</m:t>
                    </m:r>
                    <m:r>
                      <a:rPr lang="en-US" sz="2400" b="0" i="1" smtClean="0">
                        <a:latin typeface="Cambria Math" panose="02040503050406030204" pitchFamily="18" charset="0"/>
                        <a:ea typeface="Cambria Math" panose="02040503050406030204" pitchFamily="18" charset="0"/>
                      </a:rPr>
                      <m:t>,</m:t>
                    </m:r>
                  </m:oMath>
                </a14:m>
                <a:r>
                  <a:rPr lang="en-US" sz="2400" dirty="0"/>
                  <a:t> curve is symmetrical about the pole.</a:t>
                </a:r>
              </a:p>
              <a:p>
                <a:pPr marL="0" indent="0">
                  <a:buNone/>
                </a:pPr>
                <a:r>
                  <a:rPr lang="en-US" sz="2400" dirty="0"/>
                  <a:t>(iii) The equation of the curve does not change by putting</a:t>
                </a:r>
              </a:p>
              <a:p>
                <a:pPr marL="0" indent="0">
                  <a:buNone/>
                </a:pPr>
                <a14:m>
                  <m:oMath xmlns:m="http://schemas.openxmlformats.org/officeDocument/2006/math">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 </m:t>
                    </m:r>
                  </m:oMath>
                </a14:m>
                <a:r>
                  <a:rPr lang="en-US" sz="2400" dirty="0"/>
                  <a:t>curve is symmetrical about the line</a:t>
                </a:r>
                <a14:m>
                  <m:oMath xmlns:m="http://schemas.openxmlformats.org/officeDocument/2006/math">
                    <m:r>
                      <a:rPr lang="en-US" sz="2400" i="1">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 </m:t>
                    </m:r>
                  </m:oMath>
                </a14:m>
                <a:r>
                  <a:rPr lang="en-US" sz="2400" dirty="0"/>
                  <a:t>= </a:t>
                </a:r>
                <a14:m>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𝜋</m:t>
                        </m:r>
                      </m:num>
                      <m:den>
                        <m:r>
                          <a:rPr lang="en-US" sz="2400" b="0" i="1" smtClean="0">
                            <a:latin typeface="Cambria Math" panose="02040503050406030204" pitchFamily="18" charset="0"/>
                          </a:rPr>
                          <m:t>2</m:t>
                        </m:r>
                      </m:den>
                    </m:f>
                  </m:oMath>
                </a14:m>
                <a:r>
                  <a:rPr lang="en-US" sz="2400" dirty="0"/>
                  <a:t> i.e. y-axis.</a:t>
                </a:r>
              </a:p>
              <a:p>
                <a:pPr marL="0" indent="0">
                  <a:buNone/>
                </a:pPr>
                <a:r>
                  <a:rPr lang="en-US" sz="2400" dirty="0"/>
                  <a:t>(iv) The equation of the curve does not change by putting</a:t>
                </a:r>
              </a:p>
              <a:p>
                <a:pPr marL="0" indent="0">
                  <a:buNone/>
                </a:pPr>
                <a14:m>
                  <m:oMath xmlns:m="http://schemas.openxmlformats.org/officeDocument/2006/math">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𝜋</m:t>
                        </m:r>
                      </m:num>
                      <m:den>
                        <m:r>
                          <a:rPr lang="en-US" sz="2400" i="1">
                            <a:latin typeface="Cambria Math" panose="02040503050406030204" pitchFamily="18" charset="0"/>
                          </a:rPr>
                          <m:t>2</m:t>
                        </m:r>
                      </m:den>
                    </m:f>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 </m:t>
                    </m:r>
                  </m:oMath>
                </a14:m>
                <a:r>
                  <a:rPr lang="en-US" sz="2400" dirty="0"/>
                  <a:t>curve is symmetrical about the line</a:t>
                </a:r>
                <a14:m>
                  <m:oMath xmlns:m="http://schemas.openxmlformats.org/officeDocument/2006/math">
                    <m:r>
                      <a:rPr lang="en-US" sz="2400" i="1">
                        <a:latin typeface="Cambria Math" panose="02040503050406030204" pitchFamily="18" charset="0"/>
                        <a:ea typeface="Cambria Math" panose="02040503050406030204" pitchFamily="18" charset="0"/>
                      </a:rPr>
                      <m:t>𝜃</m:t>
                    </m:r>
                  </m:oMath>
                </a14:m>
                <a:r>
                  <a:rPr lang="en-US" sz="2400" dirty="0"/>
                  <a:t>=</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𝜋</m:t>
                        </m:r>
                      </m:num>
                      <m:den>
                        <m:r>
                          <a:rPr lang="en-US" sz="2400" b="0" i="1" smtClean="0">
                            <a:latin typeface="Cambria Math" panose="02040503050406030204" pitchFamily="18" charset="0"/>
                            <a:ea typeface="Cambria Math" panose="02040503050406030204" pitchFamily="18" charset="0"/>
                          </a:rPr>
                          <m:t>4</m:t>
                        </m:r>
                      </m:den>
                    </m:f>
                  </m:oMath>
                </a14:m>
                <a:r>
                  <a:rPr lang="en-US" sz="2400" dirty="0"/>
                  <a:t> i.e. y = x line.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800" dirty="0"/>
              </a:p>
              <a:p>
                <a:pPr marL="0" indent="0">
                  <a:buNone/>
                </a:pPr>
                <a:endParaRPr lang="en-US" sz="2400" b="1"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10600" cy="4800600"/>
              </a:xfrm>
              <a:blipFill rotWithShape="0">
                <a:blip r:embed="rId2"/>
                <a:stretch>
                  <a:fillRect l="-1133" t="-101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Curve Tracing,</a:t>
            </a:r>
            <a:r>
              <a:rPr lang="en-US" sz="24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883758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E8E3B57-008B-4F6C-8BC2-2320E79D5865}"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mn-lt"/>
                <a:ea typeface="+mn-ea"/>
                <a:cs typeface="+mn-cs"/>
              </a:rPr>
              <a:t>Course</a:t>
            </a:r>
            <a:r>
              <a:rPr kumimoji="0" lang="en-US" sz="3200" b="0" i="0" u="none" strike="noStrike" kern="1200" cap="none" spc="0" normalizeH="0" noProof="0" dirty="0">
                <a:ln>
                  <a:noFill/>
                </a:ln>
                <a:solidFill>
                  <a:schemeClr val="dk1"/>
                </a:solidFill>
                <a:effectLst/>
                <a:uLnTx/>
                <a:uFillTx/>
                <a:latin typeface="+mn-lt"/>
                <a:ea typeface="+mn-ea"/>
                <a:cs typeface="+mn-cs"/>
              </a:rPr>
              <a:t> Outcome</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Content Placeholder 1"/>
          <p:cNvSpPr>
            <a:spLocks noGrp="1"/>
          </p:cNvSpPr>
          <p:nvPr>
            <p:ph idx="1"/>
          </p:nvPr>
        </p:nvSpPr>
        <p:spPr/>
        <p:txBody>
          <a:bodyPr/>
          <a:lstStyle/>
          <a:p>
            <a:pPr marL="0" indent="0" fontAlgn="ctr">
              <a:buNone/>
            </a:pPr>
            <a:r>
              <a:rPr lang="en-US" sz="2800" b="1" dirty="0"/>
              <a:t>CO4-I</a:t>
            </a:r>
            <a:r>
              <a:rPr lang="en-IN" sz="2400" dirty="0"/>
              <a:t>lustrate multiple integral to find area, volume, centre of mass and centre of gravity. </a:t>
            </a:r>
            <a:endParaRPr lang="en-US" sz="2400" dirty="0"/>
          </a:p>
          <a:p>
            <a:pPr marL="0" indent="0" fontAlgn="ctr">
              <a:buNone/>
            </a:pPr>
            <a:r>
              <a:rPr lang="en-US" sz="2800" b="1" dirty="0"/>
              <a:t>CO5-</a:t>
            </a:r>
            <a:r>
              <a:rPr lang="en-IN" sz="2400" dirty="0"/>
              <a:t>Demonstrate the basic concept of Profit, Loss, Number &amp; Series, Coding &amp; decoding.</a:t>
            </a:r>
            <a:endParaRPr lang="en-US" sz="2400">
              <a:solidFill>
                <a:srgbClr val="000000"/>
              </a:solidFill>
            </a:endParaRPr>
          </a:p>
          <a:p>
            <a:pPr marL="0" indent="0" fontAlgn="ctr">
              <a:buNone/>
            </a:pPr>
            <a:endParaRPr lang="en-US" sz="2400" dirty="0"/>
          </a:p>
          <a:p>
            <a:endParaRPr lang="en-US" dirty="0"/>
          </a:p>
        </p:txBody>
      </p:sp>
    </p:spTree>
    <p:extLst>
      <p:ext uri="{BB962C8B-B14F-4D97-AF65-F5344CB8AC3E}">
        <p14:creationId xmlns:p14="http://schemas.microsoft.com/office/powerpoint/2010/main" val="2231534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10600" cy="4800600"/>
              </a:xfrm>
            </p:spPr>
            <p:txBody>
              <a:bodyPr>
                <a:normAutofit/>
              </a:bodyPr>
              <a:lstStyle/>
              <a:p>
                <a:pPr marL="0" indent="0">
                  <a:buNone/>
                </a:pPr>
                <a:r>
                  <a:rPr lang="en-US" sz="2400" dirty="0"/>
                  <a:t>2.Pole or Origin- Find whether the curve passes through the pole or not.</a:t>
                </a:r>
              </a:p>
              <a:p>
                <a:pPr marL="0" indent="0">
                  <a:buNone/>
                </a:pPr>
                <a:r>
                  <a:rPr lang="en-US" sz="2400" dirty="0"/>
                  <a:t>For this we put r = 0 then we get some real value of </a:t>
                </a:r>
                <a14:m>
                  <m:oMath xmlns:m="http://schemas.openxmlformats.org/officeDocument/2006/math">
                    <m:r>
                      <a:rPr lang="en-US" sz="2400" i="1" smtClean="0">
                        <a:latin typeface="Cambria Math" panose="02040503050406030204" pitchFamily="18" charset="0"/>
                        <a:ea typeface="Cambria Math" panose="02040503050406030204" pitchFamily="18" charset="0"/>
                      </a:rPr>
                      <m:t>𝜃</m:t>
                    </m:r>
                  </m:oMath>
                </a14:m>
                <a:r>
                  <a:rPr lang="en-US" sz="2400" dirty="0"/>
                  <a:t>,then curve passes through the pole.</a:t>
                </a:r>
              </a:p>
              <a:p>
                <a:pPr>
                  <a:buFont typeface="Wingdings" panose="05000000000000000000" pitchFamily="2" charset="2"/>
                  <a:buChar char="Ø"/>
                </a:pPr>
                <a:r>
                  <a:rPr lang="en-US" sz="2400" dirty="0"/>
                  <a:t>(</a:t>
                </a:r>
                <a:r>
                  <a:rPr lang="en-US" sz="2400" dirty="0" err="1"/>
                  <a:t>i</a:t>
                </a:r>
                <a:r>
                  <a:rPr lang="en-US" sz="2400" dirty="0"/>
                  <a:t>) Find the tangents at pole-</a:t>
                </a:r>
              </a:p>
              <a:p>
                <a:pPr marL="0" indent="0">
                  <a:buNone/>
                </a:pPr>
                <a:r>
                  <a:rPr lang="en-US" sz="2400" dirty="0"/>
                  <a:t>For this we put r = 0, the real value of </a:t>
                </a:r>
                <a14:m>
                  <m:oMath xmlns:m="http://schemas.openxmlformats.org/officeDocument/2006/math">
                    <m:r>
                      <a:rPr lang="en-US" sz="2400" i="1">
                        <a:latin typeface="Cambria Math" panose="02040503050406030204" pitchFamily="18" charset="0"/>
                        <a:ea typeface="Cambria Math" panose="02040503050406030204" pitchFamily="18" charset="0"/>
                      </a:rPr>
                      <m:t>𝜃</m:t>
                    </m:r>
                  </m:oMath>
                </a14:m>
                <a:r>
                  <a:rPr lang="en-US" sz="2400" dirty="0"/>
                  <a:t> gives the tangents at the pole.</a:t>
                </a:r>
              </a:p>
              <a:p>
                <a:pPr>
                  <a:buFont typeface="Wingdings" panose="05000000000000000000" pitchFamily="2" charset="2"/>
                  <a:buChar char="Ø"/>
                </a:pPr>
                <a:r>
                  <a:rPr lang="en-US" sz="2400" dirty="0"/>
                  <a:t>(ii)Find the points ,where the curve cuts the initial line and the line</a:t>
                </a:r>
                <a14:m>
                  <m:oMath xmlns:m="http://schemas.openxmlformats.org/officeDocument/2006/math">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 </m:t>
                    </m:r>
                  </m:oMath>
                </a14:m>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𝜋</m:t>
                        </m:r>
                      </m:num>
                      <m:den>
                        <m:r>
                          <a:rPr lang="en-US" sz="2400" i="1">
                            <a:latin typeface="Cambria Math" panose="02040503050406030204" pitchFamily="18" charset="0"/>
                          </a:rPr>
                          <m:t>2</m:t>
                        </m:r>
                      </m:den>
                    </m:f>
                  </m:oMath>
                </a14:m>
                <a:r>
                  <a:rPr lang="en-US" sz="2400" dirty="0"/>
                  <a:t>.</a:t>
                </a:r>
              </a:p>
              <a:p>
                <a:pPr marL="0" indent="0">
                  <a:buNone/>
                </a:pPr>
                <a:r>
                  <a:rPr lang="en-US" sz="2400" dirty="0"/>
                  <a:t>3.Asymptotes-If r</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as</a:t>
                </a:r>
                <a14:m>
                  <m:oMath xmlns:m="http://schemas.openxmlformats.org/officeDocument/2006/math">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oMath>
                </a14:m>
                <a:r>
                  <a:rPr lang="en-US" sz="2400" dirty="0"/>
                  <a:t>, then there is an asymptote . We find all the asymptote of the curve.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800" dirty="0"/>
              </a:p>
              <a:p>
                <a:pPr marL="0" indent="0">
                  <a:buNone/>
                </a:pPr>
                <a:endParaRPr lang="en-US" sz="2400" b="1"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10600" cy="4800600"/>
              </a:xfrm>
              <a:blipFill rotWithShape="0">
                <a:blip r:embed="rId2"/>
                <a:stretch>
                  <a:fillRect l="-1133" t="-1017" r="-77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Curve Tracing</a:t>
            </a:r>
            <a:r>
              <a:rPr lang="en-US" sz="24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90016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10600" cy="4800600"/>
              </a:xfrm>
            </p:spPr>
            <p:txBody>
              <a:bodyPr>
                <a:normAutofit fontScale="25000" lnSpcReduction="20000"/>
              </a:bodyPr>
              <a:lstStyle/>
              <a:p>
                <a:pPr marL="0" indent="0">
                  <a:buNone/>
                </a:pPr>
                <a:r>
                  <a:rPr lang="en-US" sz="9600" dirty="0"/>
                  <a:t>4.Points of intersection-</a:t>
                </a:r>
              </a:p>
              <a:p>
                <a:pPr marL="0" indent="0">
                  <a:buNone/>
                </a:pPr>
                <a:r>
                  <a:rPr lang="en-US" sz="9600" dirty="0"/>
                  <a:t>Find some points on the curve for convenient values of</a:t>
                </a:r>
                <a14:m>
                  <m:oMath xmlns:m="http://schemas.openxmlformats.org/officeDocument/2006/math">
                    <m:r>
                      <a:rPr lang="en-US" sz="9600" i="1">
                        <a:latin typeface="Cambria Math" panose="02040503050406030204" pitchFamily="18" charset="0"/>
                        <a:ea typeface="Cambria Math" panose="02040503050406030204" pitchFamily="18" charset="0"/>
                      </a:rPr>
                      <m:t>𝜃</m:t>
                    </m:r>
                  </m:oMath>
                </a14:m>
                <a:r>
                  <a:rPr lang="en-US" sz="9600" dirty="0"/>
                  <a:t>.</a:t>
                </a:r>
              </a:p>
              <a:p>
                <a:pPr marL="0" indent="0">
                  <a:buNone/>
                </a:pPr>
                <a:endParaRPr lang="en-US" sz="9600" dirty="0"/>
              </a:p>
              <a:p>
                <a:pPr marL="0" indent="0">
                  <a:buNone/>
                </a:pPr>
                <a:r>
                  <a:rPr lang="en-US" sz="9600" dirty="0"/>
                  <a:t>5.Region-</a:t>
                </a:r>
              </a:p>
              <a:p>
                <a:pPr marL="0" indent="0">
                  <a:buNone/>
                </a:pPr>
                <a:r>
                  <a:rPr lang="en-US" sz="9600" dirty="0"/>
                  <a:t>Solve the given equation for r and </a:t>
                </a:r>
                <a14:m>
                  <m:oMath xmlns:m="http://schemas.openxmlformats.org/officeDocument/2006/math">
                    <m:r>
                      <a:rPr lang="en-US" sz="9600" i="1">
                        <a:latin typeface="Cambria Math" panose="02040503050406030204" pitchFamily="18" charset="0"/>
                        <a:ea typeface="Cambria Math" panose="02040503050406030204" pitchFamily="18" charset="0"/>
                      </a:rPr>
                      <m:t>𝜃</m:t>
                    </m:r>
                  </m:oMath>
                </a14:m>
                <a:r>
                  <a:rPr lang="en-US" sz="9600" dirty="0"/>
                  <a:t>(if possible).Find the region in which the curve does not lie.</a:t>
                </a:r>
              </a:p>
              <a:p>
                <a:pPr marL="0" indent="0">
                  <a:buNone/>
                </a:pPr>
                <a:endParaRPr lang="en-US" sz="9600" dirty="0"/>
              </a:p>
              <a:p>
                <a:pPr marL="0" indent="0">
                  <a:buNone/>
                </a:pPr>
                <a:r>
                  <a:rPr lang="en-US" sz="9600" dirty="0"/>
                  <a:t>6.</a:t>
                </a:r>
                <a:r>
                  <a:rPr lang="en-US" sz="9600" b="1" dirty="0"/>
                  <a:t>Result-</a:t>
                </a:r>
              </a:p>
              <a:p>
                <a:pPr marL="0" indent="0">
                  <a:buNone/>
                </a:pPr>
                <a:r>
                  <a:rPr lang="en-US" sz="9600" dirty="0"/>
                  <a:t>Considering all these points ,found the rough shape of curve .</a:t>
                </a:r>
              </a:p>
              <a:p>
                <a:pPr marL="0" indent="0">
                  <a:buNone/>
                </a:pPr>
                <a:endParaRPr lang="en-US" sz="96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800" dirty="0"/>
              </a:p>
              <a:p>
                <a:pPr marL="0" indent="0">
                  <a:buNone/>
                </a:pPr>
                <a:endParaRPr lang="en-US" sz="2400" b="1"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10600" cy="4800600"/>
              </a:xfrm>
              <a:blipFill rotWithShape="0">
                <a:blip r:embed="rId2"/>
                <a:stretch>
                  <a:fillRect l="-1133" t="-241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Curve Tracing</a:t>
            </a:r>
            <a:r>
              <a:rPr lang="en-US" sz="24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10093964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10600" cy="4800600"/>
              </a:xfrm>
            </p:spPr>
            <p:txBody>
              <a:bodyPr>
                <a:normAutofit fontScale="25000" lnSpcReduction="20000"/>
              </a:bodyPr>
              <a:lstStyle/>
              <a:p>
                <a:pPr marL="0" indent="0">
                  <a:buNone/>
                </a:pPr>
                <a:r>
                  <a:rPr lang="en-US" sz="9600" dirty="0"/>
                  <a:t>Q.1. Trace the curve </a:t>
                </a:r>
                <a14:m>
                  <m:oMath xmlns:m="http://schemas.openxmlformats.org/officeDocument/2006/math">
                    <m:r>
                      <a:rPr lang="en-US" sz="9600" i="1">
                        <a:latin typeface="Cambria Math" panose="02040503050406030204" pitchFamily="18" charset="0"/>
                      </a:rPr>
                      <m:t>𝑟</m:t>
                    </m:r>
                    <m:r>
                      <a:rPr lang="en-US" sz="9600" i="1">
                        <a:latin typeface="Cambria Math" panose="02040503050406030204" pitchFamily="18" charset="0"/>
                      </a:rPr>
                      <m:t>=</m:t>
                    </m:r>
                    <m:r>
                      <a:rPr lang="en-US" sz="9600" i="1">
                        <a:latin typeface="Cambria Math" panose="02040503050406030204" pitchFamily="18" charset="0"/>
                      </a:rPr>
                      <m:t>𝑎</m:t>
                    </m:r>
                    <m:d>
                      <m:dPr>
                        <m:ctrlPr>
                          <a:rPr lang="en-US" sz="9600" i="1">
                            <a:latin typeface="Cambria Math" panose="02040503050406030204" pitchFamily="18" charset="0"/>
                          </a:rPr>
                        </m:ctrlPr>
                      </m:dPr>
                      <m:e>
                        <m:r>
                          <a:rPr lang="en-US" sz="9600" i="1">
                            <a:latin typeface="Cambria Math" panose="02040503050406030204" pitchFamily="18" charset="0"/>
                          </a:rPr>
                          <m:t>1−</m:t>
                        </m:r>
                        <m:r>
                          <a:rPr lang="en-US" sz="9600" i="1">
                            <a:latin typeface="Cambria Math" panose="02040503050406030204" pitchFamily="18" charset="0"/>
                          </a:rPr>
                          <m:t>𝑐𝑜𝑠</m:t>
                        </m:r>
                        <m:r>
                          <a:rPr lang="en-US" sz="9600" i="1">
                            <a:latin typeface="Cambria Math" panose="02040503050406030204" pitchFamily="18" charset="0"/>
                            <a:ea typeface="Cambria Math" panose="02040503050406030204" pitchFamily="18" charset="0"/>
                          </a:rPr>
                          <m:t>𝜃</m:t>
                        </m:r>
                      </m:e>
                    </m:d>
                  </m:oMath>
                </a14:m>
                <a:r>
                  <a:rPr lang="en-US" sz="9600" dirty="0"/>
                  <a:t>.(Cardioid)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96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800" dirty="0"/>
              </a:p>
              <a:p>
                <a:pPr marL="0" indent="0">
                  <a:buNone/>
                </a:pPr>
                <a:endParaRPr lang="en-US" sz="2400" b="1"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10600" cy="4800600"/>
              </a:xfrm>
              <a:blipFill rotWithShape="0">
                <a:blip r:embed="rId2"/>
                <a:stretch>
                  <a:fillRect l="-1133" t="-2414" r="-184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Curve Tracing</a:t>
            </a:r>
            <a:r>
              <a:rPr lang="en-US" sz="24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2057400"/>
            <a:ext cx="5562600" cy="3886200"/>
          </a:xfrm>
          <a:prstGeom prst="rect">
            <a:avLst/>
          </a:prstGeom>
        </p:spPr>
      </p:pic>
    </p:spTree>
    <p:extLst>
      <p:ext uri="{BB962C8B-B14F-4D97-AF65-F5344CB8AC3E}">
        <p14:creationId xmlns:p14="http://schemas.microsoft.com/office/powerpoint/2010/main" val="20261997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10600" cy="4800600"/>
              </a:xfrm>
            </p:spPr>
            <p:txBody>
              <a:bodyPr>
                <a:normAutofit fontScale="25000" lnSpcReduction="20000"/>
              </a:bodyPr>
              <a:lstStyle/>
              <a:p>
                <a:pPr marL="0" indent="0">
                  <a:buNone/>
                </a:pPr>
                <a:r>
                  <a:rPr lang="en-US" sz="9600" dirty="0"/>
                  <a:t>Q.2. Trace the curve </a:t>
                </a:r>
                <a14:m>
                  <m:oMath xmlns:m="http://schemas.openxmlformats.org/officeDocument/2006/math">
                    <m:r>
                      <a:rPr lang="en-US" sz="9600" i="1">
                        <a:latin typeface="Cambria Math" panose="02040503050406030204" pitchFamily="18" charset="0"/>
                      </a:rPr>
                      <m:t>𝑟</m:t>
                    </m:r>
                    <m:r>
                      <a:rPr lang="en-US" sz="9600" i="1">
                        <a:latin typeface="Cambria Math" panose="02040503050406030204" pitchFamily="18" charset="0"/>
                      </a:rPr>
                      <m:t>=</m:t>
                    </m:r>
                    <m:r>
                      <a:rPr lang="en-US" sz="9600" i="1">
                        <a:latin typeface="Cambria Math" panose="02040503050406030204" pitchFamily="18" charset="0"/>
                      </a:rPr>
                      <m:t>𝑎</m:t>
                    </m:r>
                    <m:d>
                      <m:dPr>
                        <m:ctrlPr>
                          <a:rPr lang="en-US" sz="9600" i="1">
                            <a:latin typeface="Cambria Math" panose="02040503050406030204" pitchFamily="18" charset="0"/>
                          </a:rPr>
                        </m:ctrlPr>
                      </m:dPr>
                      <m:e>
                        <m:r>
                          <a:rPr lang="en-US" sz="9600" i="1">
                            <a:latin typeface="Cambria Math" panose="02040503050406030204" pitchFamily="18" charset="0"/>
                          </a:rPr>
                          <m:t>1</m:t>
                        </m:r>
                        <m:r>
                          <a:rPr lang="en-US" sz="9600" b="0" i="1" smtClean="0">
                            <a:latin typeface="Cambria Math" panose="02040503050406030204" pitchFamily="18" charset="0"/>
                          </a:rPr>
                          <m:t>+</m:t>
                        </m:r>
                        <m:r>
                          <a:rPr lang="en-US" sz="9600" i="1">
                            <a:latin typeface="Cambria Math" panose="02040503050406030204" pitchFamily="18" charset="0"/>
                          </a:rPr>
                          <m:t>𝑐𝑜𝑠</m:t>
                        </m:r>
                        <m:r>
                          <a:rPr lang="en-US" sz="9600" i="1">
                            <a:latin typeface="Cambria Math" panose="02040503050406030204" pitchFamily="18" charset="0"/>
                            <a:ea typeface="Cambria Math" panose="02040503050406030204" pitchFamily="18" charset="0"/>
                          </a:rPr>
                          <m:t>𝜃</m:t>
                        </m:r>
                      </m:e>
                    </m:d>
                  </m:oMath>
                </a14:m>
                <a:r>
                  <a:rPr lang="en-US" sz="9600" dirty="0"/>
                  <a:t>.(Cardioid)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96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800" dirty="0"/>
              </a:p>
              <a:p>
                <a:pPr marL="0" indent="0">
                  <a:buNone/>
                </a:pPr>
                <a:endParaRPr lang="en-US" sz="2400" b="1"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10600" cy="4800600"/>
              </a:xfrm>
              <a:blipFill rotWithShape="0">
                <a:blip r:embed="rId2"/>
                <a:stretch>
                  <a:fillRect l="-1133" t="-2414" r="-184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Curve Tracing</a:t>
            </a:r>
            <a:r>
              <a:rPr lang="en-US" sz="24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0799" y="2057400"/>
            <a:ext cx="3429001" cy="4038600"/>
          </a:xfrm>
          <a:prstGeom prst="rect">
            <a:avLst/>
          </a:prstGeom>
        </p:spPr>
      </p:pic>
    </p:spTree>
    <p:extLst>
      <p:ext uri="{BB962C8B-B14F-4D97-AF65-F5344CB8AC3E}">
        <p14:creationId xmlns:p14="http://schemas.microsoft.com/office/powerpoint/2010/main" val="13306520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10600" cy="4800600"/>
              </a:xfrm>
            </p:spPr>
            <p:txBody>
              <a:bodyPr>
                <a:normAutofit fontScale="25000" lnSpcReduction="20000"/>
              </a:bodyPr>
              <a:lstStyle/>
              <a:p>
                <a:pPr marL="0" indent="0">
                  <a:buNone/>
                </a:pPr>
                <a:r>
                  <a:rPr lang="en-US" sz="9600" dirty="0"/>
                  <a:t>Q.3. Trace the curve </a:t>
                </a:r>
                <a14:m>
                  <m:oMath xmlns:m="http://schemas.openxmlformats.org/officeDocument/2006/math">
                    <m:r>
                      <a:rPr lang="en-US" sz="9600" i="1">
                        <a:latin typeface="Cambria Math" panose="02040503050406030204" pitchFamily="18" charset="0"/>
                      </a:rPr>
                      <m:t>𝑟</m:t>
                    </m:r>
                    <m:r>
                      <a:rPr lang="en-US" sz="9600" i="1">
                        <a:latin typeface="Cambria Math" panose="02040503050406030204" pitchFamily="18" charset="0"/>
                      </a:rPr>
                      <m:t>=2</m:t>
                    </m:r>
                    <m:r>
                      <a:rPr lang="en-US" sz="9600" b="0" i="1" smtClean="0">
                        <a:latin typeface="Cambria Math" panose="02040503050406030204" pitchFamily="18" charset="0"/>
                      </a:rPr>
                      <m:t>𝑎</m:t>
                    </m:r>
                    <m:r>
                      <a:rPr lang="en-US" sz="9600" b="0" i="1" smtClean="0">
                        <a:latin typeface="Cambria Math" panose="02040503050406030204" pitchFamily="18" charset="0"/>
                      </a:rPr>
                      <m:t> </m:t>
                    </m:r>
                    <m:r>
                      <a:rPr lang="en-US" sz="9600" b="0" i="1" smtClean="0">
                        <a:latin typeface="Cambria Math" panose="02040503050406030204" pitchFamily="18" charset="0"/>
                      </a:rPr>
                      <m:t>𝑐𝑜𝑠</m:t>
                    </m:r>
                    <m:r>
                      <a:rPr lang="en-US" sz="9600" i="1">
                        <a:latin typeface="Cambria Math" panose="02040503050406030204" pitchFamily="18" charset="0"/>
                        <a:ea typeface="Cambria Math" panose="02040503050406030204" pitchFamily="18" charset="0"/>
                      </a:rPr>
                      <m:t>𝜃</m:t>
                    </m:r>
                  </m:oMath>
                </a14:m>
                <a:r>
                  <a:rPr lang="en-US" sz="9600" dirty="0"/>
                  <a:t>.(Circle)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96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800" dirty="0"/>
              </a:p>
              <a:p>
                <a:pPr marL="0" indent="0">
                  <a:buNone/>
                </a:pPr>
                <a:endParaRPr lang="en-US" sz="2400" b="1"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10600" cy="4800600"/>
              </a:xfrm>
              <a:blipFill rotWithShape="0">
                <a:blip r:embed="rId2"/>
                <a:stretch>
                  <a:fillRect l="-1133" t="-241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Curve Tracing</a:t>
            </a:r>
            <a:r>
              <a:rPr lang="en-US" sz="24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671" y="1981200"/>
            <a:ext cx="3637129" cy="4038600"/>
          </a:xfrm>
          <a:prstGeom prst="rect">
            <a:avLst/>
          </a:prstGeom>
        </p:spPr>
      </p:pic>
    </p:spTree>
    <p:extLst>
      <p:ext uri="{BB962C8B-B14F-4D97-AF65-F5344CB8AC3E}">
        <p14:creationId xmlns:p14="http://schemas.microsoft.com/office/powerpoint/2010/main" val="2235020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10600" cy="4800600"/>
              </a:xfrm>
            </p:spPr>
            <p:txBody>
              <a:bodyPr>
                <a:normAutofit fontScale="25000" lnSpcReduction="20000"/>
              </a:bodyPr>
              <a:lstStyle/>
              <a:p>
                <a:pPr marL="0" indent="0">
                  <a:buNone/>
                </a:pPr>
                <a:r>
                  <a:rPr lang="en-US" sz="9600" dirty="0"/>
                  <a:t>Q.4. Trace the curve </a:t>
                </a:r>
                <a14:m>
                  <m:oMath xmlns:m="http://schemas.openxmlformats.org/officeDocument/2006/math">
                    <m:r>
                      <a:rPr lang="en-US" sz="9600" i="1">
                        <a:latin typeface="Cambria Math" panose="02040503050406030204" pitchFamily="18" charset="0"/>
                      </a:rPr>
                      <m:t>𝑟</m:t>
                    </m:r>
                    <m:r>
                      <a:rPr lang="en-US" sz="9600" i="1">
                        <a:latin typeface="Cambria Math" panose="02040503050406030204" pitchFamily="18" charset="0"/>
                      </a:rPr>
                      <m:t>=</m:t>
                    </m:r>
                    <m:r>
                      <a:rPr lang="en-US" sz="9600" i="1">
                        <a:latin typeface="Cambria Math" panose="02040503050406030204" pitchFamily="18" charset="0"/>
                      </a:rPr>
                      <m:t>𝑎</m:t>
                    </m:r>
                    <m:r>
                      <a:rPr lang="en-US" sz="9600" i="1">
                        <a:latin typeface="Cambria Math" panose="02040503050406030204" pitchFamily="18" charset="0"/>
                      </a:rPr>
                      <m:t> </m:t>
                    </m:r>
                    <m:r>
                      <a:rPr lang="en-US" sz="9600" i="1">
                        <a:latin typeface="Cambria Math" panose="02040503050406030204" pitchFamily="18" charset="0"/>
                      </a:rPr>
                      <m:t>𝑐𝑜𝑠</m:t>
                    </m:r>
                    <m:r>
                      <a:rPr lang="en-US" sz="9600" i="1">
                        <a:latin typeface="Cambria Math" panose="02040503050406030204" pitchFamily="18" charset="0"/>
                      </a:rPr>
                      <m:t>2</m:t>
                    </m:r>
                    <m:r>
                      <a:rPr lang="en-US" sz="9600" i="1">
                        <a:latin typeface="Cambria Math" panose="02040503050406030204" pitchFamily="18" charset="0"/>
                        <a:ea typeface="Cambria Math" panose="02040503050406030204" pitchFamily="18" charset="0"/>
                      </a:rPr>
                      <m:t>𝜃</m:t>
                    </m:r>
                  </m:oMath>
                </a14:m>
                <a:r>
                  <a:rPr lang="en-US" sz="9600" dirty="0"/>
                  <a:t>.</a:t>
                </a:r>
              </a:p>
              <a:p>
                <a:pPr marL="0" indent="0">
                  <a:buNone/>
                </a:pPr>
                <a:endParaRPr lang="en-US" sz="9600" dirty="0"/>
              </a:p>
              <a:p>
                <a:pPr marL="0" indent="0">
                  <a:buNone/>
                </a:pPr>
                <a:endParaRPr lang="en-US" sz="9600" dirty="0"/>
              </a:p>
              <a:p>
                <a:pPr marL="0" indent="0">
                  <a:buNone/>
                </a:pPr>
                <a:endParaRPr lang="en-US" sz="9600" dirty="0"/>
              </a:p>
              <a:p>
                <a:pPr marL="0" indent="0">
                  <a:buNone/>
                </a:pPr>
                <a:endParaRPr lang="en-US" sz="9600" dirty="0"/>
              </a:p>
              <a:p>
                <a:pPr marL="0" indent="0">
                  <a:buNone/>
                </a:pPr>
                <a:endParaRPr lang="en-US" sz="96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96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800" dirty="0"/>
              </a:p>
              <a:p>
                <a:pPr marL="0" indent="0">
                  <a:buNone/>
                </a:pPr>
                <a:endParaRPr lang="en-US" sz="2400" b="1"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10600" cy="4800600"/>
              </a:xfrm>
              <a:blipFill rotWithShape="0">
                <a:blip r:embed="rId2"/>
                <a:stretch>
                  <a:fillRect l="-1133" t="-241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Curve Tracing</a:t>
            </a:r>
            <a:r>
              <a:rPr lang="en-US" sz="24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3200" y="1828800"/>
            <a:ext cx="4325471" cy="3429000"/>
          </a:xfrm>
          <a:prstGeom prst="rect">
            <a:avLst/>
          </a:prstGeom>
        </p:spPr>
      </p:pic>
    </p:spTree>
    <p:extLst>
      <p:ext uri="{BB962C8B-B14F-4D97-AF65-F5344CB8AC3E}">
        <p14:creationId xmlns:p14="http://schemas.microsoft.com/office/powerpoint/2010/main" val="1794913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10600" cy="4800600"/>
          </a:xfrm>
        </p:spPr>
        <p:txBody>
          <a:bodyPr>
            <a:normAutofit fontScale="25000" lnSpcReduction="20000"/>
          </a:bodyPr>
          <a:lstStyle/>
          <a:p>
            <a:pPr marL="0" indent="0">
              <a:buNone/>
            </a:pPr>
            <a:endParaRPr lang="en-US" sz="9600" dirty="0"/>
          </a:p>
          <a:p>
            <a:pPr marL="0" indent="0">
              <a:buNone/>
            </a:pPr>
            <a:endParaRPr lang="en-US" sz="9600" dirty="0"/>
          </a:p>
          <a:p>
            <a:pPr marL="0" indent="0">
              <a:buNone/>
            </a:pPr>
            <a:endParaRPr lang="en-US" sz="9600" dirty="0"/>
          </a:p>
          <a:p>
            <a:pPr marL="0" indent="0">
              <a:buNone/>
            </a:pPr>
            <a:endParaRPr lang="en-US" sz="9600" dirty="0"/>
          </a:p>
          <a:p>
            <a:pPr marL="0" indent="0">
              <a:buNone/>
            </a:pPr>
            <a:endParaRPr lang="en-US" sz="9600" dirty="0"/>
          </a:p>
          <a:p>
            <a:pPr marL="0" indent="0">
              <a:buNone/>
            </a:pPr>
            <a:r>
              <a:rPr lang="en-US" sz="9600" dirty="0"/>
              <a:t>Q.1. If even power of y then curve is symmetrical…..</a:t>
            </a:r>
          </a:p>
          <a:p>
            <a:pPr marL="0" indent="0">
              <a:buNone/>
            </a:pPr>
            <a:r>
              <a:rPr lang="en-US" sz="9600" dirty="0"/>
              <a:t>Q.2. If even power of x then curve is symmetrical…..        </a:t>
            </a:r>
          </a:p>
          <a:p>
            <a:pPr marL="0" indent="0">
              <a:buNone/>
            </a:pPr>
            <a:r>
              <a:rPr lang="en-US" sz="9600" dirty="0"/>
              <a:t>Q.3. If highest power of x are constant then the Asymptote….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96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800" dirty="0"/>
          </a:p>
          <a:p>
            <a:pPr marL="0" indent="0">
              <a:buNone/>
            </a:pPr>
            <a:endParaRPr lang="en-US" sz="2400" b="1"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Curve Tracing</a:t>
            </a:r>
            <a:r>
              <a:rPr lang="en-US" sz="24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8" descr="http://instapunk.com/images/QuizAnim1.gif"/>
          <p:cNvPicPr>
            <a:picLocks noChangeAspect="1" noChangeArrowheads="1" noCrop="1"/>
          </p:cNvPicPr>
          <p:nvPr/>
        </p:nvPicPr>
        <p:blipFill>
          <a:blip r:embed="rId3" cstate="print"/>
          <a:srcRect/>
          <a:stretch>
            <a:fillRect/>
          </a:stretch>
        </p:blipFill>
        <p:spPr bwMode="auto">
          <a:xfrm>
            <a:off x="3352800" y="1207417"/>
            <a:ext cx="2393183" cy="1002383"/>
          </a:xfrm>
          <a:prstGeom prst="rect">
            <a:avLst/>
          </a:prstGeom>
          <a:noFill/>
        </p:spPr>
      </p:pic>
    </p:spTree>
    <p:extLst>
      <p:ext uri="{BB962C8B-B14F-4D97-AF65-F5344CB8AC3E}">
        <p14:creationId xmlns:p14="http://schemas.microsoft.com/office/powerpoint/2010/main" val="5944843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143000"/>
                <a:ext cx="8610600" cy="4800600"/>
              </a:xfrm>
            </p:spPr>
            <p:txBody>
              <a:bodyPr>
                <a:normAutofit fontScale="25000" lnSpcReduction="20000"/>
              </a:bodyPr>
              <a:lstStyle/>
              <a:p>
                <a:pPr marL="0" indent="0" algn="ctr">
                  <a:buNone/>
                </a:pPr>
                <a:r>
                  <a:rPr lang="en-US" sz="12800" dirty="0"/>
                  <a:t>FAQ</a:t>
                </a:r>
              </a:p>
              <a:p>
                <a:pPr marL="0" indent="0">
                  <a:buNone/>
                </a:pPr>
                <a:r>
                  <a:rPr lang="en-US" sz="9600" dirty="0"/>
                  <a:t>Q.1. Find the asymptotes of the curve</a:t>
                </a:r>
              </a:p>
              <a:p>
                <a:pPr marL="0" indent="0">
                  <a:buNone/>
                </a:pPr>
                <a14:m>
                  <m:oMath xmlns:m="http://schemas.openxmlformats.org/officeDocument/2006/math">
                    <m:sSup>
                      <m:sSupPr>
                        <m:ctrlPr>
                          <a:rPr lang="en-US" sz="9600" i="1">
                            <a:latin typeface="Cambria Math" panose="02040503050406030204" pitchFamily="18" charset="0"/>
                          </a:rPr>
                        </m:ctrlPr>
                      </m:sSupPr>
                      <m:e>
                        <m:r>
                          <a:rPr lang="en-US" sz="9600" i="1">
                            <a:latin typeface="Cambria Math" panose="02040503050406030204" pitchFamily="18" charset="0"/>
                          </a:rPr>
                          <m:t>𝑥</m:t>
                        </m:r>
                      </m:e>
                      <m:sup>
                        <m:r>
                          <a:rPr lang="en-US" sz="9600" i="1">
                            <a:latin typeface="Cambria Math" panose="02040503050406030204" pitchFamily="18" charset="0"/>
                          </a:rPr>
                          <m:t>3</m:t>
                        </m:r>
                      </m:sup>
                    </m:sSup>
                    <m:r>
                      <a:rPr lang="en-US" sz="9600" i="1">
                        <a:latin typeface="Cambria Math" panose="02040503050406030204" pitchFamily="18" charset="0"/>
                      </a:rPr>
                      <m:t>+2</m:t>
                    </m:r>
                    <m:sSup>
                      <m:sSupPr>
                        <m:ctrlPr>
                          <a:rPr lang="en-US" sz="9600" i="1">
                            <a:latin typeface="Cambria Math" panose="02040503050406030204" pitchFamily="18" charset="0"/>
                          </a:rPr>
                        </m:ctrlPr>
                      </m:sSupPr>
                      <m:e>
                        <m:r>
                          <a:rPr lang="en-US" sz="9600" i="1">
                            <a:latin typeface="Cambria Math" panose="02040503050406030204" pitchFamily="18" charset="0"/>
                          </a:rPr>
                          <m:t>𝑥</m:t>
                        </m:r>
                      </m:e>
                      <m:sup>
                        <m:r>
                          <a:rPr lang="en-US" sz="9600" i="1">
                            <a:latin typeface="Cambria Math" panose="02040503050406030204" pitchFamily="18" charset="0"/>
                          </a:rPr>
                          <m:t>2</m:t>
                        </m:r>
                      </m:sup>
                    </m:sSup>
                    <m:r>
                      <a:rPr lang="en-US" sz="9600" i="1">
                        <a:latin typeface="Cambria Math" panose="02040503050406030204" pitchFamily="18" charset="0"/>
                      </a:rPr>
                      <m:t>𝑦</m:t>
                    </m:r>
                    <m:r>
                      <a:rPr lang="en-US" sz="9600" i="1">
                        <a:latin typeface="Cambria Math" panose="02040503050406030204" pitchFamily="18" charset="0"/>
                      </a:rPr>
                      <m:t>−</m:t>
                    </m:r>
                    <m:r>
                      <a:rPr lang="en-US" sz="9600" i="1">
                        <a:latin typeface="Cambria Math" panose="02040503050406030204" pitchFamily="18" charset="0"/>
                      </a:rPr>
                      <m:t>𝑥</m:t>
                    </m:r>
                    <m:sSup>
                      <m:sSupPr>
                        <m:ctrlPr>
                          <a:rPr lang="en-US" sz="9600" i="1">
                            <a:latin typeface="Cambria Math" panose="02040503050406030204" pitchFamily="18" charset="0"/>
                          </a:rPr>
                        </m:ctrlPr>
                      </m:sSupPr>
                      <m:e>
                        <m:r>
                          <a:rPr lang="en-US" sz="9600" i="1">
                            <a:latin typeface="Cambria Math" panose="02040503050406030204" pitchFamily="18" charset="0"/>
                          </a:rPr>
                          <m:t>𝑦</m:t>
                        </m:r>
                      </m:e>
                      <m:sup>
                        <m:r>
                          <a:rPr lang="en-US" sz="9600" i="1">
                            <a:latin typeface="Cambria Math" panose="02040503050406030204" pitchFamily="18" charset="0"/>
                          </a:rPr>
                          <m:t>2</m:t>
                        </m:r>
                      </m:sup>
                    </m:sSup>
                    <m:r>
                      <a:rPr lang="en-US" sz="9600" i="1">
                        <a:latin typeface="Cambria Math" panose="02040503050406030204" pitchFamily="18" charset="0"/>
                      </a:rPr>
                      <m:t>−2</m:t>
                    </m:r>
                    <m:sSup>
                      <m:sSupPr>
                        <m:ctrlPr>
                          <a:rPr lang="en-US" sz="9600" i="1">
                            <a:latin typeface="Cambria Math" panose="02040503050406030204" pitchFamily="18" charset="0"/>
                          </a:rPr>
                        </m:ctrlPr>
                      </m:sSupPr>
                      <m:e>
                        <m:r>
                          <a:rPr lang="en-US" sz="9600" i="1">
                            <a:latin typeface="Cambria Math" panose="02040503050406030204" pitchFamily="18" charset="0"/>
                          </a:rPr>
                          <m:t>𝑦</m:t>
                        </m:r>
                      </m:e>
                      <m:sup>
                        <m:r>
                          <a:rPr lang="en-US" sz="9600" i="1">
                            <a:latin typeface="Cambria Math" panose="02040503050406030204" pitchFamily="18" charset="0"/>
                          </a:rPr>
                          <m:t>3</m:t>
                        </m:r>
                      </m:sup>
                    </m:sSup>
                    <m:r>
                      <a:rPr lang="en-US" sz="9600" i="1">
                        <a:latin typeface="Cambria Math" panose="02040503050406030204" pitchFamily="18" charset="0"/>
                      </a:rPr>
                      <m:t>+</m:t>
                    </m:r>
                    <m:r>
                      <a:rPr lang="en-US" sz="9600" b="0" i="1" smtClean="0">
                        <a:latin typeface="Cambria Math" panose="02040503050406030204" pitchFamily="18" charset="0"/>
                      </a:rPr>
                      <m:t>4</m:t>
                    </m:r>
                    <m:sSup>
                      <m:sSupPr>
                        <m:ctrlPr>
                          <a:rPr lang="en-US" sz="9600" i="1">
                            <a:latin typeface="Cambria Math" panose="02040503050406030204" pitchFamily="18" charset="0"/>
                          </a:rPr>
                        </m:ctrlPr>
                      </m:sSupPr>
                      <m:e>
                        <m:r>
                          <a:rPr lang="en-US" sz="9600" i="1">
                            <a:latin typeface="Cambria Math" panose="02040503050406030204" pitchFamily="18" charset="0"/>
                          </a:rPr>
                          <m:t>𝑦</m:t>
                        </m:r>
                      </m:e>
                      <m:sup>
                        <m:r>
                          <a:rPr lang="en-US" sz="9600" i="1">
                            <a:latin typeface="Cambria Math" panose="02040503050406030204" pitchFamily="18" charset="0"/>
                          </a:rPr>
                          <m:t>2</m:t>
                        </m:r>
                      </m:sup>
                    </m:sSup>
                    <m:r>
                      <a:rPr lang="en-US" sz="9600" b="0" i="1" smtClean="0">
                        <a:latin typeface="Cambria Math" panose="02040503050406030204" pitchFamily="18" charset="0"/>
                      </a:rPr>
                      <m:t>+2</m:t>
                    </m:r>
                    <m:r>
                      <a:rPr lang="en-US" sz="9600" b="0" i="1" smtClean="0">
                        <a:latin typeface="Cambria Math" panose="02040503050406030204" pitchFamily="18" charset="0"/>
                      </a:rPr>
                      <m:t>𝑥𝑦</m:t>
                    </m:r>
                    <m:r>
                      <a:rPr lang="en-US" sz="9600" b="0" i="1" smtClean="0">
                        <a:latin typeface="Cambria Math" panose="02040503050406030204" pitchFamily="18" charset="0"/>
                      </a:rPr>
                      <m:t>+</m:t>
                    </m:r>
                    <m:r>
                      <a:rPr lang="en-US" sz="9600" b="0" i="1" smtClean="0">
                        <a:latin typeface="Cambria Math" panose="02040503050406030204" pitchFamily="18" charset="0"/>
                      </a:rPr>
                      <m:t>𝑦</m:t>
                    </m:r>
                    <m:r>
                      <a:rPr lang="en-US" sz="9600" i="1">
                        <a:latin typeface="Cambria Math" panose="02040503050406030204" pitchFamily="18" charset="0"/>
                      </a:rPr>
                      <m:t>−1=0</m:t>
                    </m:r>
                  </m:oMath>
                </a14:m>
                <a:r>
                  <a:rPr lang="en-US" sz="9600" dirty="0"/>
                  <a:t>.</a:t>
                </a:r>
              </a:p>
              <a:p>
                <a:pPr marL="0" indent="0">
                  <a:buNone/>
                </a:pPr>
                <a:r>
                  <a:rPr lang="en-US" sz="9600" dirty="0" err="1"/>
                  <a:t>Ans</a:t>
                </a:r>
                <a:r>
                  <a:rPr lang="en-US" sz="9600" dirty="0"/>
                  <a:t>- </a:t>
                </a:r>
                <a14:m>
                  <m:oMath xmlns:m="http://schemas.openxmlformats.org/officeDocument/2006/math">
                    <m:r>
                      <a:rPr lang="en-US" sz="9600" i="1">
                        <a:latin typeface="Cambria Math" panose="02040503050406030204" pitchFamily="18" charset="0"/>
                      </a:rPr>
                      <m:t>2</m:t>
                    </m:r>
                    <m:r>
                      <a:rPr lang="en-US" sz="9600" i="1">
                        <a:latin typeface="Cambria Math" panose="02040503050406030204" pitchFamily="18" charset="0"/>
                      </a:rPr>
                      <m:t>𝑥𝑦</m:t>
                    </m:r>
                    <m:r>
                      <a:rPr lang="en-US" sz="9600" i="1">
                        <a:latin typeface="Cambria Math" panose="02040503050406030204" pitchFamily="18" charset="0"/>
                      </a:rPr>
                      <m:t>+</m:t>
                    </m:r>
                    <m:r>
                      <a:rPr lang="en-US" sz="9600" i="1">
                        <a:latin typeface="Cambria Math" panose="02040503050406030204" pitchFamily="18" charset="0"/>
                      </a:rPr>
                      <m:t>𝑦</m:t>
                    </m:r>
                    <m:r>
                      <a:rPr lang="en-US" sz="9600" b="0" i="1" smtClean="0">
                        <a:latin typeface="Cambria Math" panose="02040503050406030204" pitchFamily="18" charset="0"/>
                      </a:rPr>
                      <m:t>=0,</m:t>
                    </m:r>
                    <m:r>
                      <a:rPr lang="en-US" sz="9600" i="1">
                        <a:latin typeface="Cambria Math" panose="02040503050406030204" pitchFamily="18" charset="0"/>
                      </a:rPr>
                      <m:t>𝑥</m:t>
                    </m:r>
                    <m:r>
                      <a:rPr lang="en-US" sz="9600" b="0" i="1" smtClean="0">
                        <a:latin typeface="Cambria Math" panose="02040503050406030204" pitchFamily="18" charset="0"/>
                      </a:rPr>
                      <m:t>−</m:t>
                    </m:r>
                    <m:r>
                      <a:rPr lang="en-US" sz="9600" i="1">
                        <a:latin typeface="Cambria Math" panose="02040503050406030204" pitchFamily="18" charset="0"/>
                      </a:rPr>
                      <m:t>𝑦</m:t>
                    </m:r>
                    <m:r>
                      <a:rPr lang="en-US" sz="9600" b="0" i="1" smtClean="0">
                        <a:latin typeface="Cambria Math" panose="02040503050406030204" pitchFamily="18" charset="0"/>
                      </a:rPr>
                      <m:t>+1=0</m:t>
                    </m:r>
                  </m:oMath>
                </a14:m>
                <a:r>
                  <a:rPr lang="en-US" sz="9600" dirty="0"/>
                  <a:t> and</a:t>
                </a:r>
                <a14:m>
                  <m:oMath xmlns:m="http://schemas.openxmlformats.org/officeDocument/2006/math">
                    <m:r>
                      <a:rPr lang="en-US" sz="9600" i="1">
                        <a:latin typeface="Cambria Math" panose="02040503050406030204" pitchFamily="18" charset="0"/>
                      </a:rPr>
                      <m:t>𝑥</m:t>
                    </m:r>
                    <m:r>
                      <a:rPr lang="en-US" sz="9600" b="0" i="1" smtClean="0">
                        <a:latin typeface="Cambria Math" panose="02040503050406030204" pitchFamily="18" charset="0"/>
                      </a:rPr>
                      <m:t>+</m:t>
                    </m:r>
                    <m:r>
                      <a:rPr lang="en-US" sz="9600" i="1">
                        <a:latin typeface="Cambria Math" panose="02040503050406030204" pitchFamily="18" charset="0"/>
                      </a:rPr>
                      <m:t>𝑦</m:t>
                    </m:r>
                    <m:r>
                      <a:rPr lang="en-US" sz="9600" i="1">
                        <a:latin typeface="Cambria Math" panose="02040503050406030204" pitchFamily="18" charset="0"/>
                      </a:rPr>
                      <m:t>+1=0</m:t>
                    </m:r>
                  </m:oMath>
                </a14:m>
                <a:endParaRPr lang="en-US" sz="9600" dirty="0"/>
              </a:p>
              <a:p>
                <a:pPr marL="0" indent="0">
                  <a:buNone/>
                </a:pPr>
                <a:endParaRPr lang="en-US" sz="9600" dirty="0"/>
              </a:p>
              <a:p>
                <a:pPr marL="0" indent="0">
                  <a:buNone/>
                </a:pPr>
                <a:r>
                  <a:rPr lang="en-US" sz="9600" dirty="0"/>
                  <a:t>Q.2. Trace the curve </a:t>
                </a:r>
                <a14:m>
                  <m:oMath xmlns:m="http://schemas.openxmlformats.org/officeDocument/2006/math">
                    <m:sSup>
                      <m:sSupPr>
                        <m:ctrlPr>
                          <a:rPr lang="en-US" sz="9600" i="1">
                            <a:latin typeface="Cambria Math" panose="02040503050406030204" pitchFamily="18" charset="0"/>
                          </a:rPr>
                        </m:ctrlPr>
                      </m:sSupPr>
                      <m:e>
                        <m:r>
                          <a:rPr lang="en-US" sz="9600" i="1">
                            <a:latin typeface="Cambria Math" panose="02040503050406030204" pitchFamily="18" charset="0"/>
                          </a:rPr>
                          <m:t>𝑦</m:t>
                        </m:r>
                      </m:e>
                      <m:sup>
                        <m:r>
                          <a:rPr lang="en-US" sz="9600" i="1">
                            <a:latin typeface="Cambria Math" panose="02040503050406030204" pitchFamily="18" charset="0"/>
                          </a:rPr>
                          <m:t>2</m:t>
                        </m:r>
                      </m:sup>
                    </m:sSup>
                    <m:r>
                      <a:rPr lang="en-US" sz="9600" i="1">
                        <a:latin typeface="Cambria Math" panose="02040503050406030204" pitchFamily="18" charset="0"/>
                      </a:rPr>
                      <m:t>(</m:t>
                    </m:r>
                    <m:r>
                      <a:rPr lang="en-US" sz="9600" i="1">
                        <a:latin typeface="Cambria Math" panose="02040503050406030204" pitchFamily="18" charset="0"/>
                      </a:rPr>
                      <m:t>𝑎</m:t>
                    </m:r>
                    <m:r>
                      <a:rPr lang="en-US" sz="9600" b="0" i="1" smtClean="0">
                        <a:latin typeface="Cambria Math" panose="02040503050406030204" pitchFamily="18" charset="0"/>
                      </a:rPr>
                      <m:t>−</m:t>
                    </m:r>
                    <m:r>
                      <a:rPr lang="en-US" sz="9600" i="1">
                        <a:latin typeface="Cambria Math" panose="02040503050406030204" pitchFamily="18" charset="0"/>
                      </a:rPr>
                      <m:t>𝑥</m:t>
                    </m:r>
                    <m:r>
                      <a:rPr lang="en-US" sz="9600" i="1">
                        <a:latin typeface="Cambria Math" panose="02040503050406030204" pitchFamily="18" charset="0"/>
                      </a:rPr>
                      <m:t>)=</m:t>
                    </m:r>
                    <m:sSup>
                      <m:sSupPr>
                        <m:ctrlPr>
                          <a:rPr lang="en-US" sz="9600" i="1">
                            <a:latin typeface="Cambria Math" panose="02040503050406030204" pitchFamily="18" charset="0"/>
                          </a:rPr>
                        </m:ctrlPr>
                      </m:sSupPr>
                      <m:e>
                        <m:r>
                          <a:rPr lang="en-US" sz="9600" i="1">
                            <a:latin typeface="Cambria Math" panose="02040503050406030204" pitchFamily="18" charset="0"/>
                          </a:rPr>
                          <m:t>𝑥</m:t>
                        </m:r>
                      </m:e>
                      <m:sup>
                        <m:r>
                          <a:rPr lang="en-US" sz="9600" i="1">
                            <a:latin typeface="Cambria Math" panose="02040503050406030204" pitchFamily="18" charset="0"/>
                          </a:rPr>
                          <m:t>2</m:t>
                        </m:r>
                      </m:sup>
                    </m:sSup>
                    <m:r>
                      <a:rPr lang="en-US" sz="9600" i="1">
                        <a:latin typeface="Cambria Math" panose="02040503050406030204" pitchFamily="18" charset="0"/>
                      </a:rPr>
                      <m:t>(</m:t>
                    </m:r>
                    <m:r>
                      <a:rPr lang="en-US" sz="9600" i="1">
                        <a:latin typeface="Cambria Math" panose="02040503050406030204" pitchFamily="18" charset="0"/>
                      </a:rPr>
                      <m:t>𝑎</m:t>
                    </m:r>
                    <m:r>
                      <a:rPr lang="en-US" sz="9600" b="0" i="1" smtClean="0">
                        <a:latin typeface="Cambria Math" panose="02040503050406030204" pitchFamily="18" charset="0"/>
                      </a:rPr>
                      <m:t>+</m:t>
                    </m:r>
                    <m:r>
                      <a:rPr lang="en-US" sz="9600" i="1">
                        <a:latin typeface="Cambria Math" panose="02040503050406030204" pitchFamily="18" charset="0"/>
                      </a:rPr>
                      <m:t>𝑥</m:t>
                    </m:r>
                    <m:r>
                      <a:rPr lang="en-US" sz="9600" i="1">
                        <a:latin typeface="Cambria Math" panose="02040503050406030204" pitchFamily="18" charset="0"/>
                      </a:rPr>
                      <m:t>)</m:t>
                    </m:r>
                  </m:oMath>
                </a14:m>
                <a:r>
                  <a:rPr lang="en-US" sz="9600" dirty="0"/>
                  <a:t> .</a:t>
                </a:r>
              </a:p>
              <a:p>
                <a:pPr marL="0" indent="0">
                  <a:buNone/>
                </a:pPr>
                <a:endParaRPr lang="en-US" sz="96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96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800" dirty="0"/>
              </a:p>
              <a:p>
                <a:pPr marL="0" indent="0">
                  <a:buNone/>
                </a:pPr>
                <a:endParaRPr lang="en-US" sz="2400" b="1"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marL="0" indent="0">
                  <a:buNone/>
                </a:pPr>
                <a:endParaRPr lang="en-US" sz="2400" dirty="0"/>
              </a:p>
              <a:p>
                <a:pPr marL="0" indent="0">
                  <a:buNone/>
                </a:pPr>
                <a:endParaRPr lang="en-US" sz="2400" dirty="0"/>
              </a:p>
              <a:p>
                <a:pPr marL="0" indent="0">
                  <a:buNone/>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dirty="0"/>
              </a:p>
              <a:p>
                <a:pPr>
                  <a:buFont typeface="Wingdings" panose="05000000000000000000" pitchFamily="2" charset="2"/>
                  <a:buChar char="Ø"/>
                </a:pPr>
                <a:endParaRPr lang="en-US" sz="1800" dirty="0"/>
              </a:p>
              <a:p>
                <a:endParaRPr lang="en-US" sz="2000" dirty="0"/>
              </a:p>
              <a:p>
                <a:endParaRPr lang="en-US" sz="2000" dirty="0"/>
              </a:p>
              <a:p>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143000"/>
                <a:ext cx="8610600" cy="4800600"/>
              </a:xfrm>
              <a:blipFill rotWithShape="0">
                <a:blip r:embed="rId2"/>
                <a:stretch>
                  <a:fillRect l="-1133" t="-343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0DAA1E1-1DDA-4285-A023-2F75988A24F3}"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Curve Tracing</a:t>
            </a:r>
            <a:r>
              <a:rPr lang="en-US" sz="2400" dirty="0"/>
              <a:t>(CO2..)</a:t>
            </a:r>
            <a:r>
              <a:rPr kumimoji="0" lang="en-US" sz="2400" b="0" i="0" u="none" strike="noStrike" kern="1200" cap="none" spc="0" normalizeH="0" noProof="0" dirty="0">
                <a:ln>
                  <a:noFill/>
                </a:ln>
                <a:solidFill>
                  <a:schemeClr val="dk1"/>
                </a:solidFill>
                <a:effectLst/>
                <a:uLnTx/>
                <a:uFillTx/>
                <a:latin typeface="+mn-lt"/>
                <a:ea typeface="+mn-ea"/>
                <a:cs typeface="+mn-cs"/>
              </a:rPr>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1878064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143000"/>
                <a:ext cx="8229600" cy="4525963"/>
              </a:xfrm>
            </p:spPr>
            <p:txBody>
              <a:bodyPr/>
              <a:lstStyle/>
              <a:p>
                <a:pPr marL="0" indent="0">
                  <a:buNone/>
                </a:pPr>
                <a:r>
                  <a:rPr lang="en-US" sz="2400" dirty="0">
                    <a:solidFill>
                      <a:srgbClr val="000000"/>
                    </a:solidFill>
                    <a:latin typeface="Times New Roman" pitchFamily="18" charset="0"/>
                    <a:cs typeface="Times New Roman" pitchFamily="18" charset="0"/>
                  </a:rPr>
                  <a:t>In this chapter, we discussed the following points</a:t>
                </a:r>
              </a:p>
              <a:p>
                <a:pPr marL="457200" indent="-457200">
                  <a:buAutoNum type="arabicPeriod"/>
                </a:pPr>
                <a:r>
                  <a:rPr lang="en-US" sz="2400" dirty="0"/>
                  <a:t>Asymptotes</a:t>
                </a:r>
                <a:r>
                  <a:rPr lang="en-US" sz="2400" dirty="0">
                    <a:solidFill>
                      <a:srgbClr val="000000"/>
                    </a:solidFill>
                    <a:latin typeface="Times New Roman" pitchFamily="18" charset="0"/>
                    <a:cs typeface="Times New Roman" pitchFamily="18" charset="0"/>
                  </a:rPr>
                  <a:t> i.e.</a:t>
                </a:r>
                <a:r>
                  <a:rPr lang="en-US" sz="2400" dirty="0"/>
                  <a:t> Asymptotes is a straight line which touches the curve </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𝑓</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oMath>
                </a14:m>
                <a:r>
                  <a:rPr lang="en-US" sz="2400" dirty="0"/>
                  <a:t> at infinity.</a:t>
                </a:r>
                <a:endParaRPr lang="en-IN" sz="2400" dirty="0"/>
              </a:p>
              <a:p>
                <a:pPr marL="0" indent="0">
                  <a:buNone/>
                </a:pPr>
                <a:endParaRPr lang="en-IN" sz="2400" dirty="0"/>
              </a:p>
              <a:p>
                <a:pPr marL="0" indent="0">
                  <a:buNone/>
                </a:pPr>
                <a:r>
                  <a:rPr lang="en-US" sz="2400" dirty="0">
                    <a:solidFill>
                      <a:srgbClr val="000000"/>
                    </a:solidFill>
                    <a:latin typeface="Times New Roman" pitchFamily="18" charset="0"/>
                    <a:cs typeface="Times New Roman" pitchFamily="18" charset="0"/>
                  </a:rPr>
                  <a:t>2.</a:t>
                </a:r>
                <a:r>
                  <a:rPr lang="en-US" sz="2400" dirty="0"/>
                  <a:t> Curve Tracing</a:t>
                </a:r>
                <a:r>
                  <a:rPr lang="en-IN" sz="2400" b="1" dirty="0"/>
                  <a:t> i.e.</a:t>
                </a:r>
              </a:p>
              <a:p>
                <a:pPr marL="0" indent="0">
                  <a:buNone/>
                </a:pPr>
                <a:r>
                  <a:rPr lang="en-IN" sz="2400" b="1" dirty="0">
                    <a:solidFill>
                      <a:srgbClr val="000000"/>
                    </a:solidFill>
                    <a:latin typeface="Times New Roman" pitchFamily="18" charset="0"/>
                    <a:cs typeface="Times New Roman" pitchFamily="18" charset="0"/>
                  </a:rPr>
                  <a:t>(</a:t>
                </a:r>
                <a:r>
                  <a:rPr lang="en-IN" sz="2400" b="1" dirty="0" err="1">
                    <a:solidFill>
                      <a:srgbClr val="000000"/>
                    </a:solidFill>
                    <a:latin typeface="Times New Roman" pitchFamily="18" charset="0"/>
                    <a:cs typeface="Times New Roman" pitchFamily="18" charset="0"/>
                  </a:rPr>
                  <a:t>i</a:t>
                </a:r>
                <a:r>
                  <a:rPr lang="en-IN" sz="2400" b="1" dirty="0">
                    <a:solidFill>
                      <a:srgbClr val="000000"/>
                    </a:solidFill>
                    <a:latin typeface="Times New Roman" pitchFamily="18" charset="0"/>
                    <a:cs typeface="Times New Roman" pitchFamily="18" charset="0"/>
                  </a:rPr>
                  <a:t>)</a:t>
                </a:r>
                <a:r>
                  <a:rPr lang="en-US" sz="2400" b="1" dirty="0"/>
                  <a:t> Tracing Curves in Cartesian co-ordinates</a:t>
                </a:r>
                <a:endParaRPr lang="en-IN" sz="2400" b="1" dirty="0">
                  <a:solidFill>
                    <a:srgbClr val="000000"/>
                  </a:solidFill>
                  <a:latin typeface="Times New Roman" pitchFamily="18" charset="0"/>
                  <a:cs typeface="Times New Roman" pitchFamily="18" charset="0"/>
                </a:endParaRPr>
              </a:p>
              <a:p>
                <a:pPr marL="0" indent="0">
                  <a:buNone/>
                </a:pPr>
                <a:r>
                  <a:rPr lang="en-IN" sz="2400" b="1" dirty="0">
                    <a:solidFill>
                      <a:srgbClr val="000000"/>
                    </a:solidFill>
                    <a:latin typeface="Times New Roman" pitchFamily="18" charset="0"/>
                    <a:cs typeface="Times New Roman" pitchFamily="18" charset="0"/>
                  </a:rPr>
                  <a:t>(ii)</a:t>
                </a:r>
                <a:r>
                  <a:rPr lang="en-US" sz="2400" b="1" dirty="0"/>
                  <a:t> Tracing Curves in Polar co-ordinates</a:t>
                </a:r>
                <a:endParaRPr lang="en-US" sz="2400" b="1" dirty="0">
                  <a:solidFill>
                    <a:srgbClr val="000000"/>
                  </a:solidFill>
                  <a:latin typeface="Times New Roman" pitchFamily="18" charset="0"/>
                  <a:cs typeface="Times New Roman" pitchFamily="18" charset="0"/>
                </a:endParaRPr>
              </a:p>
              <a:p>
                <a:pPr marL="0" indent="0">
                  <a:buNone/>
                </a:pPr>
                <a:endParaRPr lang="en-US" sz="2400" b="1" dirty="0">
                  <a:solidFill>
                    <a:srgbClr val="000000"/>
                  </a:solidFill>
                  <a:latin typeface="Times New Roman" pitchFamily="18" charset="0"/>
                  <a:cs typeface="Times New Roman" pitchFamily="18" charset="0"/>
                </a:endParaRPr>
              </a:p>
              <a:p>
                <a:pPr marL="0" indent="0">
                  <a:buNone/>
                </a:pPr>
                <a:endParaRPr lang="en-US" sz="2400" dirty="0">
                  <a:solidFill>
                    <a:srgbClr val="000000"/>
                  </a:solidFill>
                  <a:latin typeface="Times New Roman" pitchFamily="18" charset="0"/>
                  <a:cs typeface="Times New Roman" pitchFamily="18" charset="0"/>
                </a:endParaRPr>
              </a:p>
              <a:p>
                <a:pPr marL="0" indent="0">
                  <a:buNone/>
                </a:pPr>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0">
                <a:blip r:embed="rId2"/>
                <a:stretch>
                  <a:fillRect l="-1185" t="-107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D3FFB9A-D9B7-4484-AD86-997F50037F08}" type="datetime1">
              <a:rPr lang="en-US" smtClean="0"/>
              <a:pPr/>
              <a:t>2/13/2021</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Recap</a:t>
            </a: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32693810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Topic Objective</a:t>
            </a:r>
            <a:endParaRPr lang="en-US" sz="30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Rectangle 8"/>
          <p:cNvSpPr/>
          <p:nvPr/>
        </p:nvSpPr>
        <p:spPr>
          <a:xfrm>
            <a:off x="990600" y="1752600"/>
            <a:ext cx="7467600" cy="2579039"/>
          </a:xfrm>
          <a:prstGeom prst="rect">
            <a:avLst/>
          </a:prstGeom>
        </p:spPr>
        <p:txBody>
          <a:bodyPr wrap="square">
            <a:spAutoFit/>
          </a:bodyPr>
          <a:lstStyle/>
          <a:p>
            <a:pPr marL="342900" indent="-342900" algn="just">
              <a:lnSpc>
                <a:spcPct val="150000"/>
              </a:lnSpc>
              <a:buFont typeface="Arial" pitchFamily="34" charset="0"/>
              <a:buChar char="•"/>
            </a:pPr>
            <a:r>
              <a:rPr lang="en-US" sz="2200" dirty="0"/>
              <a:t>Student will be able to understand partial derivatives and solve problems related to partial derivatives.  </a:t>
            </a:r>
          </a:p>
          <a:p>
            <a:pPr marL="342900" indent="-342900" algn="just">
              <a:lnSpc>
                <a:spcPct val="150000"/>
              </a:lnSpc>
              <a:buFont typeface="Arial" pitchFamily="34" charset="0"/>
              <a:buChar char="•"/>
            </a:pPr>
            <a:r>
              <a:rPr lang="en-US" sz="2200" dirty="0"/>
              <a:t>Partial derivatives are used in solving the problem related to vector calculus and differential geometry.</a:t>
            </a:r>
          </a:p>
          <a:p>
            <a:pPr marL="342900" indent="-342900" algn="just">
              <a:lnSpc>
                <a:spcPct val="150000"/>
              </a:lnSpc>
              <a:buFont typeface="Arial" pitchFamily="34" charset="0"/>
              <a:buChar char="•"/>
            </a:pPr>
            <a:endParaRPr lang="en-US" sz="2200" dirty="0"/>
          </a:p>
        </p:txBody>
      </p:sp>
      <p:sp>
        <p:nvSpPr>
          <p:cNvPr id="2" name="Rectangle 1"/>
          <p:cNvSpPr/>
          <p:nvPr/>
        </p:nvSpPr>
        <p:spPr>
          <a:xfrm>
            <a:off x="2676968" y="1066800"/>
            <a:ext cx="3869264" cy="523220"/>
          </a:xfrm>
          <a:prstGeom prst="rect">
            <a:avLst/>
          </a:prstGeom>
        </p:spPr>
        <p:txBody>
          <a:bodyPr wrap="none">
            <a:spAutoFit/>
          </a:bodyPr>
          <a:lstStyle/>
          <a:p>
            <a:pPr lvl="0" algn="ctr">
              <a:spcBef>
                <a:spcPct val="0"/>
              </a:spcBef>
              <a:defRPr/>
            </a:pPr>
            <a:r>
              <a:rPr lang="en-US" sz="2800" b="1" u="sng" dirty="0"/>
              <a:t>Partial derivatives (CO 2)</a:t>
            </a:r>
          </a:p>
        </p:txBody>
      </p:sp>
      <p:sp>
        <p:nvSpPr>
          <p:cNvPr id="10" name="Date Placeholder 5"/>
          <p:cNvSpPr>
            <a:spLocks noGrp="1"/>
          </p:cNvSpPr>
          <p:nvPr>
            <p:ph type="dt" sz="half" idx="10"/>
          </p:nvPr>
        </p:nvSpPr>
        <p:spPr>
          <a:xfrm>
            <a:off x="457200" y="6356350"/>
            <a:ext cx="2133600" cy="365125"/>
          </a:xfrm>
        </p:spPr>
        <p:txBody>
          <a:bodyPr/>
          <a:lstStyle/>
          <a:p>
            <a:fld id="{69CBD582-45E4-4AE5-B04A-3561C3B9F604}" type="datetime1">
              <a:rPr lang="en-US" smtClean="0"/>
              <a:pPr/>
              <a:t>2/13/2021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59</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Tree>
    <p:extLst>
      <p:ext uri="{BB962C8B-B14F-4D97-AF65-F5344CB8AC3E}">
        <p14:creationId xmlns:p14="http://schemas.microsoft.com/office/powerpoint/2010/main" val="95006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E8E3B57-008B-4F6C-8BC2-2320E79D5865}"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1724891" y="0"/>
            <a:ext cx="7065818"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noProof="0" dirty="0">
                <a:ln>
                  <a:noFill/>
                </a:ln>
                <a:solidFill>
                  <a:schemeClr val="dk1"/>
                </a:solidFill>
                <a:effectLst/>
                <a:uLnTx/>
                <a:uFillTx/>
                <a:latin typeface="+mn-lt"/>
                <a:ea typeface="+mn-ea"/>
                <a:cs typeface="+mn-cs"/>
              </a:rPr>
              <a:t>Program Outcomes (PO)</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Content Placeholder 1"/>
          <p:cNvSpPr>
            <a:spLocks noGrp="1"/>
          </p:cNvSpPr>
          <p:nvPr>
            <p:ph idx="1"/>
          </p:nvPr>
        </p:nvSpPr>
        <p:spPr>
          <a:xfrm>
            <a:off x="457200" y="914400"/>
            <a:ext cx="8229600" cy="5211763"/>
          </a:xfrm>
        </p:spPr>
        <p:txBody>
          <a:bodyPr>
            <a:normAutofit fontScale="85000" lnSpcReduction="10000"/>
          </a:bodyPr>
          <a:lstStyle/>
          <a:p>
            <a:pPr algn="just">
              <a:buFont typeface="Wingdings" panose="05000000000000000000" pitchFamily="2" charset="2"/>
              <a:buChar char="Ø"/>
            </a:pPr>
            <a:r>
              <a:rPr lang="en-US" sz="3300" b="1" dirty="0">
                <a:latin typeface="Times New Roman" pitchFamily="18" charset="0"/>
                <a:cs typeface="Times New Roman" pitchFamily="18" charset="0"/>
              </a:rPr>
              <a:t>1.Engineering knowledge:</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Apply the knowledge of mathematics, science, engineering fundamentals, and an engineering specialization to the solution of complex engineering problems. </a:t>
            </a:r>
          </a:p>
          <a:p>
            <a:pPr algn="just">
              <a:buFont typeface="Wingdings" panose="05000000000000000000" pitchFamily="2" charset="2"/>
              <a:buChar char="Ø"/>
            </a:pPr>
            <a:r>
              <a:rPr lang="en-US" sz="3300" b="1" dirty="0">
                <a:latin typeface="Times New Roman" pitchFamily="18" charset="0"/>
                <a:cs typeface="Times New Roman" pitchFamily="18" charset="0"/>
              </a:rPr>
              <a:t>2.Problem analysis:</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Identify, formulate, review research literature, and analyze complex engineering problems reaching substantiated conclusions using first principles of mathematics, natural sciences, and engineering sciences. </a:t>
            </a:r>
          </a:p>
          <a:p>
            <a:pPr algn="just">
              <a:buFont typeface="Wingdings" panose="05000000000000000000" pitchFamily="2" charset="2"/>
              <a:buChar char="Ø"/>
            </a:pPr>
            <a:r>
              <a:rPr lang="en-US" sz="3300" b="1" dirty="0">
                <a:latin typeface="Times New Roman" pitchFamily="18" charset="0"/>
                <a:cs typeface="Times New Roman" pitchFamily="18" charset="0"/>
              </a:rPr>
              <a:t>3.Design/development of solutions:</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Design solutions for complex engineering problems and design system components or processes that meet the specified needs with appropriate consideration for the public health and safety, and the cultural, societal, and environmental considerations.</a:t>
            </a:r>
          </a:p>
          <a:p>
            <a:pPr algn="just">
              <a:buFont typeface="Wingdings" panose="05000000000000000000" pitchFamily="2" charset="2"/>
              <a:buChar char="Ø"/>
            </a:pPr>
            <a:r>
              <a:rPr lang="en-US" sz="3300" b="1" dirty="0">
                <a:latin typeface="Times New Roman" pitchFamily="18" charset="0"/>
                <a:cs typeface="Times New Roman" pitchFamily="18" charset="0"/>
              </a:rPr>
              <a:t>4.Conduct investigations of complex problems:</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Use research-based knowledge and research methods including design of experiments, analysis and interpretation of data, and synthesis of the information to provide valid conclusions. </a:t>
            </a:r>
          </a:p>
          <a:p>
            <a:pPr marL="0" indent="0" fontAlgn="ctr">
              <a:buNone/>
            </a:pPr>
            <a:endParaRPr lang="en-US" sz="2400" dirty="0"/>
          </a:p>
          <a:p>
            <a:endParaRPr lang="en-US" dirty="0"/>
          </a:p>
        </p:txBody>
      </p:sp>
    </p:spTree>
    <p:extLst>
      <p:ext uri="{BB962C8B-B14F-4D97-AF65-F5344CB8AC3E}">
        <p14:creationId xmlns:p14="http://schemas.microsoft.com/office/powerpoint/2010/main" val="31202272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E616E0A-2BF1-4F9A-AA76-52AFA449C50D}"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343890" y="-13854"/>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400" b="1" dirty="0"/>
              <a:t>Partial derivatives (CO2)</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 name="Object 1"/>
          <p:cNvGraphicFramePr>
            <a:graphicFrameLocks noChangeAspect="1"/>
          </p:cNvGraphicFramePr>
          <p:nvPr>
            <p:extLst>
              <p:ext uri="{D42A27DB-BD31-4B8C-83A1-F6EECF244321}">
                <p14:modId xmlns:p14="http://schemas.microsoft.com/office/powerpoint/2010/main" val="3755965936"/>
              </p:ext>
            </p:extLst>
          </p:nvPr>
        </p:nvGraphicFramePr>
        <p:xfrm>
          <a:off x="2590800" y="2079047"/>
          <a:ext cx="1647825" cy="525462"/>
        </p:xfrm>
        <a:graphic>
          <a:graphicData uri="http://schemas.openxmlformats.org/presentationml/2006/ole">
            <mc:AlternateContent xmlns:mc="http://schemas.openxmlformats.org/markup-compatibility/2006">
              <mc:Choice xmlns:v="urn:schemas-microsoft-com:vml" Requires="v">
                <p:oleObj spid="_x0000_s14337" name="Equation" r:id="rId4" imgW="596880" imgH="190440" progId="Equation.DSMT4">
                  <p:embed/>
                </p:oleObj>
              </mc:Choice>
              <mc:Fallback>
                <p:oleObj name="Equation" r:id="rId4" imgW="596880" imgH="190440" progId="Equation.DSMT4">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2079047"/>
                        <a:ext cx="1647825" cy="525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p:cNvSpPr/>
          <p:nvPr/>
        </p:nvSpPr>
        <p:spPr>
          <a:xfrm>
            <a:off x="290946" y="1278828"/>
            <a:ext cx="8458200" cy="1046440"/>
          </a:xfrm>
          <a:prstGeom prst="rect">
            <a:avLst/>
          </a:prstGeom>
        </p:spPr>
        <p:txBody>
          <a:bodyPr wrap="square">
            <a:spAutoFit/>
          </a:bodyPr>
          <a:lstStyle/>
          <a:p>
            <a:pPr>
              <a:buFont typeface="Wingdings" pitchFamily="2" charset="2"/>
              <a:buChar char="Ø"/>
            </a:pPr>
            <a:r>
              <a:rPr lang="en-US" sz="2200" dirty="0"/>
              <a:t>If three variables </a:t>
            </a:r>
            <a:r>
              <a:rPr lang="en-US" sz="2200" i="1" dirty="0"/>
              <a:t>x, y, z</a:t>
            </a:r>
            <a:r>
              <a:rPr lang="en-US" sz="2200" dirty="0"/>
              <a:t> are so related that value of </a:t>
            </a:r>
            <a:r>
              <a:rPr lang="en-US" sz="2200" i="1" dirty="0"/>
              <a:t>z </a:t>
            </a:r>
            <a:r>
              <a:rPr lang="en-US" sz="2200" dirty="0"/>
              <a:t>depends upon the values of </a:t>
            </a:r>
            <a:r>
              <a:rPr lang="en-US" sz="2200" i="1" dirty="0"/>
              <a:t>x</a:t>
            </a:r>
            <a:r>
              <a:rPr lang="en-US" sz="2200" dirty="0"/>
              <a:t> and </a:t>
            </a:r>
            <a:r>
              <a:rPr lang="en-US" sz="2200" i="1" dirty="0"/>
              <a:t>y, </a:t>
            </a:r>
            <a:r>
              <a:rPr lang="en-US" sz="2200" dirty="0"/>
              <a:t>then z is called function of  </a:t>
            </a:r>
            <a:r>
              <a:rPr lang="en-US" sz="2200" i="1" dirty="0"/>
              <a:t>x</a:t>
            </a:r>
            <a:r>
              <a:rPr lang="en-US" sz="2200" dirty="0"/>
              <a:t> and </a:t>
            </a:r>
            <a:r>
              <a:rPr lang="en-US" sz="2200" i="1" dirty="0"/>
              <a:t>y</a:t>
            </a:r>
            <a:r>
              <a:rPr lang="en-US" sz="2200" dirty="0"/>
              <a:t> and is denoted as</a:t>
            </a:r>
          </a:p>
          <a:p>
            <a:endParaRPr lang="en-US" dirty="0"/>
          </a:p>
        </p:txBody>
      </p:sp>
      <p:sp>
        <p:nvSpPr>
          <p:cNvPr id="10" name="Rectangle 9"/>
          <p:cNvSpPr/>
          <p:nvPr/>
        </p:nvSpPr>
        <p:spPr>
          <a:xfrm>
            <a:off x="374073" y="2788600"/>
            <a:ext cx="8382000" cy="836126"/>
          </a:xfrm>
          <a:prstGeom prst="rect">
            <a:avLst/>
          </a:prstGeom>
        </p:spPr>
        <p:txBody>
          <a:bodyPr wrap="square">
            <a:spAutoFit/>
          </a:bodyPr>
          <a:lstStyle/>
          <a:p>
            <a:pPr>
              <a:lnSpc>
                <a:spcPts val="2880"/>
              </a:lnSpc>
              <a:buFont typeface="Wingdings" pitchFamily="2" charset="2"/>
              <a:buChar char="Ø"/>
            </a:pPr>
            <a:r>
              <a:rPr lang="en-US" sz="2200" dirty="0"/>
              <a:t>The set of points (</a:t>
            </a:r>
            <a:r>
              <a:rPr lang="en-US" sz="2200" i="1" dirty="0"/>
              <a:t>x, y</a:t>
            </a:r>
            <a:r>
              <a:rPr lang="en-US" sz="2200" dirty="0"/>
              <a:t>) in the </a:t>
            </a:r>
            <a:r>
              <a:rPr lang="en-US" sz="2200" i="1" dirty="0"/>
              <a:t>x-y</a:t>
            </a:r>
            <a:r>
              <a:rPr lang="en-US" sz="2200" dirty="0"/>
              <a:t> plane for which </a:t>
            </a:r>
            <a:r>
              <a:rPr lang="en-US" sz="2200" i="1" dirty="0"/>
              <a:t>f(x, y) </a:t>
            </a:r>
            <a:r>
              <a:rPr lang="en-US" sz="2200" dirty="0"/>
              <a:t>is defined is called the domain of </a:t>
            </a:r>
            <a:r>
              <a:rPr lang="en-US" sz="2200" i="1" dirty="0"/>
              <a:t>f(x, y) </a:t>
            </a:r>
            <a:r>
              <a:rPr lang="en-US" sz="2200" dirty="0"/>
              <a:t>and denoted as D.</a:t>
            </a:r>
          </a:p>
        </p:txBody>
      </p:sp>
      <p:sp>
        <p:nvSpPr>
          <p:cNvPr id="11" name="Rectangle 10"/>
          <p:cNvSpPr/>
          <p:nvPr/>
        </p:nvSpPr>
        <p:spPr>
          <a:xfrm>
            <a:off x="360218" y="4301939"/>
            <a:ext cx="8250382" cy="464230"/>
          </a:xfrm>
          <a:prstGeom prst="rect">
            <a:avLst/>
          </a:prstGeom>
        </p:spPr>
        <p:txBody>
          <a:bodyPr wrap="square">
            <a:spAutoFit/>
          </a:bodyPr>
          <a:lstStyle/>
          <a:p>
            <a:pPr>
              <a:lnSpc>
                <a:spcPts val="2880"/>
              </a:lnSpc>
              <a:buFont typeface="Wingdings" pitchFamily="2" charset="2"/>
              <a:buChar char="Ø"/>
            </a:pPr>
            <a:r>
              <a:rPr lang="en-US" sz="2200" dirty="0"/>
              <a:t>The domain may be entire </a:t>
            </a:r>
            <a:r>
              <a:rPr lang="en-US" sz="2200" i="1" dirty="0"/>
              <a:t>x-y</a:t>
            </a:r>
            <a:r>
              <a:rPr lang="en-US" sz="2200" dirty="0"/>
              <a:t> plane or a part of the </a:t>
            </a:r>
            <a:r>
              <a:rPr lang="en-US" sz="2200" i="1" dirty="0"/>
              <a:t>x-y</a:t>
            </a:r>
            <a:r>
              <a:rPr lang="en-US" sz="2200" dirty="0"/>
              <a:t> plane </a:t>
            </a:r>
          </a:p>
        </p:txBody>
      </p:sp>
      <p:sp>
        <p:nvSpPr>
          <p:cNvPr id="13" name="Rectangle 12"/>
          <p:cNvSpPr/>
          <p:nvPr/>
        </p:nvSpPr>
        <p:spPr>
          <a:xfrm>
            <a:off x="381000" y="5334000"/>
            <a:ext cx="9029700" cy="445763"/>
          </a:xfrm>
          <a:prstGeom prst="rect">
            <a:avLst/>
          </a:prstGeom>
        </p:spPr>
        <p:txBody>
          <a:bodyPr wrap="square">
            <a:spAutoFit/>
          </a:bodyPr>
          <a:lstStyle/>
          <a:p>
            <a:pPr>
              <a:lnSpc>
                <a:spcPts val="2880"/>
              </a:lnSpc>
              <a:buFont typeface="Wingdings" pitchFamily="2" charset="2"/>
              <a:buChar char="Ø"/>
            </a:pPr>
            <a:r>
              <a:rPr lang="en-US" sz="2200" dirty="0"/>
              <a:t>The collection of corresponding values of z is called the range of   </a:t>
            </a:r>
            <a:r>
              <a:rPr lang="en-US" sz="2200" i="1" dirty="0"/>
              <a:t>f(x, y)</a:t>
            </a:r>
            <a:endParaRPr lang="en-US" sz="2200" dirty="0"/>
          </a:p>
        </p:txBody>
      </p:sp>
      <p:sp>
        <p:nvSpPr>
          <p:cNvPr id="14" name="Rectangle 13"/>
          <p:cNvSpPr/>
          <p:nvPr/>
        </p:nvSpPr>
        <p:spPr>
          <a:xfrm>
            <a:off x="318654" y="817163"/>
            <a:ext cx="4139082" cy="523220"/>
          </a:xfrm>
          <a:prstGeom prst="rect">
            <a:avLst/>
          </a:prstGeom>
        </p:spPr>
        <p:txBody>
          <a:bodyPr wrap="none">
            <a:spAutoFit/>
          </a:bodyPr>
          <a:lstStyle/>
          <a:p>
            <a:pPr>
              <a:buNone/>
            </a:pPr>
            <a:r>
              <a:rPr lang="en-US" sz="2800" b="1" dirty="0"/>
              <a:t>Function of two variables: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3C99750-5701-45BC-845B-DA64FE6CFF76}"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400" b="1" dirty="0">
              <a:cs typeface="Times New Roman" pitchFamily="18" charset="0"/>
            </a:endParaRPr>
          </a:p>
          <a:p>
            <a:pPr algn="ctr">
              <a:spcBef>
                <a:spcPct val="0"/>
              </a:spcBef>
              <a:defRPr/>
            </a:pPr>
            <a:r>
              <a:rPr lang="en-US" sz="3400" b="1" dirty="0">
                <a:cs typeface="Times New Roman" pitchFamily="18" charset="0"/>
              </a:rPr>
              <a:t>Geometrical Interpretation </a:t>
            </a:r>
            <a:r>
              <a:rPr lang="en-US" sz="3400" b="1" dirty="0"/>
              <a:t>(CO2)</a:t>
            </a:r>
          </a:p>
          <a:p>
            <a:pPr lvl="0" algn="ctr">
              <a:spcBef>
                <a:spcPct val="0"/>
              </a:spcBef>
              <a:defRPr/>
            </a:pPr>
            <a:endParaRPr lang="en-US" sz="3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3" descr="c:\documents and settings\smithja\desktop\gif\460gif460460_figure13-2.gif"/>
          <p:cNvPicPr preferRelativeResize="0">
            <a:picLocks noGrp="1" noChangeAspect="1" noChangeArrowheads="1"/>
          </p:cNvPicPr>
          <p:nvPr>
            <p:ph idx="1"/>
          </p:nvPr>
        </p:nvPicPr>
        <p:blipFill>
          <a:blip r:embed="rId3"/>
          <a:srcRect/>
          <a:stretch>
            <a:fillRect/>
          </a:stretch>
        </p:blipFill>
        <p:spPr bwMode="auto">
          <a:xfrm>
            <a:off x="1630891" y="1143000"/>
            <a:ext cx="6034617" cy="452596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7094C8B-9AE3-47E1-9992-78A20BF7C0FF}"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400" b="1" dirty="0">
              <a:cs typeface="Times New Roman" pitchFamily="18" charset="0"/>
            </a:endParaRPr>
          </a:p>
          <a:p>
            <a:pPr algn="ctr">
              <a:spcBef>
                <a:spcPct val="0"/>
              </a:spcBef>
              <a:defRPr/>
            </a:pPr>
            <a:r>
              <a:rPr lang="en-US" sz="3400" b="1" dirty="0">
                <a:cs typeface="Times New Roman" pitchFamily="18" charset="0"/>
              </a:rPr>
              <a:t>First Order Partial Derivatives </a:t>
            </a:r>
            <a:r>
              <a:rPr lang="en-US" sz="3400" b="1" dirty="0"/>
              <a:t>(CO2)</a:t>
            </a:r>
          </a:p>
          <a:p>
            <a:pPr lvl="0" algn="ctr">
              <a:spcBef>
                <a:spcPct val="0"/>
              </a:spcBef>
              <a:defRPr/>
            </a:pPr>
            <a:endParaRPr lang="en-US" sz="3400"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1" name="Rectangle 10"/>
          <p:cNvSpPr/>
          <p:nvPr/>
        </p:nvSpPr>
        <p:spPr>
          <a:xfrm>
            <a:off x="190500" y="1371600"/>
            <a:ext cx="8763000" cy="430887"/>
          </a:xfrm>
          <a:prstGeom prst="rect">
            <a:avLst/>
          </a:prstGeom>
        </p:spPr>
        <p:txBody>
          <a:bodyPr wrap="square">
            <a:spAutoFit/>
          </a:bodyPr>
          <a:lstStyle/>
          <a:p>
            <a:pPr marL="342900" indent="-342900" algn="just">
              <a:buFont typeface="Arial" pitchFamily="34" charset="0"/>
              <a:buChar char="•"/>
            </a:pPr>
            <a:r>
              <a:rPr lang="en-US" sz="2200" dirty="0">
                <a:cs typeface="Times New Roman" pitchFamily="18" charset="0"/>
              </a:rPr>
              <a:t>Let z = f(x, y) be a function of two independent variables x and y.  </a:t>
            </a:r>
          </a:p>
        </p:txBody>
      </p:sp>
      <p:sp>
        <p:nvSpPr>
          <p:cNvPr id="12" name="Rectangle 11"/>
          <p:cNvSpPr/>
          <p:nvPr/>
        </p:nvSpPr>
        <p:spPr>
          <a:xfrm>
            <a:off x="304800" y="2057400"/>
            <a:ext cx="7772400" cy="769441"/>
          </a:xfrm>
          <a:prstGeom prst="rect">
            <a:avLst/>
          </a:prstGeom>
        </p:spPr>
        <p:txBody>
          <a:bodyPr wrap="square">
            <a:spAutoFit/>
          </a:bodyPr>
          <a:lstStyle/>
          <a:p>
            <a:pPr marL="342900" indent="-342900" algn="just">
              <a:buFont typeface="Arial" pitchFamily="34" charset="0"/>
              <a:buChar char="•"/>
            </a:pPr>
            <a:r>
              <a:rPr lang="en-US" sz="2200" dirty="0">
                <a:cs typeface="Times New Roman" pitchFamily="18" charset="0"/>
              </a:rPr>
              <a:t>The partial derivative of  z with respect to x treating y as constant is denoted  as </a:t>
            </a:r>
          </a:p>
        </p:txBody>
      </p:sp>
      <p:graphicFrame>
        <p:nvGraphicFramePr>
          <p:cNvPr id="13" name="Object 12"/>
          <p:cNvGraphicFramePr>
            <a:graphicFrameLocks noChangeAspect="1"/>
          </p:cNvGraphicFramePr>
          <p:nvPr>
            <p:extLst>
              <p:ext uri="{D42A27DB-BD31-4B8C-83A1-F6EECF244321}">
                <p14:modId xmlns:p14="http://schemas.microsoft.com/office/powerpoint/2010/main" val="3305288456"/>
              </p:ext>
            </p:extLst>
          </p:nvPr>
        </p:nvGraphicFramePr>
        <p:xfrm>
          <a:off x="3048000" y="2971800"/>
          <a:ext cx="2743200" cy="758476"/>
        </p:xfrm>
        <a:graphic>
          <a:graphicData uri="http://schemas.openxmlformats.org/presentationml/2006/ole">
            <mc:AlternateContent xmlns:mc="http://schemas.openxmlformats.org/markup-compatibility/2006">
              <mc:Choice xmlns:v="urn:schemas-microsoft-com:vml" Requires="v">
                <p:oleObj spid="_x0000_s15361" name="Equation" r:id="rId4" imgW="1193760" imgH="330120" progId="Equation.DSMT4">
                  <p:embed/>
                </p:oleObj>
              </mc:Choice>
              <mc:Fallback>
                <p:oleObj name="Equation" r:id="rId4" imgW="1193760" imgH="330120" progId="Equation.DSMT4">
                  <p:embed/>
                  <p:pic>
                    <p:nvPicPr>
                      <p:cNvPr id="13"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2971800"/>
                        <a:ext cx="2743200" cy="7584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168216061"/>
              </p:ext>
            </p:extLst>
          </p:nvPr>
        </p:nvGraphicFramePr>
        <p:xfrm>
          <a:off x="3124200" y="3962400"/>
          <a:ext cx="4096082" cy="838200"/>
        </p:xfrm>
        <a:graphic>
          <a:graphicData uri="http://schemas.openxmlformats.org/presentationml/2006/ole">
            <mc:AlternateContent xmlns:mc="http://schemas.openxmlformats.org/markup-compatibility/2006">
              <mc:Choice xmlns:v="urn:schemas-microsoft-com:vml" Requires="v">
                <p:oleObj spid="_x0000_s15362" name="Equation" r:id="rId6" imgW="1612800" imgH="330120" progId="Equation.DSMT4">
                  <p:embed/>
                </p:oleObj>
              </mc:Choice>
              <mc:Fallback>
                <p:oleObj name="Equation" r:id="rId6" imgW="1612800" imgH="330120" progId="Equation.DSMT4">
                  <p:embed/>
                  <p:pic>
                    <p:nvPicPr>
                      <p:cNvPr id="14"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200" y="3962400"/>
                        <a:ext cx="4096082"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7094C8B-9AE3-47E1-9992-78A20BF7C0FF}"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400" b="1" dirty="0">
              <a:cs typeface="Times New Roman" pitchFamily="18" charset="0"/>
            </a:endParaRPr>
          </a:p>
          <a:p>
            <a:pPr algn="ctr">
              <a:spcBef>
                <a:spcPct val="0"/>
              </a:spcBef>
              <a:defRPr/>
            </a:pPr>
            <a:r>
              <a:rPr lang="en-US" sz="3400" b="1" dirty="0">
                <a:cs typeface="Times New Roman" pitchFamily="18" charset="0"/>
              </a:rPr>
              <a:t>First Order Partial Derivatives </a:t>
            </a:r>
            <a:r>
              <a:rPr lang="en-US" sz="3400" b="1" dirty="0"/>
              <a:t>(CO2)</a:t>
            </a:r>
          </a:p>
          <a:p>
            <a:pPr lvl="0" algn="ctr">
              <a:spcBef>
                <a:spcPct val="0"/>
              </a:spcBef>
              <a:defRPr/>
            </a:pPr>
            <a:endParaRPr lang="en-US" sz="3400"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1" name="Rectangle 10"/>
          <p:cNvSpPr/>
          <p:nvPr/>
        </p:nvSpPr>
        <p:spPr>
          <a:xfrm>
            <a:off x="190500" y="1371600"/>
            <a:ext cx="8763000" cy="430887"/>
          </a:xfrm>
          <a:prstGeom prst="rect">
            <a:avLst/>
          </a:prstGeom>
        </p:spPr>
        <p:txBody>
          <a:bodyPr wrap="square">
            <a:spAutoFit/>
          </a:bodyPr>
          <a:lstStyle/>
          <a:p>
            <a:pPr marL="342900" indent="-342900" algn="just">
              <a:buFont typeface="Arial" pitchFamily="34" charset="0"/>
              <a:buChar char="•"/>
            </a:pPr>
            <a:r>
              <a:rPr lang="en-US" sz="2200" dirty="0">
                <a:cs typeface="Times New Roman" pitchFamily="18" charset="0"/>
              </a:rPr>
              <a:t>Let z = f(x, y) be a function of two independent variables x and y.  </a:t>
            </a:r>
          </a:p>
        </p:txBody>
      </p:sp>
      <p:sp>
        <p:nvSpPr>
          <p:cNvPr id="12" name="Rectangle 11"/>
          <p:cNvSpPr/>
          <p:nvPr/>
        </p:nvSpPr>
        <p:spPr>
          <a:xfrm>
            <a:off x="304800" y="2057400"/>
            <a:ext cx="7772400" cy="769441"/>
          </a:xfrm>
          <a:prstGeom prst="rect">
            <a:avLst/>
          </a:prstGeom>
        </p:spPr>
        <p:txBody>
          <a:bodyPr wrap="square">
            <a:spAutoFit/>
          </a:bodyPr>
          <a:lstStyle/>
          <a:p>
            <a:pPr marL="342900" indent="-342900" algn="just">
              <a:buFont typeface="Arial" pitchFamily="34" charset="0"/>
              <a:buChar char="•"/>
            </a:pPr>
            <a:r>
              <a:rPr lang="en-US" sz="2200" dirty="0">
                <a:cs typeface="Times New Roman" pitchFamily="18" charset="0"/>
              </a:rPr>
              <a:t>The partial derivative of  z with respect to y treating x as constant is denoted  as </a:t>
            </a:r>
          </a:p>
        </p:txBody>
      </p:sp>
      <p:graphicFrame>
        <p:nvGraphicFramePr>
          <p:cNvPr id="2" name="Object 1"/>
          <p:cNvGraphicFramePr>
            <a:graphicFrameLocks noChangeAspect="1"/>
          </p:cNvGraphicFramePr>
          <p:nvPr>
            <p:extLst>
              <p:ext uri="{D42A27DB-BD31-4B8C-83A1-F6EECF244321}">
                <p14:modId xmlns:p14="http://schemas.microsoft.com/office/powerpoint/2010/main" val="4067281909"/>
              </p:ext>
            </p:extLst>
          </p:nvPr>
        </p:nvGraphicFramePr>
        <p:xfrm>
          <a:off x="2652713" y="3094038"/>
          <a:ext cx="2849562" cy="839787"/>
        </p:xfrm>
        <a:graphic>
          <a:graphicData uri="http://schemas.openxmlformats.org/presentationml/2006/ole">
            <mc:AlternateContent xmlns:mc="http://schemas.openxmlformats.org/markup-compatibility/2006">
              <mc:Choice xmlns:v="urn:schemas-microsoft-com:vml" Requires="v">
                <p:oleObj spid="_x0000_s16385" name="Equation" r:id="rId4" imgW="1206360" imgH="355320" progId="Equation.DSMT4">
                  <p:embed/>
                </p:oleObj>
              </mc:Choice>
              <mc:Fallback>
                <p:oleObj name="Equation" r:id="rId4" imgW="1206360" imgH="355320" progId="Equation.DSMT4">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2713" y="3094038"/>
                        <a:ext cx="2849562" cy="839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200491279"/>
              </p:ext>
            </p:extLst>
          </p:nvPr>
        </p:nvGraphicFramePr>
        <p:xfrm>
          <a:off x="2651125" y="4159250"/>
          <a:ext cx="4070350" cy="890588"/>
        </p:xfrm>
        <a:graphic>
          <a:graphicData uri="http://schemas.openxmlformats.org/presentationml/2006/ole">
            <mc:AlternateContent xmlns:mc="http://schemas.openxmlformats.org/markup-compatibility/2006">
              <mc:Choice xmlns:v="urn:schemas-microsoft-com:vml" Requires="v">
                <p:oleObj spid="_x0000_s16386" name="Equation" r:id="rId6" imgW="1625400" imgH="355320" progId="Equation.DSMT4">
                  <p:embed/>
                </p:oleObj>
              </mc:Choice>
              <mc:Fallback>
                <p:oleObj name="Equation" r:id="rId6" imgW="1625400" imgH="355320" progId="Equation.DSMT4">
                  <p:embed/>
                  <p:pic>
                    <p:nvPicPr>
                      <p:cNvPr id="3"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1125" y="4159250"/>
                        <a:ext cx="4070350" cy="89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3123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Rot="1" noChangeArrowheads="1"/>
          </p:cNvSpPr>
          <p:nvPr>
            <p:ph idx="4294967295"/>
          </p:nvPr>
        </p:nvSpPr>
        <p:spPr>
          <a:xfrm>
            <a:off x="0" y="1143000"/>
            <a:ext cx="8229600" cy="4498975"/>
          </a:xfrm>
        </p:spPr>
        <p:txBody>
          <a:bodyPr>
            <a:normAutofit/>
          </a:bodyPr>
          <a:lstStyle/>
          <a:p>
            <a:pPr eaLnBrk="1" hangingPunct="1"/>
            <a:r>
              <a:rPr lang="en-US" sz="2200" dirty="0"/>
              <a:t>If </a:t>
            </a:r>
            <a:r>
              <a:rPr lang="en-US" sz="2200" i="1" dirty="0"/>
              <a:t>z</a:t>
            </a:r>
            <a:r>
              <a:rPr lang="en-US" sz="2200" dirty="0"/>
              <a:t> = </a:t>
            </a:r>
            <a:r>
              <a:rPr lang="en-US" sz="2200" i="1" dirty="0"/>
              <a:t>f</a:t>
            </a:r>
            <a:r>
              <a:rPr lang="en-US" sz="2200" dirty="0"/>
              <a:t>(</a:t>
            </a:r>
            <a:r>
              <a:rPr lang="en-US" sz="2200" i="1" dirty="0"/>
              <a:t>x</a:t>
            </a:r>
            <a:r>
              <a:rPr lang="en-US" sz="2200" dirty="0"/>
              <a:t>, </a:t>
            </a:r>
            <a:r>
              <a:rPr lang="en-US" sz="2200" i="1" dirty="0"/>
              <a:t>y</a:t>
            </a:r>
            <a:r>
              <a:rPr lang="en-US" sz="2200" dirty="0"/>
              <a:t>), then for second order partial derivatives we use the following notation:</a:t>
            </a:r>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400" b="1" dirty="0">
              <a:cs typeface="Times New Roman" pitchFamily="18" charset="0"/>
            </a:endParaRPr>
          </a:p>
          <a:p>
            <a:pPr algn="ctr">
              <a:spcBef>
                <a:spcPct val="0"/>
              </a:spcBef>
              <a:defRPr/>
            </a:pPr>
            <a:r>
              <a:rPr lang="en-US" sz="3400" b="1" dirty="0">
                <a:cs typeface="Times New Roman" pitchFamily="18" charset="0"/>
              </a:rPr>
              <a:t>Higher Derivatives </a:t>
            </a:r>
            <a:r>
              <a:rPr lang="en-US" sz="3400" b="1" dirty="0"/>
              <a:t>(CO2)</a:t>
            </a:r>
          </a:p>
          <a:p>
            <a:pPr lvl="0" algn="ctr">
              <a:spcBef>
                <a:spcPct val="0"/>
              </a:spcBef>
              <a:defRPr/>
            </a:pPr>
            <a:r>
              <a:rPr lang="en-US" sz="3400" b="1" dirty="0">
                <a:cs typeface="Times New Roman" pitchFamily="18" charset="0"/>
              </a:rPr>
              <a:t> </a:t>
            </a:r>
            <a:endParaRPr kumimoji="0" lang="en-US" sz="3400" b="1" i="0" u="none" strike="noStrike" kern="1200" cap="none" spc="0" normalizeH="0" baseline="0" noProof="0" dirty="0">
              <a:ln>
                <a:noFill/>
              </a:ln>
              <a:solidFill>
                <a:schemeClr val="dk1"/>
              </a:solidFill>
              <a:effectLst/>
              <a:uLnTx/>
              <a:uFillTx/>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 name="Object 1"/>
          <p:cNvGraphicFramePr>
            <a:graphicFrameLocks noChangeAspect="1"/>
          </p:cNvGraphicFramePr>
          <p:nvPr>
            <p:extLst>
              <p:ext uri="{D42A27DB-BD31-4B8C-83A1-F6EECF244321}">
                <p14:modId xmlns:p14="http://schemas.microsoft.com/office/powerpoint/2010/main" val="3912428107"/>
              </p:ext>
            </p:extLst>
          </p:nvPr>
        </p:nvGraphicFramePr>
        <p:xfrm>
          <a:off x="1600200" y="1905000"/>
          <a:ext cx="3390900" cy="941916"/>
        </p:xfrm>
        <a:graphic>
          <a:graphicData uri="http://schemas.openxmlformats.org/presentationml/2006/ole">
            <mc:AlternateContent xmlns:mc="http://schemas.openxmlformats.org/markup-compatibility/2006">
              <mc:Choice xmlns:v="urn:schemas-microsoft-com:vml" Requires="v">
                <p:oleObj spid="_x0000_s17409" name="Equation" r:id="rId4" imgW="1371600" imgH="381000" progId="Equation.DSMT4">
                  <p:embed/>
                </p:oleObj>
              </mc:Choice>
              <mc:Fallback>
                <p:oleObj name="Equation" r:id="rId4" imgW="1371600" imgH="381000" progId="Equation.DSMT4">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1905000"/>
                        <a:ext cx="3390900" cy="9419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679379752"/>
              </p:ext>
            </p:extLst>
          </p:nvPr>
        </p:nvGraphicFramePr>
        <p:xfrm>
          <a:off x="1600200" y="3048000"/>
          <a:ext cx="3544887" cy="994668"/>
        </p:xfrm>
        <a:graphic>
          <a:graphicData uri="http://schemas.openxmlformats.org/presentationml/2006/ole">
            <mc:AlternateContent xmlns:mc="http://schemas.openxmlformats.org/markup-compatibility/2006">
              <mc:Choice xmlns:v="urn:schemas-microsoft-com:vml" Requires="v">
                <p:oleObj spid="_x0000_s17410" name="Equation" r:id="rId6" imgW="1447172" imgH="406224" progId="Equation.DSMT4">
                  <p:embed/>
                </p:oleObj>
              </mc:Choice>
              <mc:Fallback>
                <p:oleObj name="Equation" r:id="rId6" imgW="1447172" imgH="406224" progId="Equation.DSMT4">
                  <p:embed/>
                  <p:pic>
                    <p:nvPicPr>
                      <p:cNvPr id="3"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3048000"/>
                        <a:ext cx="3544887" cy="9946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298458871"/>
              </p:ext>
            </p:extLst>
          </p:nvPr>
        </p:nvGraphicFramePr>
        <p:xfrm>
          <a:off x="1676400" y="4267200"/>
          <a:ext cx="3451225" cy="968026"/>
        </p:xfrm>
        <a:graphic>
          <a:graphicData uri="http://schemas.openxmlformats.org/presentationml/2006/ole">
            <mc:AlternateContent xmlns:mc="http://schemas.openxmlformats.org/markup-compatibility/2006">
              <mc:Choice xmlns:v="urn:schemas-microsoft-com:vml" Requires="v">
                <p:oleObj spid="_x0000_s17411" name="Equation" r:id="rId8" imgW="1447172" imgH="406224" progId="Equation.DSMT4">
                  <p:embed/>
                </p:oleObj>
              </mc:Choice>
              <mc:Fallback>
                <p:oleObj name="Equation" r:id="rId8" imgW="1447172" imgH="406224" progId="Equation.DSMT4">
                  <p:embed/>
                  <p:pic>
                    <p:nvPicPr>
                      <p:cNvPr id="4"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4267200"/>
                        <a:ext cx="3451225" cy="9680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739138291"/>
              </p:ext>
            </p:extLst>
          </p:nvPr>
        </p:nvGraphicFramePr>
        <p:xfrm>
          <a:off x="1752600" y="5334000"/>
          <a:ext cx="3244850" cy="983245"/>
        </p:xfrm>
        <a:graphic>
          <a:graphicData uri="http://schemas.openxmlformats.org/presentationml/2006/ole">
            <mc:AlternateContent xmlns:mc="http://schemas.openxmlformats.org/markup-compatibility/2006">
              <mc:Choice xmlns:v="urn:schemas-microsoft-com:vml" Requires="v">
                <p:oleObj spid="_x0000_s17412" name="Equation" r:id="rId10" imgW="1384300" imgH="419100" progId="Equation.DSMT4">
                  <p:embed/>
                </p:oleObj>
              </mc:Choice>
              <mc:Fallback>
                <p:oleObj name="Equation" r:id="rId10" imgW="1384300" imgH="419100" progId="Equation.DSMT4">
                  <p:embed/>
                  <p:pic>
                    <p:nvPicPr>
                      <p:cNvPr id="1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2600" y="5334000"/>
                        <a:ext cx="3244850" cy="9832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Date Placeholder 5"/>
          <p:cNvSpPr>
            <a:spLocks noGrp="1"/>
          </p:cNvSpPr>
          <p:nvPr>
            <p:ph type="dt" sz="half" idx="10"/>
          </p:nvPr>
        </p:nvSpPr>
        <p:spPr>
          <a:xfrm>
            <a:off x="457200" y="6356350"/>
            <a:ext cx="2133600" cy="365125"/>
          </a:xfrm>
        </p:spPr>
        <p:txBody>
          <a:bodyPr/>
          <a:lstStyle/>
          <a:p>
            <a:fld id="{3D45037C-B824-439F-84ED-9F253B724DFA}" type="datetime1">
              <a:rPr lang="en-US" smtClean="0"/>
              <a:pPr/>
              <a:t>2/13/2021</a:t>
            </a:fld>
            <a:endParaRPr lang="en-US"/>
          </a:p>
        </p:txBody>
      </p:sp>
      <p:sp>
        <p:nvSpPr>
          <p:cNvPr id="12"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64</a:t>
            </a:fld>
            <a:endParaRPr lang="en-US"/>
          </a:p>
        </p:txBody>
      </p:sp>
      <p:sp>
        <p:nvSpPr>
          <p:cNvPr id="13"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Tree>
    <p:extLst>
      <p:ext uri="{BB962C8B-B14F-4D97-AF65-F5344CB8AC3E}">
        <p14:creationId xmlns:p14="http://schemas.microsoft.com/office/powerpoint/2010/main" val="55269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fade">
                                      <p:cBhvr>
                                        <p:cTn id="7" dur="500"/>
                                        <p:tgtEl>
                                          <p:spTgt spid="296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4"/>
          <p:cNvPicPr>
            <a:picLocks noChangeAspect="1" noChangeArrowheads="1"/>
          </p:cNvPicPr>
          <p:nvPr/>
        </p:nvPicPr>
        <p:blipFill>
          <a:blip r:embed="rId2"/>
          <a:srcRect/>
          <a:stretch>
            <a:fillRect/>
          </a:stretch>
        </p:blipFill>
        <p:spPr bwMode="auto">
          <a:xfrm>
            <a:off x="142844" y="1071546"/>
            <a:ext cx="8683625" cy="1546225"/>
          </a:xfrm>
          <a:prstGeom prst="rect">
            <a:avLst/>
          </a:prstGeom>
          <a:noFill/>
          <a:ln w="9525">
            <a:noFill/>
            <a:miter lim="800000"/>
            <a:headEnd/>
            <a:tailEnd/>
          </a:ln>
        </p:spPr>
      </p:pic>
      <p:sp>
        <p:nvSpPr>
          <p:cNvPr id="8" name="Rectangle 7"/>
          <p:cNvSpPr/>
          <p:nvPr/>
        </p:nvSpPr>
        <p:spPr>
          <a:xfrm>
            <a:off x="428596" y="2786058"/>
            <a:ext cx="8429684" cy="1107996"/>
          </a:xfrm>
          <a:prstGeom prst="rect">
            <a:avLst/>
          </a:prstGeom>
        </p:spPr>
        <p:txBody>
          <a:bodyPr wrap="square">
            <a:spAutoFit/>
          </a:bodyPr>
          <a:lstStyle/>
          <a:p>
            <a:pPr marL="342900" indent="-342900" algn="just">
              <a:buFont typeface="Arial" pitchFamily="34" charset="0"/>
              <a:buChar char="•"/>
            </a:pPr>
            <a:r>
              <a:rPr lang="en-US" sz="2200" dirty="0">
                <a:cs typeface="Times New Roman" pitchFamily="18" charset="0"/>
              </a:rPr>
              <a:t>Partial derivatives of order 3 or higher can also be defined.  </a:t>
            </a:r>
          </a:p>
          <a:p>
            <a:pPr marL="342900" indent="-342900" algn="just">
              <a:buFont typeface="Arial" pitchFamily="34" charset="0"/>
              <a:buChar char="•"/>
            </a:pPr>
            <a:r>
              <a:rPr lang="en-US" sz="2200" dirty="0">
                <a:cs typeface="Times New Roman" pitchFamily="18" charset="0"/>
              </a:rPr>
              <a:t>For </a:t>
            </a:r>
            <a:r>
              <a:rPr lang="en-US" sz="2200" dirty="0" err="1">
                <a:cs typeface="Times New Roman" pitchFamily="18" charset="0"/>
              </a:rPr>
              <a:t>instance,and</a:t>
            </a:r>
            <a:r>
              <a:rPr lang="en-US" sz="2200" dirty="0">
                <a:cs typeface="Times New Roman" pitchFamily="18" charset="0"/>
              </a:rPr>
              <a:t> using </a:t>
            </a:r>
            <a:r>
              <a:rPr lang="en-US" sz="2200" dirty="0" err="1">
                <a:cs typeface="Times New Roman" pitchFamily="18" charset="0"/>
              </a:rPr>
              <a:t>Clairaut’s</a:t>
            </a:r>
            <a:r>
              <a:rPr lang="en-US" sz="2200" dirty="0">
                <a:cs typeface="Times New Roman" pitchFamily="18" charset="0"/>
              </a:rPr>
              <a:t> Theorem we can show that</a:t>
            </a:r>
          </a:p>
          <a:p>
            <a:pPr algn="just"/>
            <a:r>
              <a:rPr lang="en-US" sz="2200" dirty="0">
                <a:cs typeface="Times New Roman" pitchFamily="18" charset="0"/>
              </a:rPr>
              <a:t>     </a:t>
            </a:r>
            <a:r>
              <a:rPr lang="en-US" sz="2200" i="1" dirty="0" err="1">
                <a:cs typeface="Times New Roman" pitchFamily="18" charset="0"/>
              </a:rPr>
              <a:t>f</a:t>
            </a:r>
            <a:r>
              <a:rPr lang="en-US" sz="2200" i="1" baseline="-25000" dirty="0" err="1">
                <a:cs typeface="Times New Roman" pitchFamily="18" charset="0"/>
              </a:rPr>
              <a:t>xyy</a:t>
            </a:r>
            <a:r>
              <a:rPr lang="en-US" sz="2200" dirty="0">
                <a:cs typeface="Times New Roman" pitchFamily="18" charset="0"/>
              </a:rPr>
              <a:t> = </a:t>
            </a:r>
            <a:r>
              <a:rPr lang="en-US" sz="2200" i="1" dirty="0" err="1">
                <a:cs typeface="Times New Roman" pitchFamily="18" charset="0"/>
              </a:rPr>
              <a:t>f</a:t>
            </a:r>
            <a:r>
              <a:rPr lang="en-US" sz="2200" i="1" baseline="-25000" dirty="0" err="1">
                <a:cs typeface="Times New Roman" pitchFamily="18" charset="0"/>
              </a:rPr>
              <a:t>yxy</a:t>
            </a:r>
            <a:r>
              <a:rPr lang="en-US" sz="2200" dirty="0">
                <a:cs typeface="Times New Roman" pitchFamily="18" charset="0"/>
              </a:rPr>
              <a:t> = </a:t>
            </a:r>
            <a:r>
              <a:rPr lang="en-US" sz="2200" i="1" dirty="0" err="1">
                <a:cs typeface="Times New Roman" pitchFamily="18" charset="0"/>
              </a:rPr>
              <a:t>f</a:t>
            </a:r>
            <a:r>
              <a:rPr lang="en-US" sz="2200" i="1" baseline="-25000" dirty="0" err="1">
                <a:cs typeface="Times New Roman" pitchFamily="18" charset="0"/>
              </a:rPr>
              <a:t>yyx</a:t>
            </a:r>
            <a:r>
              <a:rPr lang="en-US" sz="2200" dirty="0">
                <a:cs typeface="Times New Roman" pitchFamily="18" charset="0"/>
              </a:rPr>
              <a:t> if these functions are continuous.</a:t>
            </a:r>
          </a:p>
        </p:txBody>
      </p:sp>
      <p:pic>
        <p:nvPicPr>
          <p:cNvPr id="9" name="Picture 4"/>
          <p:cNvPicPr>
            <a:picLocks noChangeAspect="1" noChangeArrowheads="1"/>
          </p:cNvPicPr>
          <p:nvPr/>
        </p:nvPicPr>
        <p:blipFill>
          <a:blip r:embed="rId3"/>
          <a:srcRect/>
          <a:stretch>
            <a:fillRect/>
          </a:stretch>
        </p:blipFill>
        <p:spPr bwMode="auto">
          <a:xfrm>
            <a:off x="911199" y="4357694"/>
            <a:ext cx="6518321" cy="1071569"/>
          </a:xfrm>
          <a:prstGeom prst="rect">
            <a:avLst/>
          </a:prstGeom>
          <a:noFill/>
          <a:ln w="9525">
            <a:noFill/>
            <a:miter lim="800000"/>
            <a:headEnd/>
            <a:tailEnd/>
          </a:ln>
        </p:spPr>
      </p:pic>
      <p:pic>
        <p:nvPicPr>
          <p:cNvPr id="14"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400" b="1" dirty="0">
              <a:cs typeface="Times New Roman" pitchFamily="18" charset="0"/>
            </a:endParaRPr>
          </a:p>
          <a:p>
            <a:pPr algn="ctr">
              <a:spcBef>
                <a:spcPct val="0"/>
              </a:spcBef>
              <a:defRPr/>
            </a:pPr>
            <a:r>
              <a:rPr lang="en-US" sz="3400" b="1" dirty="0">
                <a:cs typeface="Times New Roman" pitchFamily="18" charset="0"/>
              </a:rPr>
              <a:t>Mixed Partial Derivatives </a:t>
            </a:r>
            <a:r>
              <a:rPr lang="en-US" sz="3400" b="1" dirty="0"/>
              <a:t>(CO2)</a:t>
            </a:r>
          </a:p>
          <a:p>
            <a:pPr lvl="0" algn="ctr">
              <a:spcBef>
                <a:spcPct val="0"/>
              </a:spcBef>
              <a:defRPr/>
            </a:pPr>
            <a:endParaRPr kumimoji="0" lang="en-US" sz="3400" b="1" i="0" u="none" strike="noStrike" kern="1200" cap="none" spc="0" normalizeH="0" baseline="0" noProof="0" dirty="0">
              <a:ln>
                <a:noFill/>
              </a:ln>
              <a:solidFill>
                <a:schemeClr val="dk1"/>
              </a:solidFill>
              <a:effectLst/>
              <a:uLnTx/>
              <a:uFillTx/>
            </a:endParaRPr>
          </a:p>
        </p:txBody>
      </p:sp>
      <p:sp>
        <p:nvSpPr>
          <p:cNvPr id="7" name="Date Placeholder 5"/>
          <p:cNvSpPr>
            <a:spLocks noGrp="1"/>
          </p:cNvSpPr>
          <p:nvPr>
            <p:ph type="dt" sz="half" idx="10"/>
          </p:nvPr>
        </p:nvSpPr>
        <p:spPr>
          <a:xfrm>
            <a:off x="457200" y="6356350"/>
            <a:ext cx="2133600" cy="365125"/>
          </a:xfrm>
        </p:spPr>
        <p:txBody>
          <a:bodyPr/>
          <a:lstStyle/>
          <a:p>
            <a:fld id="{CE921493-903D-4121-AD79-8E15BB22F260}" type="datetime1">
              <a:rPr lang="en-US" smtClean="0"/>
              <a:pPr/>
              <a:t>2/13/2021</a:t>
            </a:fld>
            <a:endParaRPr lang="en-US"/>
          </a:p>
        </p:txBody>
      </p:sp>
      <p:sp>
        <p:nvSpPr>
          <p:cNvPr id="10"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65</a:t>
            </a:fld>
            <a:endParaRPr lang="en-US"/>
          </a:p>
        </p:txBody>
      </p:sp>
      <p:sp>
        <p:nvSpPr>
          <p:cNvPr id="11"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Tree>
    <p:extLst>
      <p:ext uri="{BB962C8B-B14F-4D97-AF65-F5344CB8AC3E}">
        <p14:creationId xmlns:p14="http://schemas.microsoft.com/office/powerpoint/2010/main" val="114744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fade">
                                      <p:cBhvr>
                                        <p:cTn id="7" dur="500"/>
                                        <p:tgtEl>
                                          <p:spTgt spid="317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BA3B354-D9B6-4606-96D7-D19CEC087411}"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400" b="1" dirty="0">
              <a:solidFill>
                <a:schemeClr val="tx1"/>
              </a:solidFill>
              <a:cs typeface="Times New Roman" pitchFamily="18" charset="0"/>
            </a:endParaRPr>
          </a:p>
          <a:p>
            <a:pPr algn="ctr">
              <a:spcBef>
                <a:spcPct val="0"/>
              </a:spcBef>
              <a:defRPr/>
            </a:pPr>
            <a:r>
              <a:rPr lang="en-US" sz="3400" b="1" dirty="0">
                <a:solidFill>
                  <a:schemeClr val="tx1"/>
                </a:solidFill>
                <a:cs typeface="Times New Roman" pitchFamily="18" charset="0"/>
              </a:rPr>
              <a:t>Example 1 </a:t>
            </a:r>
            <a:endParaRPr lang="en-US" sz="3400" b="1" dirty="0"/>
          </a:p>
          <a:p>
            <a:pPr lvl="0" algn="ctr">
              <a:spcBef>
                <a:spcPct val="0"/>
              </a:spcBef>
              <a:defRPr/>
            </a:pPr>
            <a:endParaRPr lang="en-US" sz="34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 name="Content Placeholder 1"/>
          <p:cNvGraphicFramePr>
            <a:graphicFrameLocks noGrp="1" noChangeAspect="1"/>
          </p:cNvGraphicFramePr>
          <p:nvPr>
            <p:ph idx="1"/>
            <p:extLst>
              <p:ext uri="{D42A27DB-BD31-4B8C-83A1-F6EECF244321}">
                <p14:modId xmlns:p14="http://schemas.microsoft.com/office/powerpoint/2010/main" val="1479281316"/>
              </p:ext>
            </p:extLst>
          </p:nvPr>
        </p:nvGraphicFramePr>
        <p:xfrm>
          <a:off x="914400" y="1557338"/>
          <a:ext cx="3162300" cy="485775"/>
        </p:xfrm>
        <a:graphic>
          <a:graphicData uri="http://schemas.openxmlformats.org/presentationml/2006/ole">
            <mc:AlternateContent xmlns:mc="http://schemas.openxmlformats.org/markup-compatibility/2006">
              <mc:Choice xmlns:v="urn:schemas-microsoft-com:vml" Requires="v">
                <p:oleObj spid="_x0000_s18433" name="Equation" r:id="rId4" imgW="2565360" imgH="393480" progId="Equation.DSMT4">
                  <p:embed/>
                </p:oleObj>
              </mc:Choice>
              <mc:Fallback>
                <p:oleObj name="Equation" r:id="rId4" imgW="2565360" imgH="393480" progId="Equation.DSMT4">
                  <p:embed/>
                  <p:pic>
                    <p:nvPicPr>
                      <p:cNvPr id="2" name="Content Placeholder 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557338"/>
                        <a:ext cx="316230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Grp="1" noChangeAspect="1"/>
          </p:cNvGraphicFramePr>
          <p:nvPr>
            <p:extLst>
              <p:ext uri="{D42A27DB-BD31-4B8C-83A1-F6EECF244321}">
                <p14:modId xmlns:p14="http://schemas.microsoft.com/office/powerpoint/2010/main" val="3513866865"/>
              </p:ext>
            </p:extLst>
          </p:nvPr>
        </p:nvGraphicFramePr>
        <p:xfrm>
          <a:off x="838201" y="2590800"/>
          <a:ext cx="4703974" cy="380999"/>
        </p:xfrm>
        <a:graphic>
          <a:graphicData uri="http://schemas.openxmlformats.org/presentationml/2006/ole">
            <mc:AlternateContent xmlns:mc="http://schemas.openxmlformats.org/markup-compatibility/2006">
              <mc:Choice xmlns:v="urn:schemas-microsoft-com:vml" Requires="v">
                <p:oleObj spid="_x0000_s18434" name="Equation" r:id="rId6" imgW="4076640" imgH="330120" progId="Equation.DSMT4">
                  <p:embed/>
                </p:oleObj>
              </mc:Choice>
              <mc:Fallback>
                <p:oleObj name="Equation" r:id="rId6" imgW="4076640" imgH="330120" progId="Equation.DSMT4">
                  <p:embed/>
                  <p:pic>
                    <p:nvPicPr>
                      <p:cNvPr id="3" name="Object 2"/>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1" y="2590800"/>
                        <a:ext cx="4703974" cy="3809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Grp="1" noChangeAspect="1"/>
          </p:cNvGraphicFramePr>
          <p:nvPr>
            <p:extLst>
              <p:ext uri="{D42A27DB-BD31-4B8C-83A1-F6EECF244321}">
                <p14:modId xmlns:p14="http://schemas.microsoft.com/office/powerpoint/2010/main" val="1216702746"/>
              </p:ext>
            </p:extLst>
          </p:nvPr>
        </p:nvGraphicFramePr>
        <p:xfrm>
          <a:off x="1357745" y="3429001"/>
          <a:ext cx="4433455" cy="410108"/>
        </p:xfrm>
        <a:graphic>
          <a:graphicData uri="http://schemas.openxmlformats.org/presentationml/2006/ole">
            <mc:AlternateContent xmlns:mc="http://schemas.openxmlformats.org/markup-compatibility/2006">
              <mc:Choice xmlns:v="urn:schemas-microsoft-com:vml" Requires="v">
                <p:oleObj spid="_x0000_s18435" name="Equation" r:id="rId8" imgW="3568680" imgH="330120" progId="Equation.DSMT4">
                  <p:embed/>
                </p:oleObj>
              </mc:Choice>
              <mc:Fallback>
                <p:oleObj name="Equation" r:id="rId8" imgW="3568680" imgH="330120" progId="Equation.DSMT4">
                  <p:embed/>
                  <p:pic>
                    <p:nvPicPr>
                      <p:cNvPr id="9" name="Object 8"/>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7745" y="3429001"/>
                        <a:ext cx="4433455" cy="4101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Grp="1" noChangeAspect="1"/>
          </p:cNvGraphicFramePr>
          <p:nvPr>
            <p:extLst>
              <p:ext uri="{D42A27DB-BD31-4B8C-83A1-F6EECF244321}">
                <p14:modId xmlns:p14="http://schemas.microsoft.com/office/powerpoint/2010/main" val="2204116584"/>
              </p:ext>
            </p:extLst>
          </p:nvPr>
        </p:nvGraphicFramePr>
        <p:xfrm>
          <a:off x="819150" y="4495802"/>
          <a:ext cx="5200650" cy="323824"/>
        </p:xfrm>
        <a:graphic>
          <a:graphicData uri="http://schemas.openxmlformats.org/presentationml/2006/ole">
            <mc:AlternateContent xmlns:mc="http://schemas.openxmlformats.org/markup-compatibility/2006">
              <mc:Choice xmlns:v="urn:schemas-microsoft-com:vml" Requires="v">
                <p:oleObj spid="_x0000_s18436" name="Equation" r:id="rId10" imgW="4279680" imgH="266400" progId="Equation.DSMT4">
                  <p:embed/>
                </p:oleObj>
              </mc:Choice>
              <mc:Fallback>
                <p:oleObj name="Equation" r:id="rId10" imgW="4279680" imgH="266400" progId="Equation.DSMT4">
                  <p:embed/>
                  <p:pic>
                    <p:nvPicPr>
                      <p:cNvPr id="10" name="Object 9"/>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150" y="4495802"/>
                        <a:ext cx="5200650" cy="3238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900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9584" y="1600201"/>
            <a:ext cx="8824415" cy="685800"/>
          </a:xfrm>
        </p:spPr>
        <p:txBody>
          <a:bodyPr>
            <a:normAutofit fontScale="25000" lnSpcReduction="20000"/>
          </a:bodyPr>
          <a:lstStyle/>
          <a:p>
            <a:pPr marL="0" indent="0">
              <a:buNone/>
            </a:pPr>
            <a:r>
              <a:rPr lang="en-US" sz="2200" dirty="0"/>
              <a:t> </a:t>
            </a:r>
            <a:endParaRPr lang="en-US" sz="6800" dirty="0"/>
          </a:p>
          <a:p>
            <a:pPr marL="0" indent="0" algn="just">
              <a:buNone/>
            </a:pPr>
            <a:r>
              <a:rPr lang="en-US" sz="11200" b="1" dirty="0">
                <a:cs typeface="Times New Roman" pitchFamily="18" charset="0"/>
              </a:rPr>
              <a:t>Solution: </a:t>
            </a:r>
            <a:r>
              <a:rPr lang="en-US" sz="8800" dirty="0">
                <a:cs typeface="Times New Roman" pitchFamily="18" charset="0"/>
              </a:rPr>
              <a:t>Holding </a:t>
            </a:r>
            <a:r>
              <a:rPr lang="en-US" sz="8800" i="1" dirty="0">
                <a:cs typeface="Times New Roman" pitchFamily="18" charset="0"/>
              </a:rPr>
              <a:t>y</a:t>
            </a:r>
            <a:r>
              <a:rPr lang="en-US" sz="8800" dirty="0">
                <a:cs typeface="Times New Roman" pitchFamily="18" charset="0"/>
              </a:rPr>
              <a:t> constant and differentiating with respect to </a:t>
            </a:r>
            <a:r>
              <a:rPr lang="en-US" sz="8800" i="1" dirty="0">
                <a:cs typeface="Times New Roman" pitchFamily="18" charset="0"/>
              </a:rPr>
              <a:t>x</a:t>
            </a:r>
            <a:r>
              <a:rPr lang="en-US" sz="8800" dirty="0">
                <a:cs typeface="Times New Roman" pitchFamily="18" charset="0"/>
              </a:rPr>
              <a:t>, we get</a:t>
            </a:r>
          </a:p>
          <a:p>
            <a:endParaRPr lang="en-US" sz="5500" dirty="0"/>
          </a:p>
        </p:txBody>
      </p:sp>
      <p:sp>
        <p:nvSpPr>
          <p:cNvPr id="4" name="Date Placeholder 3"/>
          <p:cNvSpPr>
            <a:spLocks noGrp="1"/>
          </p:cNvSpPr>
          <p:nvPr>
            <p:ph type="dt" sz="half" idx="10"/>
          </p:nvPr>
        </p:nvSpPr>
        <p:spPr/>
        <p:txBody>
          <a:bodyPr/>
          <a:lstStyle/>
          <a:p>
            <a:fld id="{2B6AB6D5-738C-47AB-867C-FC22510193A5}"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cs typeface="Times New Roman" pitchFamily="18" charset="0"/>
              </a:rPr>
              <a:t>Example 2</a:t>
            </a:r>
            <a:endParaRPr lang="en-US" sz="3400" b="1"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9" name="Object 8"/>
          <p:cNvGraphicFramePr>
            <a:graphicFrameLocks noChangeAspect="1"/>
          </p:cNvGraphicFramePr>
          <p:nvPr>
            <p:extLst>
              <p:ext uri="{D42A27DB-BD31-4B8C-83A1-F6EECF244321}">
                <p14:modId xmlns:p14="http://schemas.microsoft.com/office/powerpoint/2010/main" val="347845182"/>
              </p:ext>
            </p:extLst>
          </p:nvPr>
        </p:nvGraphicFramePr>
        <p:xfrm>
          <a:off x="1752600" y="2286000"/>
          <a:ext cx="3072020" cy="533400"/>
        </p:xfrm>
        <a:graphic>
          <a:graphicData uri="http://schemas.openxmlformats.org/presentationml/2006/ole">
            <mc:AlternateContent xmlns:mc="http://schemas.openxmlformats.org/markup-compatibility/2006">
              <mc:Choice xmlns:v="urn:schemas-microsoft-com:vml" Requires="v">
                <p:oleObj spid="_x0000_s19457" name="Equation" r:id="rId4" imgW="29870400" imgH="5181600" progId="Equation.DSMT4">
                  <p:embed/>
                </p:oleObj>
              </mc:Choice>
              <mc:Fallback>
                <p:oleObj name="Equation" r:id="rId4" imgW="29870400" imgH="5181600" progId="Equation.DSMT4">
                  <p:embed/>
                  <p:pic>
                    <p:nvPicPr>
                      <p:cNvPr id="9"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2286000"/>
                        <a:ext cx="307202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68834210"/>
              </p:ext>
            </p:extLst>
          </p:nvPr>
        </p:nvGraphicFramePr>
        <p:xfrm>
          <a:off x="1752600" y="2895600"/>
          <a:ext cx="3935349" cy="533400"/>
        </p:xfrm>
        <a:graphic>
          <a:graphicData uri="http://schemas.openxmlformats.org/presentationml/2006/ole">
            <mc:AlternateContent xmlns:mc="http://schemas.openxmlformats.org/markup-compatibility/2006">
              <mc:Choice xmlns:v="urn:schemas-microsoft-com:vml" Requires="v">
                <p:oleObj spid="_x0000_s19458" name="Equation" r:id="rId6" imgW="40538400" imgH="5486400" progId="Equation.DSMT4">
                  <p:embed/>
                </p:oleObj>
              </mc:Choice>
              <mc:Fallback>
                <p:oleObj name="Equation" r:id="rId6" imgW="40538400" imgH="5486400" progId="Equation.DSMT4">
                  <p:embed/>
                  <p:pic>
                    <p:nvPicPr>
                      <p:cNvPr id="1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2895600"/>
                        <a:ext cx="3935349"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186234873"/>
              </p:ext>
            </p:extLst>
          </p:nvPr>
        </p:nvGraphicFramePr>
        <p:xfrm>
          <a:off x="1539191" y="4495800"/>
          <a:ext cx="3718609" cy="533400"/>
        </p:xfrm>
        <a:graphic>
          <a:graphicData uri="http://schemas.openxmlformats.org/presentationml/2006/ole">
            <mc:AlternateContent xmlns:mc="http://schemas.openxmlformats.org/markup-compatibility/2006">
              <mc:Choice xmlns:v="urn:schemas-microsoft-com:vml" Requires="v">
                <p:oleObj spid="_x0000_s19459" name="Equation" r:id="rId8" imgW="30784800" imgH="5791200" progId="Equation.DSMT4">
                  <p:embed/>
                </p:oleObj>
              </mc:Choice>
              <mc:Fallback>
                <p:oleObj name="Equation" r:id="rId8" imgW="30784800" imgH="5791200" progId="Equation.DSMT4">
                  <p:embed/>
                  <p:pic>
                    <p:nvPicPr>
                      <p:cNvPr id="11"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9191" y="4495800"/>
                        <a:ext cx="3718609"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000772847"/>
              </p:ext>
            </p:extLst>
          </p:nvPr>
        </p:nvGraphicFramePr>
        <p:xfrm>
          <a:off x="1600200" y="5334000"/>
          <a:ext cx="3581400" cy="895351"/>
        </p:xfrm>
        <a:graphic>
          <a:graphicData uri="http://schemas.openxmlformats.org/presentationml/2006/ole">
            <mc:AlternateContent xmlns:mc="http://schemas.openxmlformats.org/markup-compatibility/2006">
              <mc:Choice xmlns:v="urn:schemas-microsoft-com:vml" Requires="v">
                <p:oleObj spid="_x0000_s19460" name="Equation" r:id="rId10" imgW="40233600" imgH="10058400" progId="Equation.DSMT4">
                  <p:embed/>
                </p:oleObj>
              </mc:Choice>
              <mc:Fallback>
                <p:oleObj name="Equation" r:id="rId10" imgW="40233600" imgH="10058400" progId="Equation.DSMT4">
                  <p:embed/>
                  <p:pic>
                    <p:nvPicPr>
                      <p:cNvPr id="12"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00200" y="5334000"/>
                        <a:ext cx="3581400" cy="8953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p:cNvSpPr/>
          <p:nvPr/>
        </p:nvSpPr>
        <p:spPr>
          <a:xfrm>
            <a:off x="1066800" y="3936832"/>
            <a:ext cx="7848600" cy="430887"/>
          </a:xfrm>
          <a:prstGeom prst="rect">
            <a:avLst/>
          </a:prstGeom>
        </p:spPr>
        <p:txBody>
          <a:bodyPr wrap="square">
            <a:spAutoFit/>
          </a:bodyPr>
          <a:lstStyle/>
          <a:p>
            <a:pPr algn="just"/>
            <a:r>
              <a:rPr lang="en-US" sz="2200" dirty="0"/>
              <a:t>Holding </a:t>
            </a:r>
            <a:r>
              <a:rPr lang="en-US" sz="2200" i="1" dirty="0"/>
              <a:t>x</a:t>
            </a:r>
            <a:r>
              <a:rPr lang="en-US" sz="2200" dirty="0"/>
              <a:t> constant and differentiating with respect to </a:t>
            </a:r>
            <a:r>
              <a:rPr lang="en-US" sz="2200" i="1" dirty="0"/>
              <a:t>y</a:t>
            </a:r>
            <a:r>
              <a:rPr lang="en-US" sz="2200" dirty="0"/>
              <a:t>, we get</a:t>
            </a:r>
          </a:p>
        </p:txBody>
      </p:sp>
      <p:graphicFrame>
        <p:nvGraphicFramePr>
          <p:cNvPr id="14" name="Object 13"/>
          <p:cNvGraphicFramePr>
            <a:graphicFrameLocks noChangeAspect="1"/>
          </p:cNvGraphicFramePr>
          <p:nvPr>
            <p:extLst>
              <p:ext uri="{D42A27DB-BD31-4B8C-83A1-F6EECF244321}">
                <p14:modId xmlns:p14="http://schemas.microsoft.com/office/powerpoint/2010/main" val="2862965215"/>
              </p:ext>
            </p:extLst>
          </p:nvPr>
        </p:nvGraphicFramePr>
        <p:xfrm>
          <a:off x="2038350" y="1006618"/>
          <a:ext cx="6438900" cy="462903"/>
        </p:xfrm>
        <a:graphic>
          <a:graphicData uri="http://schemas.openxmlformats.org/presentationml/2006/ole">
            <mc:AlternateContent xmlns:mc="http://schemas.openxmlformats.org/markup-compatibility/2006">
              <mc:Choice xmlns:v="urn:schemas-microsoft-com:vml" Requires="v">
                <p:oleObj spid="_x0000_s19461" name="Equation" r:id="rId12" imgW="3530600" imgH="254000" progId="Equation.DSMT4">
                  <p:embed/>
                </p:oleObj>
              </mc:Choice>
              <mc:Fallback>
                <p:oleObj name="Equation" r:id="rId12" imgW="3530600" imgH="254000" progId="Equation.DSMT4">
                  <p:embed/>
                  <p:pic>
                    <p:nvPicPr>
                      <p:cNvPr id="14"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38350" y="1006618"/>
                        <a:ext cx="6438900" cy="4629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p:nvSpPr>
        <p:spPr>
          <a:xfrm>
            <a:off x="205392" y="914400"/>
            <a:ext cx="1681871" cy="523220"/>
          </a:xfrm>
          <a:prstGeom prst="rect">
            <a:avLst/>
          </a:prstGeom>
        </p:spPr>
        <p:txBody>
          <a:bodyPr wrap="none">
            <a:spAutoFit/>
          </a:bodyPr>
          <a:lstStyle/>
          <a:p>
            <a:r>
              <a:rPr lang="en-US" sz="2800" b="1" dirty="0">
                <a:cs typeface="Times New Roman" pitchFamily="18" charset="0"/>
              </a:rPr>
              <a:t>Question:</a:t>
            </a:r>
            <a:endParaRPr lang="en-US" sz="2800" dirty="0"/>
          </a:p>
        </p:txBody>
      </p:sp>
    </p:spTree>
    <p:extLst>
      <p:ext uri="{BB962C8B-B14F-4D97-AF65-F5344CB8AC3E}">
        <p14:creationId xmlns:p14="http://schemas.microsoft.com/office/powerpoint/2010/main" val="229205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Rot="1" noChangeArrowheads="1"/>
          </p:cNvSpPr>
          <p:nvPr>
            <p:ph idx="4294967295"/>
          </p:nvPr>
        </p:nvSpPr>
        <p:spPr>
          <a:xfrm>
            <a:off x="0" y="1935163"/>
            <a:ext cx="8686800" cy="655637"/>
          </a:xfrm>
        </p:spPr>
        <p:txBody>
          <a:bodyPr>
            <a:noAutofit/>
          </a:bodyPr>
          <a:lstStyle/>
          <a:p>
            <a:pPr marL="0" indent="0" eaLnBrk="1" hangingPunct="1">
              <a:spcBef>
                <a:spcPct val="75000"/>
              </a:spcBef>
              <a:buNone/>
            </a:pPr>
            <a:r>
              <a:rPr lang="en-US" sz="2800" b="1" dirty="0">
                <a:cs typeface="Times New Roman" pitchFamily="18" charset="0"/>
              </a:rPr>
              <a:t>Solution: </a:t>
            </a:r>
            <a:r>
              <a:rPr lang="en-US" sz="2200" dirty="0">
                <a:cs typeface="Times New Roman" pitchFamily="18" charset="0"/>
              </a:rPr>
              <a:t>Using the Chain Rule for functions of one variable, we have</a:t>
            </a:r>
          </a:p>
        </p:txBody>
      </p:sp>
      <p:graphicFrame>
        <p:nvGraphicFramePr>
          <p:cNvPr id="1026" name="Object 4"/>
          <p:cNvGraphicFramePr>
            <a:graphicFrameLocks noChangeAspect="1"/>
          </p:cNvGraphicFramePr>
          <p:nvPr>
            <p:extLst>
              <p:ext uri="{D42A27DB-BD31-4B8C-83A1-F6EECF244321}">
                <p14:modId xmlns:p14="http://schemas.microsoft.com/office/powerpoint/2010/main" val="924660140"/>
              </p:ext>
            </p:extLst>
          </p:nvPr>
        </p:nvGraphicFramePr>
        <p:xfrm>
          <a:off x="1681871" y="1066712"/>
          <a:ext cx="7385050" cy="762000"/>
        </p:xfrm>
        <a:graphic>
          <a:graphicData uri="http://schemas.openxmlformats.org/presentationml/2006/ole">
            <mc:AlternateContent xmlns:mc="http://schemas.openxmlformats.org/markup-compatibility/2006">
              <mc:Choice xmlns:v="urn:schemas-microsoft-com:vml" Requires="v">
                <p:oleObj spid="_x0000_s20481" name="Equation" r:id="rId3" imgW="2908080" imgH="457200" progId="Equation.DSMT4">
                  <p:embed/>
                </p:oleObj>
              </mc:Choice>
              <mc:Fallback>
                <p:oleObj name="Equation" r:id="rId3" imgW="2908080" imgH="457200" progId="Equation.DSMT4">
                  <p:embed/>
                  <p:pic>
                    <p:nvPicPr>
                      <p:cNvPr id="102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1871" y="1066712"/>
                        <a:ext cx="738505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cs typeface="Times New Roman" pitchFamily="18" charset="0"/>
              </a:rPr>
              <a:t>Example 3</a:t>
            </a:r>
            <a:endParaRPr lang="en-US" sz="3400" b="1" dirty="0"/>
          </a:p>
        </p:txBody>
      </p:sp>
      <p:graphicFrame>
        <p:nvGraphicFramePr>
          <p:cNvPr id="2" name="Object 1"/>
          <p:cNvGraphicFramePr>
            <a:graphicFrameLocks noChangeAspect="1"/>
          </p:cNvGraphicFramePr>
          <p:nvPr>
            <p:extLst>
              <p:ext uri="{D42A27DB-BD31-4B8C-83A1-F6EECF244321}">
                <p14:modId xmlns:p14="http://schemas.microsoft.com/office/powerpoint/2010/main" val="2293866042"/>
              </p:ext>
            </p:extLst>
          </p:nvPr>
        </p:nvGraphicFramePr>
        <p:xfrm>
          <a:off x="1333715" y="2743200"/>
          <a:ext cx="2743200" cy="989011"/>
        </p:xfrm>
        <a:graphic>
          <a:graphicData uri="http://schemas.openxmlformats.org/presentationml/2006/ole">
            <mc:AlternateContent xmlns:mc="http://schemas.openxmlformats.org/markup-compatibility/2006">
              <mc:Choice xmlns:v="urn:schemas-microsoft-com:vml" Requires="v">
                <p:oleObj spid="_x0000_s20482" name="Equation" r:id="rId6" imgW="1498320" imgH="457200" progId="Equation.DSMT4">
                  <p:embed/>
                </p:oleObj>
              </mc:Choice>
              <mc:Fallback>
                <p:oleObj name="Equation" r:id="rId6" imgW="1498320" imgH="457200" progId="Equation.DSMT4">
                  <p:embed/>
                  <p:pic>
                    <p:nvPicPr>
                      <p:cNvPr id="2"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3715" y="2743200"/>
                        <a:ext cx="2743200" cy="9890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149722338"/>
              </p:ext>
            </p:extLst>
          </p:nvPr>
        </p:nvGraphicFramePr>
        <p:xfrm>
          <a:off x="1366838" y="3962400"/>
          <a:ext cx="3673475" cy="1154113"/>
        </p:xfrm>
        <a:graphic>
          <a:graphicData uri="http://schemas.openxmlformats.org/presentationml/2006/ole">
            <mc:AlternateContent xmlns:mc="http://schemas.openxmlformats.org/markup-compatibility/2006">
              <mc:Choice xmlns:v="urn:schemas-microsoft-com:vml" Requires="v">
                <p:oleObj spid="_x0000_s20483" name="Equation" r:id="rId8" imgW="2006280" imgH="533160" progId="Equation.DSMT4">
                  <p:embed/>
                </p:oleObj>
              </mc:Choice>
              <mc:Fallback>
                <p:oleObj name="Equation" r:id="rId8" imgW="2006280" imgH="533160" progId="Equation.DSMT4">
                  <p:embed/>
                  <p:pic>
                    <p:nvPicPr>
                      <p:cNvPr id="4"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66838" y="3962400"/>
                        <a:ext cx="3673475" cy="1154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Date Placeholder 5"/>
          <p:cNvSpPr>
            <a:spLocks noGrp="1"/>
          </p:cNvSpPr>
          <p:nvPr>
            <p:ph type="dt" sz="half" idx="10"/>
          </p:nvPr>
        </p:nvSpPr>
        <p:spPr>
          <a:xfrm>
            <a:off x="457200" y="6356350"/>
            <a:ext cx="2133600" cy="365125"/>
          </a:xfrm>
        </p:spPr>
        <p:txBody>
          <a:bodyPr/>
          <a:lstStyle/>
          <a:p>
            <a:fld id="{BA26633D-37F5-4E30-B13E-5306C35CFF17}" type="datetime1">
              <a:rPr lang="en-US" smtClean="0"/>
              <a:pPr/>
              <a:t>2/13/2021</a:t>
            </a:fld>
            <a:endParaRPr lang="en-US" dirty="0"/>
          </a:p>
        </p:txBody>
      </p:sp>
      <p:sp>
        <p:nvSpPr>
          <p:cNvPr id="12"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68</a:t>
            </a:fld>
            <a:endParaRPr lang="en-US"/>
          </a:p>
        </p:txBody>
      </p:sp>
      <p:sp>
        <p:nvSpPr>
          <p:cNvPr id="13"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14" name="Rectangle 13"/>
          <p:cNvSpPr/>
          <p:nvPr/>
        </p:nvSpPr>
        <p:spPr>
          <a:xfrm>
            <a:off x="0" y="1066712"/>
            <a:ext cx="1681871" cy="523220"/>
          </a:xfrm>
          <a:prstGeom prst="rect">
            <a:avLst/>
          </a:prstGeom>
        </p:spPr>
        <p:txBody>
          <a:bodyPr wrap="none">
            <a:spAutoFit/>
          </a:bodyPr>
          <a:lstStyle/>
          <a:p>
            <a:r>
              <a:rPr lang="en-US" sz="2800" b="1" dirty="0">
                <a:cs typeface="Times New Roman" pitchFamily="18" charset="0"/>
              </a:rPr>
              <a:t>Question:</a:t>
            </a:r>
            <a:endParaRPr lang="en-US" sz="2800" dirty="0"/>
          </a:p>
        </p:txBody>
      </p:sp>
    </p:spTree>
    <p:extLst>
      <p:ext uri="{BB962C8B-B14F-4D97-AF65-F5344CB8AC3E}">
        <p14:creationId xmlns:p14="http://schemas.microsoft.com/office/powerpoint/2010/main" val="47215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8">
                                            <p:txEl>
                                              <p:pRg st="0" end="0"/>
                                            </p:txEl>
                                          </p:spTgt>
                                        </p:tgtEl>
                                        <p:attrNameLst>
                                          <p:attrName>style.visibility</p:attrName>
                                        </p:attrNameLst>
                                      </p:cBhvr>
                                      <p:to>
                                        <p:strVal val="visible"/>
                                      </p:to>
                                    </p:set>
                                    <p:animEffect transition="in" filter="fade">
                                      <p:cBhvr>
                                        <p:cTn id="12" dur="500"/>
                                        <p:tgtEl>
                                          <p:spTgt spid="102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Rot="1" noChangeArrowheads="1"/>
          </p:cNvSpPr>
          <p:nvPr>
            <p:ph idx="4294967295"/>
          </p:nvPr>
        </p:nvSpPr>
        <p:spPr>
          <a:xfrm>
            <a:off x="0" y="1935163"/>
            <a:ext cx="2971800" cy="503237"/>
          </a:xfrm>
        </p:spPr>
        <p:txBody>
          <a:bodyPr>
            <a:noAutofit/>
          </a:bodyPr>
          <a:lstStyle/>
          <a:p>
            <a:pPr marL="0" indent="0" eaLnBrk="1" hangingPunct="1">
              <a:buNone/>
            </a:pPr>
            <a:r>
              <a:rPr lang="en-US" sz="2800" b="1" dirty="0">
                <a:cs typeface="Times New Roman" pitchFamily="18" charset="0"/>
              </a:rPr>
              <a:t>Solution:</a:t>
            </a:r>
          </a:p>
        </p:txBody>
      </p:sp>
      <p:graphicFrame>
        <p:nvGraphicFramePr>
          <p:cNvPr id="8" name="Object 7"/>
          <p:cNvGraphicFramePr>
            <a:graphicFrameLocks noChangeAspect="1"/>
          </p:cNvGraphicFramePr>
          <p:nvPr>
            <p:extLst>
              <p:ext uri="{D42A27DB-BD31-4B8C-83A1-F6EECF244321}">
                <p14:modId xmlns:p14="http://schemas.microsoft.com/office/powerpoint/2010/main" val="3809783325"/>
              </p:ext>
            </p:extLst>
          </p:nvPr>
        </p:nvGraphicFramePr>
        <p:xfrm>
          <a:off x="1905000" y="990600"/>
          <a:ext cx="6453187" cy="542925"/>
        </p:xfrm>
        <a:graphic>
          <a:graphicData uri="http://schemas.openxmlformats.org/presentationml/2006/ole">
            <mc:AlternateContent xmlns:mc="http://schemas.openxmlformats.org/markup-compatibility/2006">
              <mc:Choice xmlns:v="urn:schemas-microsoft-com:vml" Requires="v">
                <p:oleObj spid="_x0000_s21505" name="Equation" r:id="rId3" imgW="2273040" imgH="215640" progId="Equation.DSMT4">
                  <p:embed/>
                </p:oleObj>
              </mc:Choice>
              <mc:Fallback>
                <p:oleObj name="Equation" r:id="rId3" imgW="2273040" imgH="215640" progId="Equation.DSMT4">
                  <p:embed/>
                  <p:pic>
                    <p:nvPicPr>
                      <p:cNvPr id="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990600"/>
                        <a:ext cx="6453187"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11"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cs typeface="Times New Roman" pitchFamily="18" charset="0"/>
              </a:rPr>
              <a:t>Example 4</a:t>
            </a:r>
            <a:endParaRPr lang="en-US" sz="3400" b="1" dirty="0"/>
          </a:p>
        </p:txBody>
      </p:sp>
      <p:graphicFrame>
        <p:nvGraphicFramePr>
          <p:cNvPr id="2" name="Object 1"/>
          <p:cNvGraphicFramePr>
            <a:graphicFrameLocks noChangeAspect="1"/>
          </p:cNvGraphicFramePr>
          <p:nvPr>
            <p:extLst>
              <p:ext uri="{D42A27DB-BD31-4B8C-83A1-F6EECF244321}">
                <p14:modId xmlns:p14="http://schemas.microsoft.com/office/powerpoint/2010/main" val="3624581137"/>
              </p:ext>
            </p:extLst>
          </p:nvPr>
        </p:nvGraphicFramePr>
        <p:xfrm>
          <a:off x="2209800" y="2133600"/>
          <a:ext cx="2644775" cy="522288"/>
        </p:xfrm>
        <a:graphic>
          <a:graphicData uri="http://schemas.openxmlformats.org/presentationml/2006/ole">
            <mc:AlternateContent xmlns:mc="http://schemas.openxmlformats.org/markup-compatibility/2006">
              <mc:Choice xmlns:v="urn:schemas-microsoft-com:vml" Requires="v">
                <p:oleObj spid="_x0000_s21506" name="Equation" r:id="rId6" imgW="1155600" imgH="228600" progId="Equation.DSMT4">
                  <p:embed/>
                </p:oleObj>
              </mc:Choice>
              <mc:Fallback>
                <p:oleObj name="Equation" r:id="rId6" imgW="1155600" imgH="228600" progId="Equation.DSMT4">
                  <p:embed/>
                  <p:pic>
                    <p:nvPicPr>
                      <p:cNvPr id="2"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9800" y="2133600"/>
                        <a:ext cx="2644775" cy="522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41877928"/>
              </p:ext>
            </p:extLst>
          </p:nvPr>
        </p:nvGraphicFramePr>
        <p:xfrm>
          <a:off x="2209800" y="3581400"/>
          <a:ext cx="3227388" cy="550863"/>
        </p:xfrm>
        <a:graphic>
          <a:graphicData uri="http://schemas.openxmlformats.org/presentationml/2006/ole">
            <mc:AlternateContent xmlns:mc="http://schemas.openxmlformats.org/markup-compatibility/2006">
              <mc:Choice xmlns:v="urn:schemas-microsoft-com:vml" Requires="v">
                <p:oleObj spid="_x0000_s21507" name="Equation" r:id="rId8" imgW="1409400" imgH="241200" progId="Equation.DSMT4">
                  <p:embed/>
                </p:oleObj>
              </mc:Choice>
              <mc:Fallback>
                <p:oleObj name="Equation" r:id="rId8" imgW="1409400" imgH="241200" progId="Equation.DSMT4">
                  <p:embed/>
                  <p:pic>
                    <p:nvPicPr>
                      <p:cNvPr id="5"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9800" y="3581400"/>
                        <a:ext cx="3227388" cy="550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845134143"/>
              </p:ext>
            </p:extLst>
          </p:nvPr>
        </p:nvGraphicFramePr>
        <p:xfrm>
          <a:off x="2057400" y="4343400"/>
          <a:ext cx="5667375" cy="579438"/>
        </p:xfrm>
        <a:graphic>
          <a:graphicData uri="http://schemas.openxmlformats.org/presentationml/2006/ole">
            <mc:AlternateContent xmlns:mc="http://schemas.openxmlformats.org/markup-compatibility/2006">
              <mc:Choice xmlns:v="urn:schemas-microsoft-com:vml" Requires="v">
                <p:oleObj spid="_x0000_s21508" name="Equation" r:id="rId10" imgW="2476500" imgH="254000" progId="Equation.DSMT4">
                  <p:embed/>
                </p:oleObj>
              </mc:Choice>
              <mc:Fallback>
                <p:oleObj name="Equation" r:id="rId10" imgW="2476500" imgH="254000" progId="Equation.DSMT4">
                  <p:embed/>
                  <p:pic>
                    <p:nvPicPr>
                      <p:cNvPr id="6"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7400" y="4343400"/>
                        <a:ext cx="5667375" cy="5794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699029556"/>
              </p:ext>
            </p:extLst>
          </p:nvPr>
        </p:nvGraphicFramePr>
        <p:xfrm>
          <a:off x="2209800" y="2895600"/>
          <a:ext cx="2908300" cy="522288"/>
        </p:xfrm>
        <a:graphic>
          <a:graphicData uri="http://schemas.openxmlformats.org/presentationml/2006/ole">
            <mc:AlternateContent xmlns:mc="http://schemas.openxmlformats.org/markup-compatibility/2006">
              <mc:Choice xmlns:v="urn:schemas-microsoft-com:vml" Requires="v">
                <p:oleObj spid="_x0000_s21509" name="Equation" r:id="rId12" imgW="1269720" imgH="228600" progId="Equation.DSMT4">
                  <p:embed/>
                </p:oleObj>
              </mc:Choice>
              <mc:Fallback>
                <p:oleObj name="Equation" r:id="rId12" imgW="1269720" imgH="228600" progId="Equation.DSMT4">
                  <p:embed/>
                  <p:pic>
                    <p:nvPicPr>
                      <p:cNvPr id="7"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9800" y="2895600"/>
                        <a:ext cx="2908300" cy="522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Date Placeholder 5"/>
          <p:cNvSpPr>
            <a:spLocks noGrp="1"/>
          </p:cNvSpPr>
          <p:nvPr>
            <p:ph type="dt" sz="half" idx="10"/>
          </p:nvPr>
        </p:nvSpPr>
        <p:spPr>
          <a:xfrm>
            <a:off x="457200" y="6356350"/>
            <a:ext cx="2133600" cy="365125"/>
          </a:xfrm>
        </p:spPr>
        <p:txBody>
          <a:bodyPr/>
          <a:lstStyle/>
          <a:p>
            <a:fld id="{AA0137F5-ADB8-4C96-8F4F-F13CD485471E}" type="datetime1">
              <a:rPr lang="en-US" smtClean="0"/>
              <a:pPr/>
              <a:t>2/13/2021</a:t>
            </a:fld>
            <a:endParaRPr lang="en-US"/>
          </a:p>
        </p:txBody>
      </p:sp>
      <p:sp>
        <p:nvSpPr>
          <p:cNvPr id="14"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69</a:t>
            </a:fld>
            <a:endParaRPr lang="en-US"/>
          </a:p>
        </p:txBody>
      </p:sp>
      <p:sp>
        <p:nvSpPr>
          <p:cNvPr id="15"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16" name="Rectangle 15"/>
          <p:cNvSpPr/>
          <p:nvPr/>
        </p:nvSpPr>
        <p:spPr>
          <a:xfrm>
            <a:off x="0" y="914400"/>
            <a:ext cx="1681871" cy="523220"/>
          </a:xfrm>
          <a:prstGeom prst="rect">
            <a:avLst/>
          </a:prstGeom>
        </p:spPr>
        <p:txBody>
          <a:bodyPr wrap="none">
            <a:spAutoFit/>
          </a:bodyPr>
          <a:lstStyle/>
          <a:p>
            <a:r>
              <a:rPr lang="en-US" sz="2800" b="1" dirty="0">
                <a:cs typeface="Times New Roman" pitchFamily="18" charset="0"/>
              </a:rPr>
              <a:t>Question:</a:t>
            </a:r>
            <a:endParaRPr lang="en-US" sz="2800" dirty="0"/>
          </a:p>
        </p:txBody>
      </p:sp>
    </p:spTree>
    <p:extLst>
      <p:ext uri="{BB962C8B-B14F-4D97-AF65-F5344CB8AC3E}">
        <p14:creationId xmlns:p14="http://schemas.microsoft.com/office/powerpoint/2010/main" val="22777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795">
                                            <p:txEl>
                                              <p:pRg st="0" end="0"/>
                                            </p:txEl>
                                          </p:spTgt>
                                        </p:tgtEl>
                                        <p:attrNameLst>
                                          <p:attrName>style.visibility</p:attrName>
                                        </p:attrNameLst>
                                      </p:cBhvr>
                                      <p:to>
                                        <p:strVal val="visible"/>
                                      </p:to>
                                    </p:set>
                                    <p:animEffect transition="in" filter="fade">
                                      <p:cBhvr>
                                        <p:cTn id="12" dur="500"/>
                                        <p:tgtEl>
                                          <p:spTgt spid="3379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E8E3B57-008B-4F6C-8BC2-2320E79D5865}"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724891" y="0"/>
            <a:ext cx="7065818"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noProof="0" dirty="0">
                <a:ln>
                  <a:noFill/>
                </a:ln>
                <a:solidFill>
                  <a:schemeClr val="dk1"/>
                </a:solidFill>
                <a:effectLst/>
                <a:uLnTx/>
                <a:uFillTx/>
                <a:latin typeface="+mn-lt"/>
                <a:ea typeface="+mn-ea"/>
                <a:cs typeface="+mn-cs"/>
              </a:rPr>
              <a:t>Program Outcomes (PO)</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Content Placeholder 1"/>
          <p:cNvSpPr>
            <a:spLocks noGrp="1"/>
          </p:cNvSpPr>
          <p:nvPr>
            <p:ph idx="1"/>
          </p:nvPr>
        </p:nvSpPr>
        <p:spPr>
          <a:xfrm>
            <a:off x="304800" y="1219200"/>
            <a:ext cx="8382000" cy="4906963"/>
          </a:xfrm>
        </p:spPr>
        <p:txBody>
          <a:bodyPr>
            <a:normAutofit fontScale="62500" lnSpcReduction="20000"/>
          </a:bodyPr>
          <a:lstStyle/>
          <a:p>
            <a:pPr algn="just">
              <a:buFont typeface="Wingdings" panose="05000000000000000000" pitchFamily="2" charset="2"/>
              <a:buChar char="Ø"/>
            </a:pPr>
            <a:r>
              <a:rPr lang="en-US" sz="4500" b="1" dirty="0"/>
              <a:t>5</a:t>
            </a:r>
            <a:r>
              <a:rPr lang="en-US" sz="4500" b="1" dirty="0">
                <a:latin typeface="Times New Roman" pitchFamily="18" charset="0"/>
                <a:cs typeface="Times New Roman" pitchFamily="18" charset="0"/>
              </a:rPr>
              <a:t>.Modern tool usage:</a:t>
            </a:r>
            <a:r>
              <a:rPr lang="en-US" sz="3600" dirty="0">
                <a:latin typeface="Times New Roman" pitchFamily="18" charset="0"/>
                <a:cs typeface="Times New Roman" pitchFamily="18" charset="0"/>
              </a:rPr>
              <a:t> Create, select, and apply appropriate techniques, resources, and modern engineering and IT tools including prediction and modeling to complex engineering activities with an understanding of the limitations. </a:t>
            </a:r>
          </a:p>
          <a:p>
            <a:pPr algn="just">
              <a:buFont typeface="Wingdings" panose="05000000000000000000" pitchFamily="2" charset="2"/>
              <a:buChar char="Ø"/>
            </a:pPr>
            <a:r>
              <a:rPr lang="en-US" sz="4500" b="1" dirty="0">
                <a:latin typeface="Times New Roman" pitchFamily="18" charset="0"/>
                <a:cs typeface="Times New Roman" pitchFamily="18" charset="0"/>
              </a:rPr>
              <a:t>6.The engineer and society:</a:t>
            </a:r>
            <a:r>
              <a:rPr lang="en-US" sz="5100" dirty="0">
                <a:latin typeface="Times New Roman" pitchFamily="18" charset="0"/>
                <a:cs typeface="Times New Roman" pitchFamily="18" charset="0"/>
              </a:rPr>
              <a:t> </a:t>
            </a:r>
            <a:r>
              <a:rPr lang="en-US" sz="3600" dirty="0">
                <a:latin typeface="Times New Roman" pitchFamily="18" charset="0"/>
                <a:cs typeface="Times New Roman" pitchFamily="18" charset="0"/>
              </a:rPr>
              <a:t>Apply reasoning informed by the contextual knowledge to assess societal, health, safety, legal and cultural issues and the consequent responsibilities relevant to the professional engineering practice.</a:t>
            </a:r>
          </a:p>
          <a:p>
            <a:pPr algn="just">
              <a:buFont typeface="Wingdings" panose="05000000000000000000" pitchFamily="2" charset="2"/>
              <a:buChar char="Ø"/>
            </a:pPr>
            <a:r>
              <a:rPr lang="en-US" sz="4500" b="1" dirty="0">
                <a:latin typeface="Times New Roman" pitchFamily="18" charset="0"/>
                <a:cs typeface="Times New Roman" pitchFamily="18" charset="0"/>
              </a:rPr>
              <a:t>7.Environment and sustainability:</a:t>
            </a:r>
            <a:r>
              <a:rPr lang="en-US" sz="3600" b="1" dirty="0">
                <a:latin typeface="Times New Roman" pitchFamily="18" charset="0"/>
                <a:cs typeface="Times New Roman" pitchFamily="18" charset="0"/>
              </a:rPr>
              <a:t> </a:t>
            </a:r>
            <a:r>
              <a:rPr lang="en-US" sz="3600" dirty="0">
                <a:latin typeface="Times New Roman" pitchFamily="18" charset="0"/>
                <a:cs typeface="Times New Roman" pitchFamily="18" charset="0"/>
              </a:rPr>
              <a:t>Understand the impact of the professional engineering solutions in societal and environmental     contexts, and demonstrate the knowledge of, and need for sustainable     development. </a:t>
            </a:r>
          </a:p>
          <a:p>
            <a:pPr algn="just">
              <a:buFont typeface="Wingdings" panose="05000000000000000000" pitchFamily="2" charset="2"/>
              <a:buChar char="Ø"/>
            </a:pPr>
            <a:r>
              <a:rPr lang="en-US" sz="4500" b="1" dirty="0">
                <a:latin typeface="Times New Roman" pitchFamily="18" charset="0"/>
                <a:cs typeface="Times New Roman" pitchFamily="18" charset="0"/>
              </a:rPr>
              <a:t>8.Ethics:</a:t>
            </a:r>
            <a:r>
              <a:rPr lang="en-US" sz="5100" dirty="0">
                <a:latin typeface="Times New Roman" pitchFamily="18" charset="0"/>
                <a:cs typeface="Times New Roman" pitchFamily="18" charset="0"/>
              </a:rPr>
              <a:t> </a:t>
            </a:r>
            <a:r>
              <a:rPr lang="en-US" sz="3600" dirty="0">
                <a:latin typeface="Times New Roman" pitchFamily="18" charset="0"/>
                <a:cs typeface="Times New Roman" pitchFamily="18" charset="0"/>
              </a:rPr>
              <a:t>Apply ethical principles and commit to professional ethics and responsibilities and norms of the engineering practice.</a:t>
            </a:r>
          </a:p>
          <a:p>
            <a:pPr marL="0" indent="0" algn="just">
              <a:buNone/>
            </a:pPr>
            <a:endParaRPr lang="en-US" sz="2400" dirty="0">
              <a:latin typeface="Times New Roman" pitchFamily="18" charset="0"/>
              <a:cs typeface="Times New Roman" pitchFamily="18" charset="0"/>
            </a:endParaRPr>
          </a:p>
          <a:p>
            <a:pPr marL="0" indent="0" fontAlgn="ctr">
              <a:buNone/>
            </a:pPr>
            <a:endParaRPr lang="en-US" sz="2400" dirty="0"/>
          </a:p>
          <a:p>
            <a:endParaRPr lang="en-US" dirty="0"/>
          </a:p>
        </p:txBody>
      </p:sp>
    </p:spTree>
    <p:extLst>
      <p:ext uri="{BB962C8B-B14F-4D97-AF65-F5344CB8AC3E}">
        <p14:creationId xmlns:p14="http://schemas.microsoft.com/office/powerpoint/2010/main" val="26255652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extLst>
              <p:ext uri="{D42A27DB-BD31-4B8C-83A1-F6EECF244321}">
                <p14:modId xmlns:p14="http://schemas.microsoft.com/office/powerpoint/2010/main" val="4169006067"/>
              </p:ext>
            </p:extLst>
          </p:nvPr>
        </p:nvGraphicFramePr>
        <p:xfrm>
          <a:off x="6096000" y="819422"/>
          <a:ext cx="2823900" cy="428628"/>
        </p:xfrm>
        <a:graphic>
          <a:graphicData uri="http://schemas.openxmlformats.org/presentationml/2006/ole">
            <mc:AlternateContent xmlns:mc="http://schemas.openxmlformats.org/markup-compatibility/2006">
              <mc:Choice xmlns:v="urn:schemas-microsoft-com:vml" Requires="v">
                <p:oleObj spid="_x0000_s22529" name="Equation" r:id="rId3" imgW="34137600" imgH="5181600" progId="Equation.DSMT4">
                  <p:embed/>
                </p:oleObj>
              </mc:Choice>
              <mc:Fallback>
                <p:oleObj name="Equation" r:id="rId3" imgW="34137600" imgH="5181600" progId="Equation.DSMT4">
                  <p:embed/>
                  <p:pic>
                    <p:nvPicPr>
                      <p:cNvPr id="1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819422"/>
                        <a:ext cx="2823900" cy="4286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897098727"/>
              </p:ext>
            </p:extLst>
          </p:nvPr>
        </p:nvGraphicFramePr>
        <p:xfrm>
          <a:off x="1917337" y="1858604"/>
          <a:ext cx="5223164" cy="479421"/>
        </p:xfrm>
        <a:graphic>
          <a:graphicData uri="http://schemas.openxmlformats.org/presentationml/2006/ole">
            <mc:AlternateContent xmlns:mc="http://schemas.openxmlformats.org/markup-compatibility/2006">
              <mc:Choice xmlns:v="urn:schemas-microsoft-com:vml" Requires="v">
                <p:oleObj spid="_x0000_s22530" name="Equation" r:id="rId5" imgW="63093600" imgH="5791200" progId="Equation.DSMT4">
                  <p:embed/>
                </p:oleObj>
              </mc:Choice>
              <mc:Fallback>
                <p:oleObj name="Equation" r:id="rId5" imgW="63093600" imgH="5791200" progId="Equation.DSMT4">
                  <p:embed/>
                  <p:pic>
                    <p:nvPicPr>
                      <p:cNvPr id="11"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7337" y="1858604"/>
                        <a:ext cx="5223164" cy="4794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
        <p:nvSpPr>
          <p:cNvPr id="13"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cs typeface="Times New Roman" pitchFamily="18" charset="0"/>
              </a:rPr>
              <a:t>Example 5</a:t>
            </a:r>
            <a:endParaRPr lang="en-US" sz="3400" b="1" dirty="0"/>
          </a:p>
        </p:txBody>
      </p:sp>
      <p:sp>
        <p:nvSpPr>
          <p:cNvPr id="3" name="Rectangle 2"/>
          <p:cNvSpPr/>
          <p:nvPr/>
        </p:nvSpPr>
        <p:spPr>
          <a:xfrm>
            <a:off x="1755956" y="817163"/>
            <a:ext cx="4376519" cy="430887"/>
          </a:xfrm>
          <a:prstGeom prst="rect">
            <a:avLst/>
          </a:prstGeom>
        </p:spPr>
        <p:txBody>
          <a:bodyPr wrap="none">
            <a:spAutoFit/>
          </a:bodyPr>
          <a:lstStyle/>
          <a:p>
            <a:r>
              <a:rPr lang="en-US" sz="2200" dirty="0">
                <a:cs typeface="Times New Roman" pitchFamily="18" charset="0"/>
              </a:rPr>
              <a:t>Find the second partial derivatives of</a:t>
            </a:r>
          </a:p>
        </p:txBody>
      </p:sp>
      <p:sp>
        <p:nvSpPr>
          <p:cNvPr id="4" name="Rectangle 3"/>
          <p:cNvSpPr/>
          <p:nvPr/>
        </p:nvSpPr>
        <p:spPr>
          <a:xfrm>
            <a:off x="183241" y="1371600"/>
            <a:ext cx="1584088" cy="523220"/>
          </a:xfrm>
          <a:prstGeom prst="rect">
            <a:avLst/>
          </a:prstGeom>
        </p:spPr>
        <p:txBody>
          <a:bodyPr wrap="none">
            <a:spAutoFit/>
          </a:bodyPr>
          <a:lstStyle/>
          <a:p>
            <a:r>
              <a:rPr lang="en-US" sz="2800" b="1" dirty="0">
                <a:cs typeface="Times New Roman" pitchFamily="18" charset="0"/>
              </a:rPr>
              <a:t>Solution:</a:t>
            </a:r>
            <a:endParaRPr lang="en-US" sz="2800" dirty="0">
              <a:cs typeface="Times New Roman" pitchFamily="18" charset="0"/>
            </a:endParaRPr>
          </a:p>
        </p:txBody>
      </p:sp>
      <p:sp>
        <p:nvSpPr>
          <p:cNvPr id="5" name="Rectangle 4"/>
          <p:cNvSpPr/>
          <p:nvPr/>
        </p:nvSpPr>
        <p:spPr>
          <a:xfrm>
            <a:off x="183241" y="2242066"/>
            <a:ext cx="1095172" cy="369332"/>
          </a:xfrm>
          <a:prstGeom prst="rect">
            <a:avLst/>
          </a:prstGeom>
        </p:spPr>
        <p:txBody>
          <a:bodyPr wrap="none">
            <a:spAutoFit/>
          </a:bodyPr>
          <a:lstStyle/>
          <a:p>
            <a:r>
              <a:rPr lang="en-US" dirty="0">
                <a:cs typeface="Times New Roman" pitchFamily="18" charset="0"/>
              </a:rPr>
              <a:t>Therefore</a:t>
            </a:r>
          </a:p>
        </p:txBody>
      </p:sp>
      <p:graphicFrame>
        <p:nvGraphicFramePr>
          <p:cNvPr id="2" name="Object 1"/>
          <p:cNvGraphicFramePr>
            <a:graphicFrameLocks noChangeAspect="1"/>
          </p:cNvGraphicFramePr>
          <p:nvPr>
            <p:extLst>
              <p:ext uri="{D42A27DB-BD31-4B8C-83A1-F6EECF244321}">
                <p14:modId xmlns:p14="http://schemas.microsoft.com/office/powerpoint/2010/main" val="3689053266"/>
              </p:ext>
            </p:extLst>
          </p:nvPr>
        </p:nvGraphicFramePr>
        <p:xfrm>
          <a:off x="1661574" y="2440587"/>
          <a:ext cx="3051175" cy="492125"/>
        </p:xfrm>
        <a:graphic>
          <a:graphicData uri="http://schemas.openxmlformats.org/presentationml/2006/ole">
            <mc:AlternateContent xmlns:mc="http://schemas.openxmlformats.org/markup-compatibility/2006">
              <mc:Choice xmlns:v="urn:schemas-microsoft-com:vml" Requires="v">
                <p:oleObj spid="_x0000_s22531" name="Equation" r:id="rId8" imgW="1333500" imgH="215900" progId="Equation.DSMT4">
                  <p:embed/>
                </p:oleObj>
              </mc:Choice>
              <mc:Fallback>
                <p:oleObj name="Equation" r:id="rId8" imgW="1333500" imgH="215900" progId="Equation.DSMT4">
                  <p:embed/>
                  <p:pic>
                    <p:nvPicPr>
                      <p:cNvPr id="2"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61574" y="2440587"/>
                        <a:ext cx="3051175"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114814766"/>
              </p:ext>
            </p:extLst>
          </p:nvPr>
        </p:nvGraphicFramePr>
        <p:xfrm>
          <a:off x="1777462" y="3050187"/>
          <a:ext cx="2673350" cy="550863"/>
        </p:xfrm>
        <a:graphic>
          <a:graphicData uri="http://schemas.openxmlformats.org/presentationml/2006/ole">
            <mc:AlternateContent xmlns:mc="http://schemas.openxmlformats.org/markup-compatibility/2006">
              <mc:Choice xmlns:v="urn:schemas-microsoft-com:vml" Requires="v">
                <p:oleObj spid="_x0000_s22532" name="Equation" r:id="rId10" imgW="1168400" imgH="241300" progId="Equation.DSMT4">
                  <p:embed/>
                </p:oleObj>
              </mc:Choice>
              <mc:Fallback>
                <p:oleObj name="Equation" r:id="rId10" imgW="1168400" imgH="241300" progId="Equation.DSMT4">
                  <p:embed/>
                  <p:pic>
                    <p:nvPicPr>
                      <p:cNvPr id="6"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77462" y="3050187"/>
                        <a:ext cx="2673350" cy="550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519093962"/>
              </p:ext>
            </p:extLst>
          </p:nvPr>
        </p:nvGraphicFramePr>
        <p:xfrm>
          <a:off x="1737774" y="3735987"/>
          <a:ext cx="2557463" cy="549275"/>
        </p:xfrm>
        <a:graphic>
          <a:graphicData uri="http://schemas.openxmlformats.org/presentationml/2006/ole">
            <mc:AlternateContent xmlns:mc="http://schemas.openxmlformats.org/markup-compatibility/2006">
              <mc:Choice xmlns:v="urn:schemas-microsoft-com:vml" Requires="v">
                <p:oleObj spid="_x0000_s22533" name="Equation" r:id="rId12" imgW="1117600" imgH="241300" progId="Equation.DSMT4">
                  <p:embed/>
                </p:oleObj>
              </mc:Choice>
              <mc:Fallback>
                <p:oleObj name="Equation" r:id="rId12" imgW="1117600" imgH="241300" progId="Equation.DSMT4">
                  <p:embed/>
                  <p:pic>
                    <p:nvPicPr>
                      <p:cNvPr id="7"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37774" y="3735987"/>
                        <a:ext cx="2557463"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10327775"/>
              </p:ext>
            </p:extLst>
          </p:nvPr>
        </p:nvGraphicFramePr>
        <p:xfrm>
          <a:off x="1818737" y="4421787"/>
          <a:ext cx="2122487" cy="550863"/>
        </p:xfrm>
        <a:graphic>
          <a:graphicData uri="http://schemas.openxmlformats.org/presentationml/2006/ole">
            <mc:AlternateContent xmlns:mc="http://schemas.openxmlformats.org/markup-compatibility/2006">
              <mc:Choice xmlns:v="urn:schemas-microsoft-com:vml" Requires="v">
                <p:oleObj spid="_x0000_s22534" name="Equation" r:id="rId14" imgW="927100" imgH="241300" progId="Equation.DSMT4">
                  <p:embed/>
                </p:oleObj>
              </mc:Choice>
              <mc:Fallback>
                <p:oleObj name="Equation" r:id="rId14" imgW="927100" imgH="241300" progId="Equation.DSMT4">
                  <p:embed/>
                  <p:pic>
                    <p:nvPicPr>
                      <p:cNvPr id="8"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18737" y="4421787"/>
                        <a:ext cx="2122487" cy="550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Date Placeholder 5"/>
          <p:cNvSpPr>
            <a:spLocks noGrp="1"/>
          </p:cNvSpPr>
          <p:nvPr>
            <p:ph type="dt" sz="half" idx="10"/>
          </p:nvPr>
        </p:nvSpPr>
        <p:spPr>
          <a:xfrm>
            <a:off x="457200" y="6356350"/>
            <a:ext cx="2133600" cy="365125"/>
          </a:xfrm>
        </p:spPr>
        <p:txBody>
          <a:bodyPr/>
          <a:lstStyle/>
          <a:p>
            <a:fld id="{342A62E9-E22E-4A15-AC44-4AC2A042BFCF}" type="datetime1">
              <a:rPr lang="en-US" smtClean="0"/>
              <a:pPr/>
              <a:t>2/13/2021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70</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17" name="Rectangle 16"/>
          <p:cNvSpPr/>
          <p:nvPr/>
        </p:nvSpPr>
        <p:spPr>
          <a:xfrm>
            <a:off x="183241" y="751545"/>
            <a:ext cx="1681871" cy="523220"/>
          </a:xfrm>
          <a:prstGeom prst="rect">
            <a:avLst/>
          </a:prstGeom>
        </p:spPr>
        <p:txBody>
          <a:bodyPr wrap="none">
            <a:spAutoFit/>
          </a:bodyPr>
          <a:lstStyle/>
          <a:p>
            <a:r>
              <a:rPr lang="en-US" sz="2800" b="1" dirty="0">
                <a:cs typeface="Times New Roman" pitchFamily="18" charset="0"/>
              </a:rPr>
              <a:t>Question:</a:t>
            </a:r>
            <a:endParaRPr lang="en-US" sz="2800" dirty="0"/>
          </a:p>
        </p:txBody>
      </p:sp>
    </p:spTree>
    <p:extLst>
      <p:ext uri="{BB962C8B-B14F-4D97-AF65-F5344CB8AC3E}">
        <p14:creationId xmlns:p14="http://schemas.microsoft.com/office/powerpoint/2010/main" val="368520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1171320567"/>
              </p:ext>
            </p:extLst>
          </p:nvPr>
        </p:nvGraphicFramePr>
        <p:xfrm>
          <a:off x="1690519" y="905669"/>
          <a:ext cx="7391399" cy="903831"/>
        </p:xfrm>
        <a:graphic>
          <a:graphicData uri="http://schemas.openxmlformats.org/presentationml/2006/ole">
            <mc:AlternateContent xmlns:mc="http://schemas.openxmlformats.org/markup-compatibility/2006">
              <mc:Choice xmlns:v="urn:schemas-microsoft-com:vml" Requires="v">
                <p:oleObj spid="_x0000_s23553" name="Equation" r:id="rId3" imgW="3479760" imgH="444240" progId="Equation.DSMT4">
                  <p:embed/>
                </p:oleObj>
              </mc:Choice>
              <mc:Fallback>
                <p:oleObj name="Equation" r:id="rId3" imgW="3479760" imgH="444240"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519" y="905669"/>
                        <a:ext cx="7391399" cy="9038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Content Placeholder 2"/>
          <p:cNvSpPr txBox="1">
            <a:spLocks/>
          </p:cNvSpPr>
          <p:nvPr/>
        </p:nvSpPr>
        <p:spPr>
          <a:xfrm>
            <a:off x="-34636" y="1953491"/>
            <a:ext cx="15240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Solution:</a:t>
            </a:r>
          </a:p>
          <a:p>
            <a:endParaRPr lang="en-US" b="1" dirty="0"/>
          </a:p>
          <a:p>
            <a:pPr marL="0" indent="0">
              <a:buNone/>
            </a:pP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863561930"/>
              </p:ext>
            </p:extLst>
          </p:nvPr>
        </p:nvGraphicFramePr>
        <p:xfrm>
          <a:off x="1600200" y="1953492"/>
          <a:ext cx="3810000" cy="802478"/>
        </p:xfrm>
        <a:graphic>
          <a:graphicData uri="http://schemas.openxmlformats.org/presentationml/2006/ole">
            <mc:AlternateContent xmlns:mc="http://schemas.openxmlformats.org/markup-compatibility/2006">
              <mc:Choice xmlns:v="urn:schemas-microsoft-com:vml" Requires="v">
                <p:oleObj spid="_x0000_s23554" name="Equation" r:id="rId5" imgW="1866600" imgH="393480" progId="Equation.DSMT4">
                  <p:embed/>
                </p:oleObj>
              </mc:Choice>
              <mc:Fallback>
                <p:oleObj name="Equation" r:id="rId5" imgW="1866600" imgH="393480" progId="Equation.DSMT4">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1953492"/>
                        <a:ext cx="3810000" cy="8024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145028031"/>
              </p:ext>
            </p:extLst>
          </p:nvPr>
        </p:nvGraphicFramePr>
        <p:xfrm>
          <a:off x="1503218" y="2895600"/>
          <a:ext cx="3733800" cy="808658"/>
        </p:xfrm>
        <a:graphic>
          <a:graphicData uri="http://schemas.openxmlformats.org/presentationml/2006/ole">
            <mc:AlternateContent xmlns:mc="http://schemas.openxmlformats.org/markup-compatibility/2006">
              <mc:Choice xmlns:v="urn:schemas-microsoft-com:vml" Requires="v">
                <p:oleObj spid="_x0000_s23555" name="Equation" r:id="rId7" imgW="1815840" imgH="393480" progId="Equation.DSMT4">
                  <p:embed/>
                </p:oleObj>
              </mc:Choice>
              <mc:Fallback>
                <p:oleObj name="Equation" r:id="rId7" imgW="1815840" imgH="393480" progId="Equation.DSMT4">
                  <p:embed/>
                  <p:pic>
                    <p:nvPicPr>
                      <p:cNvPr id="1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3218" y="2895600"/>
                        <a:ext cx="3733800" cy="8086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95798853"/>
              </p:ext>
            </p:extLst>
          </p:nvPr>
        </p:nvGraphicFramePr>
        <p:xfrm>
          <a:off x="762000" y="3810000"/>
          <a:ext cx="7273636" cy="873710"/>
        </p:xfrm>
        <a:graphic>
          <a:graphicData uri="http://schemas.openxmlformats.org/presentationml/2006/ole">
            <mc:AlternateContent xmlns:mc="http://schemas.openxmlformats.org/markup-compatibility/2006">
              <mc:Choice xmlns:v="urn:schemas-microsoft-com:vml" Requires="v">
                <p:oleObj spid="_x0000_s23556" name="Equation" r:id="rId9" imgW="3695400" imgH="444240" progId="Equation.DSMT4">
                  <p:embed/>
                </p:oleObj>
              </mc:Choice>
              <mc:Fallback>
                <p:oleObj name="Equation" r:id="rId9" imgW="3695400" imgH="444240" progId="Equation.DSMT4">
                  <p:embed/>
                  <p:pic>
                    <p:nvPicPr>
                      <p:cNvPr id="14"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3810000"/>
                        <a:ext cx="7273636" cy="8737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665989023"/>
              </p:ext>
            </p:extLst>
          </p:nvPr>
        </p:nvGraphicFramePr>
        <p:xfrm>
          <a:off x="1828800" y="4876800"/>
          <a:ext cx="5746750" cy="668830"/>
        </p:xfrm>
        <a:graphic>
          <a:graphicData uri="http://schemas.openxmlformats.org/presentationml/2006/ole">
            <mc:AlternateContent xmlns:mc="http://schemas.openxmlformats.org/markup-compatibility/2006">
              <mc:Choice xmlns:v="urn:schemas-microsoft-com:vml" Requires="v">
                <p:oleObj spid="_x0000_s23557" name="Equation" r:id="rId11" imgW="2616120" imgH="304560" progId="Equation.DSMT4">
                  <p:embed/>
                </p:oleObj>
              </mc:Choice>
              <mc:Fallback>
                <p:oleObj name="Equation" r:id="rId11" imgW="2616120" imgH="304560" progId="Equation.DSMT4">
                  <p:embed/>
                  <p:pic>
                    <p:nvPicPr>
                      <p:cNvPr id="15"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28800" y="4876800"/>
                        <a:ext cx="5746750" cy="6688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 name="Picture 2" descr="E:\NIET\Project\xLogo11.png.pagespeed.ic.pydHLuCQEZ.png"/>
          <p:cNvPicPr>
            <a:picLocks noChangeAspect="1" noChangeArrowheads="1"/>
          </p:cNvPicPr>
          <p:nvPr/>
        </p:nvPicPr>
        <p:blipFill>
          <a:blip r:embed="rId13"/>
          <a:srcRect/>
          <a:stretch>
            <a:fillRect/>
          </a:stretch>
        </p:blipFill>
        <p:spPr bwMode="auto">
          <a:xfrm>
            <a:off x="0" y="0"/>
            <a:ext cx="1447800" cy="817163"/>
          </a:xfrm>
          <a:prstGeom prst="rect">
            <a:avLst/>
          </a:prstGeom>
          <a:noFill/>
        </p:spPr>
      </p:pic>
      <p:sp>
        <p:nvSpPr>
          <p:cNvPr id="1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cs typeface="Times New Roman" pitchFamily="18" charset="0"/>
              </a:rPr>
              <a:t>Example 6</a:t>
            </a:r>
            <a:endParaRPr lang="en-US" sz="3400" b="1" dirty="0"/>
          </a:p>
        </p:txBody>
      </p:sp>
      <p:sp>
        <p:nvSpPr>
          <p:cNvPr id="18" name="Date Placeholder 5"/>
          <p:cNvSpPr>
            <a:spLocks noGrp="1"/>
          </p:cNvSpPr>
          <p:nvPr>
            <p:ph type="dt" sz="half" idx="10"/>
          </p:nvPr>
        </p:nvSpPr>
        <p:spPr>
          <a:xfrm>
            <a:off x="457200" y="6356350"/>
            <a:ext cx="2133600" cy="365125"/>
          </a:xfrm>
        </p:spPr>
        <p:txBody>
          <a:bodyPr/>
          <a:lstStyle/>
          <a:p>
            <a:fld id="{B6962A53-858C-4238-8A9E-73BC54C2AA6F}" type="datetime1">
              <a:rPr lang="en-US" smtClean="0"/>
              <a:pPr/>
              <a:t>2/13/2021</a:t>
            </a:fld>
            <a:endParaRPr lang="en-US"/>
          </a:p>
        </p:txBody>
      </p:sp>
      <p:sp>
        <p:nvSpPr>
          <p:cNvPr id="19"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71</a:t>
            </a:fld>
            <a:endParaRPr lang="en-US"/>
          </a:p>
        </p:txBody>
      </p:sp>
      <p:sp>
        <p:nvSpPr>
          <p:cNvPr id="20"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13" name="Rectangle 12"/>
          <p:cNvSpPr/>
          <p:nvPr/>
        </p:nvSpPr>
        <p:spPr>
          <a:xfrm>
            <a:off x="22296" y="1066540"/>
            <a:ext cx="1681871" cy="523220"/>
          </a:xfrm>
          <a:prstGeom prst="rect">
            <a:avLst/>
          </a:prstGeom>
        </p:spPr>
        <p:txBody>
          <a:bodyPr wrap="none">
            <a:spAutoFit/>
          </a:bodyPr>
          <a:lstStyle/>
          <a:p>
            <a:r>
              <a:rPr lang="en-US" sz="2800" b="1" dirty="0">
                <a:cs typeface="Times New Roman" pitchFamily="18" charset="0"/>
              </a:rPr>
              <a:t>Question:</a:t>
            </a:r>
            <a:endParaRPr lang="en-US" sz="2800" dirty="0"/>
          </a:p>
        </p:txBody>
      </p:sp>
    </p:spTree>
    <p:extLst>
      <p:ext uri="{BB962C8B-B14F-4D97-AF65-F5344CB8AC3E}">
        <p14:creationId xmlns:p14="http://schemas.microsoft.com/office/powerpoint/2010/main" val="256835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3598072267"/>
              </p:ext>
            </p:extLst>
          </p:nvPr>
        </p:nvGraphicFramePr>
        <p:xfrm>
          <a:off x="723900" y="1066800"/>
          <a:ext cx="7277100" cy="911115"/>
        </p:xfrm>
        <a:graphic>
          <a:graphicData uri="http://schemas.openxmlformats.org/presentationml/2006/ole">
            <mc:AlternateContent xmlns:mc="http://schemas.openxmlformats.org/markup-compatibility/2006">
              <mc:Choice xmlns:v="urn:schemas-microsoft-com:vml" Requires="v">
                <p:oleObj spid="_x0000_s24577" name="Equation" r:id="rId3" imgW="2895480" imgH="444240" progId="Equation.DSMT4">
                  <p:embed/>
                </p:oleObj>
              </mc:Choice>
              <mc:Fallback>
                <p:oleObj name="Equation" r:id="rId3" imgW="2895480" imgH="444240" progId="Equation.DSMT4">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 y="1066800"/>
                        <a:ext cx="7277100" cy="9111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410110575"/>
              </p:ext>
            </p:extLst>
          </p:nvPr>
        </p:nvGraphicFramePr>
        <p:xfrm>
          <a:off x="723900" y="2057400"/>
          <a:ext cx="6972300" cy="851310"/>
        </p:xfrm>
        <a:graphic>
          <a:graphicData uri="http://schemas.openxmlformats.org/presentationml/2006/ole">
            <mc:AlternateContent xmlns:mc="http://schemas.openxmlformats.org/markup-compatibility/2006">
              <mc:Choice xmlns:v="urn:schemas-microsoft-com:vml" Requires="v">
                <p:oleObj spid="_x0000_s24578" name="Equation" r:id="rId5" imgW="2882880" imgH="419040" progId="Equation.DSMT4">
                  <p:embed/>
                </p:oleObj>
              </mc:Choice>
              <mc:Fallback>
                <p:oleObj name="Equation" r:id="rId5" imgW="2882880" imgH="419040" progId="Equation.DSMT4">
                  <p:embed/>
                  <p:pic>
                    <p:nvPicPr>
                      <p:cNvPr id="4"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00" y="2057400"/>
                        <a:ext cx="6972300" cy="8513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426034465"/>
              </p:ext>
            </p:extLst>
          </p:nvPr>
        </p:nvGraphicFramePr>
        <p:xfrm>
          <a:off x="457200" y="3048000"/>
          <a:ext cx="8382000" cy="854217"/>
        </p:xfrm>
        <a:graphic>
          <a:graphicData uri="http://schemas.openxmlformats.org/presentationml/2006/ole">
            <mc:AlternateContent xmlns:mc="http://schemas.openxmlformats.org/markup-compatibility/2006">
              <mc:Choice xmlns:v="urn:schemas-microsoft-com:vml" Requires="v">
                <p:oleObj spid="_x0000_s24579" name="Equation" r:id="rId7" imgW="4356000" imgH="444240" progId="Equation.DSMT4">
                  <p:embed/>
                </p:oleObj>
              </mc:Choice>
              <mc:Fallback>
                <p:oleObj name="Equation" r:id="rId7" imgW="4356000" imgH="444240" progId="Equation.DSMT4">
                  <p:embed/>
                  <p:pic>
                    <p:nvPicPr>
                      <p:cNvPr id="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3048000"/>
                        <a:ext cx="8382000" cy="8542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140209884"/>
              </p:ext>
            </p:extLst>
          </p:nvPr>
        </p:nvGraphicFramePr>
        <p:xfrm>
          <a:off x="1295400" y="4191000"/>
          <a:ext cx="4887913" cy="585788"/>
        </p:xfrm>
        <a:graphic>
          <a:graphicData uri="http://schemas.openxmlformats.org/presentationml/2006/ole">
            <mc:AlternateContent xmlns:mc="http://schemas.openxmlformats.org/markup-compatibility/2006">
              <mc:Choice xmlns:v="urn:schemas-microsoft-com:vml" Requires="v">
                <p:oleObj spid="_x0000_s24580" name="Equation" r:id="rId9" imgW="2539800" imgH="304560" progId="Equation.DSMT4">
                  <p:embed/>
                </p:oleObj>
              </mc:Choice>
              <mc:Fallback>
                <p:oleObj name="Equation" r:id="rId9" imgW="2539800" imgH="304560" progId="Equation.DSMT4">
                  <p:embed/>
                  <p:pic>
                    <p:nvPicPr>
                      <p:cNvPr id="6"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5400" y="4191000"/>
                        <a:ext cx="4887913" cy="585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949748524"/>
              </p:ext>
            </p:extLst>
          </p:nvPr>
        </p:nvGraphicFramePr>
        <p:xfrm>
          <a:off x="6629400" y="4267200"/>
          <a:ext cx="465137" cy="341312"/>
        </p:xfrm>
        <a:graphic>
          <a:graphicData uri="http://schemas.openxmlformats.org/presentationml/2006/ole">
            <mc:AlternateContent xmlns:mc="http://schemas.openxmlformats.org/markup-compatibility/2006">
              <mc:Choice xmlns:v="urn:schemas-microsoft-com:vml" Requires="v">
                <p:oleObj spid="_x0000_s24581" name="Equation" r:id="rId11" imgW="241200" imgH="177480" progId="Equation.DSMT4">
                  <p:embed/>
                </p:oleObj>
              </mc:Choice>
              <mc:Fallback>
                <p:oleObj name="Equation" r:id="rId11" imgW="241200" imgH="177480" progId="Equation.DSMT4">
                  <p:embed/>
                  <p:pic>
                    <p:nvPicPr>
                      <p:cNvPr id="8"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29400" y="4267200"/>
                        <a:ext cx="465137" cy="341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592674729"/>
              </p:ext>
            </p:extLst>
          </p:nvPr>
        </p:nvGraphicFramePr>
        <p:xfrm>
          <a:off x="2667000" y="5105400"/>
          <a:ext cx="2393950" cy="854075"/>
        </p:xfrm>
        <a:graphic>
          <a:graphicData uri="http://schemas.openxmlformats.org/presentationml/2006/ole">
            <mc:AlternateContent xmlns:mc="http://schemas.openxmlformats.org/markup-compatibility/2006">
              <mc:Choice xmlns:v="urn:schemas-microsoft-com:vml" Requires="v">
                <p:oleObj spid="_x0000_s24582" name="Equation" r:id="rId13" imgW="1244520" imgH="444240" progId="Equation.DSMT4">
                  <p:embed/>
                </p:oleObj>
              </mc:Choice>
              <mc:Fallback>
                <p:oleObj name="Equation" r:id="rId13" imgW="1244520" imgH="444240" progId="Equation.DSMT4">
                  <p:embed/>
                  <p:pic>
                    <p:nvPicPr>
                      <p:cNvPr id="9"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5105400"/>
                        <a:ext cx="2393950" cy="85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Date Placeholder 5"/>
          <p:cNvSpPr>
            <a:spLocks noGrp="1"/>
          </p:cNvSpPr>
          <p:nvPr>
            <p:ph type="dt" sz="half" idx="10"/>
          </p:nvPr>
        </p:nvSpPr>
        <p:spPr>
          <a:xfrm>
            <a:off x="457200" y="6356350"/>
            <a:ext cx="2133600" cy="365125"/>
          </a:xfrm>
        </p:spPr>
        <p:txBody>
          <a:bodyPr/>
          <a:lstStyle/>
          <a:p>
            <a:fld id="{F25DF932-FDA3-4D7C-A0AE-8460B2BD519E}" type="datetime1">
              <a:rPr lang="en-US" smtClean="0"/>
              <a:pPr/>
              <a:t>2/13/2021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72</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pic>
        <p:nvPicPr>
          <p:cNvPr id="14" name="Picture 2" descr="E:\NIET\Project\xLogo11.png.pagespeed.ic.pydHLuCQEZ.png"/>
          <p:cNvPicPr>
            <a:picLocks noChangeAspect="1" noChangeArrowheads="1"/>
          </p:cNvPicPr>
          <p:nvPr/>
        </p:nvPicPr>
        <p:blipFill>
          <a:blip r:embed="rId15"/>
          <a:srcRect/>
          <a:stretch>
            <a:fillRect/>
          </a:stretch>
        </p:blipFill>
        <p:spPr bwMode="auto">
          <a:xfrm>
            <a:off x="0" y="0"/>
            <a:ext cx="1447800" cy="817163"/>
          </a:xfrm>
          <a:prstGeom prst="rect">
            <a:avLst/>
          </a:prstGeom>
          <a:noFill/>
        </p:spPr>
      </p:pic>
      <p:sp>
        <p:nvSpPr>
          <p:cNvPr id="1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cs typeface="Times New Roman" pitchFamily="18" charset="0"/>
              </a:rPr>
              <a:t>Example 6 </a:t>
            </a:r>
            <a:r>
              <a:rPr lang="en-US" sz="3400" b="1" dirty="0" err="1">
                <a:solidFill>
                  <a:schemeClr val="tx1"/>
                </a:solidFill>
                <a:cs typeface="Times New Roman" pitchFamily="18" charset="0"/>
              </a:rPr>
              <a:t>Contd</a:t>
            </a:r>
            <a:r>
              <a:rPr lang="en-US" sz="3400" b="1" dirty="0">
                <a:solidFill>
                  <a:schemeClr val="tx1"/>
                </a:solidFill>
                <a:cs typeface="Times New Roman" pitchFamily="18" charset="0"/>
              </a:rPr>
              <a:t>…</a:t>
            </a:r>
            <a:endParaRPr lang="en-US" sz="3400" b="1" dirty="0"/>
          </a:p>
        </p:txBody>
      </p:sp>
    </p:spTree>
    <p:extLst>
      <p:ext uri="{BB962C8B-B14F-4D97-AF65-F5344CB8AC3E}">
        <p14:creationId xmlns:p14="http://schemas.microsoft.com/office/powerpoint/2010/main" val="404001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nvGraphicFramePr>
        <p:xfrm>
          <a:off x="318345" y="1142984"/>
          <a:ext cx="8611373" cy="928694"/>
        </p:xfrm>
        <a:graphic>
          <a:graphicData uri="http://schemas.openxmlformats.org/presentationml/2006/ole">
            <mc:AlternateContent xmlns:mc="http://schemas.openxmlformats.org/markup-compatibility/2006">
              <mc:Choice xmlns:v="urn:schemas-microsoft-com:vml" Requires="v">
                <p:oleObj spid="_x0000_s25601" name="Equation" r:id="rId3" imgW="98755200" imgH="10668000" progId="Equation.DSMT4">
                  <p:embed/>
                </p:oleObj>
              </mc:Choice>
              <mc:Fallback>
                <p:oleObj name="Equation" r:id="rId3" imgW="98755200" imgH="10668000" progId="Equation.DSMT4">
                  <p:embed/>
                  <p:pic>
                    <p:nvPicPr>
                      <p:cNvPr id="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345" y="1142984"/>
                        <a:ext cx="8611373" cy="9286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5874" name="Object 2"/>
          <p:cNvGraphicFramePr>
            <a:graphicFrameLocks noChangeAspect="1"/>
          </p:cNvGraphicFramePr>
          <p:nvPr>
            <p:extLst>
              <p:ext uri="{D42A27DB-BD31-4B8C-83A1-F6EECF244321}">
                <p14:modId xmlns:p14="http://schemas.microsoft.com/office/powerpoint/2010/main" val="1077191828"/>
              </p:ext>
            </p:extLst>
          </p:nvPr>
        </p:nvGraphicFramePr>
        <p:xfrm>
          <a:off x="304800" y="2362200"/>
          <a:ext cx="8077200" cy="685800"/>
        </p:xfrm>
        <a:graphic>
          <a:graphicData uri="http://schemas.openxmlformats.org/presentationml/2006/ole">
            <mc:AlternateContent xmlns:mc="http://schemas.openxmlformats.org/markup-compatibility/2006">
              <mc:Choice xmlns:v="urn:schemas-microsoft-com:vml" Requires="v">
                <p:oleObj spid="_x0000_s25602" name="Equation" r:id="rId5" imgW="3403440" imgH="444240" progId="Equation.DSMT4">
                  <p:embed/>
                </p:oleObj>
              </mc:Choice>
              <mc:Fallback>
                <p:oleObj name="Equation" r:id="rId5" imgW="3403440" imgH="444240" progId="Equation.DSMT4">
                  <p:embed/>
                  <p:pic>
                    <p:nvPicPr>
                      <p:cNvPr id="335874"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2362200"/>
                        <a:ext cx="80772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5875" name="Object 3"/>
          <p:cNvGraphicFramePr>
            <a:graphicFrameLocks noChangeAspect="1"/>
          </p:cNvGraphicFramePr>
          <p:nvPr/>
        </p:nvGraphicFramePr>
        <p:xfrm>
          <a:off x="522783" y="5214950"/>
          <a:ext cx="7478241" cy="857257"/>
        </p:xfrm>
        <a:graphic>
          <a:graphicData uri="http://schemas.openxmlformats.org/presentationml/2006/ole">
            <mc:AlternateContent xmlns:mc="http://schemas.openxmlformats.org/markup-compatibility/2006">
              <mc:Choice xmlns:v="urn:schemas-microsoft-com:vml" Requires="v">
                <p:oleObj spid="_x0000_s25603" name="Equation" r:id="rId7" imgW="78028800" imgH="11582400" progId="Equation.DSMT4">
                  <p:embed/>
                </p:oleObj>
              </mc:Choice>
              <mc:Fallback>
                <p:oleObj name="Equation" r:id="rId7" imgW="78028800" imgH="11582400" progId="Equation.DSMT4">
                  <p:embed/>
                  <p:pic>
                    <p:nvPicPr>
                      <p:cNvPr id="335875"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783" y="5214950"/>
                        <a:ext cx="7478241" cy="857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5876" name="Object 4"/>
          <p:cNvGraphicFramePr>
            <a:graphicFrameLocks noChangeAspect="1"/>
          </p:cNvGraphicFramePr>
          <p:nvPr>
            <p:extLst>
              <p:ext uri="{D42A27DB-BD31-4B8C-83A1-F6EECF244321}">
                <p14:modId xmlns:p14="http://schemas.microsoft.com/office/powerpoint/2010/main" val="1060517339"/>
              </p:ext>
            </p:extLst>
          </p:nvPr>
        </p:nvGraphicFramePr>
        <p:xfrm>
          <a:off x="381000" y="4191000"/>
          <a:ext cx="7365698" cy="873896"/>
        </p:xfrm>
        <a:graphic>
          <a:graphicData uri="http://schemas.openxmlformats.org/presentationml/2006/ole">
            <mc:AlternateContent xmlns:mc="http://schemas.openxmlformats.org/markup-compatibility/2006">
              <mc:Choice xmlns:v="urn:schemas-microsoft-com:vml" Requires="v">
                <p:oleObj spid="_x0000_s25604" name="Equation" r:id="rId9" imgW="89916000" imgH="10668000" progId="Equation.DSMT4">
                  <p:embed/>
                </p:oleObj>
              </mc:Choice>
              <mc:Fallback>
                <p:oleObj name="Equation" r:id="rId9" imgW="89916000" imgH="10668000" progId="Equation.DSMT4">
                  <p:embed/>
                  <p:pic>
                    <p:nvPicPr>
                      <p:cNvPr id="335876"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 y="4191000"/>
                        <a:ext cx="7365698" cy="873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762182792"/>
              </p:ext>
            </p:extLst>
          </p:nvPr>
        </p:nvGraphicFramePr>
        <p:xfrm>
          <a:off x="381000" y="3200400"/>
          <a:ext cx="6477000" cy="914400"/>
        </p:xfrm>
        <a:graphic>
          <a:graphicData uri="http://schemas.openxmlformats.org/presentationml/2006/ole">
            <mc:AlternateContent xmlns:mc="http://schemas.openxmlformats.org/markup-compatibility/2006">
              <mc:Choice xmlns:v="urn:schemas-microsoft-com:vml" Requires="v">
                <p:oleObj spid="_x0000_s25605" name="Equation" r:id="rId11" imgW="3987720" imgH="495000" progId="Equation.DSMT4">
                  <p:embed/>
                </p:oleObj>
              </mc:Choice>
              <mc:Fallback>
                <p:oleObj name="Equation" r:id="rId11" imgW="3987720" imgH="495000" progId="Equation.DSMT4">
                  <p:embed/>
                  <p:pic>
                    <p:nvPicPr>
                      <p:cNvPr id="2" name="Object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 y="3200400"/>
                        <a:ext cx="64770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2" descr="E:\NIET\Project\xLogo11.png.pagespeed.ic.pydHLuCQEZ.png"/>
          <p:cNvPicPr>
            <a:picLocks noChangeAspect="1" noChangeArrowheads="1"/>
          </p:cNvPicPr>
          <p:nvPr/>
        </p:nvPicPr>
        <p:blipFill>
          <a:blip r:embed="rId13"/>
          <a:srcRect/>
          <a:stretch>
            <a:fillRect/>
          </a:stretch>
        </p:blipFill>
        <p:spPr bwMode="auto">
          <a:xfrm>
            <a:off x="0" y="0"/>
            <a:ext cx="1447800" cy="817163"/>
          </a:xfrm>
          <a:prstGeom prst="rect">
            <a:avLst/>
          </a:prstGeom>
          <a:noFill/>
        </p:spPr>
      </p:pic>
      <p:sp>
        <p:nvSpPr>
          <p:cNvPr id="12"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FAQ</a:t>
            </a:r>
            <a:endParaRPr kumimoji="0" lang="en-US" sz="3400" b="1" i="0" u="none" strike="noStrike" kern="1200" cap="none" spc="0" normalizeH="0" baseline="0" noProof="0" dirty="0">
              <a:ln>
                <a:noFill/>
              </a:ln>
              <a:solidFill>
                <a:schemeClr val="dk1"/>
              </a:solidFill>
              <a:effectLst/>
              <a:uLnTx/>
              <a:uFillTx/>
            </a:endParaRPr>
          </a:p>
        </p:txBody>
      </p:sp>
      <p:sp>
        <p:nvSpPr>
          <p:cNvPr id="9" name="Date Placeholder 5"/>
          <p:cNvSpPr>
            <a:spLocks noGrp="1"/>
          </p:cNvSpPr>
          <p:nvPr>
            <p:ph type="dt" sz="half" idx="10"/>
          </p:nvPr>
        </p:nvSpPr>
        <p:spPr>
          <a:xfrm>
            <a:off x="457200" y="6356350"/>
            <a:ext cx="2133600" cy="365125"/>
          </a:xfrm>
        </p:spPr>
        <p:txBody>
          <a:bodyPr/>
          <a:lstStyle/>
          <a:p>
            <a:fld id="{5C8B1E7E-94C6-4959-85CC-FD04D82E4C54}" type="datetime1">
              <a:rPr lang="en-US" smtClean="0"/>
              <a:pPr/>
              <a:t>2/13/2021</a:t>
            </a:fld>
            <a:endParaRPr lang="en-US"/>
          </a:p>
        </p:txBody>
      </p:sp>
      <p:sp>
        <p:nvSpPr>
          <p:cNvPr id="10"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73</a:t>
            </a:fld>
            <a:endParaRPr lang="en-US"/>
          </a:p>
        </p:txBody>
      </p:sp>
      <p:sp>
        <p:nvSpPr>
          <p:cNvPr id="13"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Tree>
    <p:extLst>
      <p:ext uri="{BB962C8B-B14F-4D97-AF65-F5344CB8AC3E}">
        <p14:creationId xmlns:p14="http://schemas.microsoft.com/office/powerpoint/2010/main" val="399691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5874"/>
                                        </p:tgtEl>
                                        <p:attrNameLst>
                                          <p:attrName>style.visibility</p:attrName>
                                        </p:attrNameLst>
                                      </p:cBhvr>
                                      <p:to>
                                        <p:strVal val="visible"/>
                                      </p:to>
                                    </p:set>
                                    <p:animEffect transition="in" filter="fade">
                                      <p:cBhvr>
                                        <p:cTn id="12" dur="500"/>
                                        <p:tgtEl>
                                          <p:spTgt spid="3358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5876"/>
                                        </p:tgtEl>
                                        <p:attrNameLst>
                                          <p:attrName>style.visibility</p:attrName>
                                        </p:attrNameLst>
                                      </p:cBhvr>
                                      <p:to>
                                        <p:strVal val="visible"/>
                                      </p:to>
                                    </p:set>
                                    <p:animEffect transition="in" filter="fade">
                                      <p:cBhvr>
                                        <p:cTn id="22" dur="500"/>
                                        <p:tgtEl>
                                          <p:spTgt spid="3358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5875"/>
                                        </p:tgtEl>
                                        <p:attrNameLst>
                                          <p:attrName>style.visibility</p:attrName>
                                        </p:attrNameLst>
                                      </p:cBhvr>
                                      <p:to>
                                        <p:strVal val="visible"/>
                                      </p:to>
                                    </p:set>
                                    <p:animEffect transition="in" filter="fade">
                                      <p:cBhvr>
                                        <p:cTn id="27" dur="500"/>
                                        <p:tgtEl>
                                          <p:spTgt spid="335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Grp="1" noChangeAspect="1"/>
          </p:cNvGraphicFramePr>
          <p:nvPr>
            <p:ph idx="1"/>
            <p:extLst>
              <p:ext uri="{D42A27DB-BD31-4B8C-83A1-F6EECF244321}">
                <p14:modId xmlns:p14="http://schemas.microsoft.com/office/powerpoint/2010/main" val="1785788242"/>
              </p:ext>
            </p:extLst>
          </p:nvPr>
        </p:nvGraphicFramePr>
        <p:xfrm>
          <a:off x="952500" y="1765300"/>
          <a:ext cx="4672013" cy="903288"/>
        </p:xfrm>
        <a:graphic>
          <a:graphicData uri="http://schemas.openxmlformats.org/presentationml/2006/ole">
            <mc:AlternateContent xmlns:mc="http://schemas.openxmlformats.org/markup-compatibility/2006">
              <mc:Choice xmlns:v="urn:schemas-microsoft-com:vml" Requires="v">
                <p:oleObj spid="_x0000_s26625" name="Equation" r:id="rId3" imgW="2298600" imgH="444240" progId="Equation.DSMT4">
                  <p:embed/>
                </p:oleObj>
              </mc:Choice>
              <mc:Fallback>
                <p:oleObj name="Equation" r:id="rId3" imgW="2298600" imgH="444240" progId="Equation.DSMT4">
                  <p:embed/>
                  <p:pic>
                    <p:nvPicPr>
                      <p:cNvPr id="16386"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1765300"/>
                        <a:ext cx="4672013" cy="903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7" name="Object 3"/>
          <p:cNvGraphicFramePr>
            <a:graphicFrameLocks noChangeAspect="1"/>
          </p:cNvGraphicFramePr>
          <p:nvPr>
            <p:extLst>
              <p:ext uri="{D42A27DB-BD31-4B8C-83A1-F6EECF244321}">
                <p14:modId xmlns:p14="http://schemas.microsoft.com/office/powerpoint/2010/main" val="2028125414"/>
              </p:ext>
            </p:extLst>
          </p:nvPr>
        </p:nvGraphicFramePr>
        <p:xfrm>
          <a:off x="990601" y="2819401"/>
          <a:ext cx="5791200" cy="838200"/>
        </p:xfrm>
        <a:graphic>
          <a:graphicData uri="http://schemas.openxmlformats.org/presentationml/2006/ole">
            <mc:AlternateContent xmlns:mc="http://schemas.openxmlformats.org/markup-compatibility/2006">
              <mc:Choice xmlns:v="urn:schemas-microsoft-com:vml" Requires="v">
                <p:oleObj spid="_x0000_s26626" name="Equation" r:id="rId5" imgW="1803240" imgH="444240" progId="Equation.DSMT4">
                  <p:embed/>
                </p:oleObj>
              </mc:Choice>
              <mc:Fallback>
                <p:oleObj name="Equation" r:id="rId5" imgW="1803240" imgH="444240" progId="Equation.DSMT4">
                  <p:embed/>
                  <p:pic>
                    <p:nvPicPr>
                      <p:cNvPr id="1638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1" y="2819401"/>
                        <a:ext cx="57912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4622800" y="2336800"/>
          <a:ext cx="914400" cy="198438"/>
        </p:xfrm>
        <a:graphic>
          <a:graphicData uri="http://schemas.openxmlformats.org/presentationml/2006/ole">
            <mc:AlternateContent xmlns:mc="http://schemas.openxmlformats.org/markup-compatibility/2006">
              <mc:Choice xmlns:v="urn:schemas-microsoft-com:vml" Requires="v">
                <p:oleObj spid="_x0000_s26627" name="Equation" r:id="rId7" imgW="2743200" imgH="4267200" progId="Equation.DSMT4">
                  <p:embed/>
                </p:oleObj>
              </mc:Choice>
              <mc:Fallback>
                <p:oleObj name="Equation" r:id="rId7" imgW="2743200" imgH="4267200" progId="Equation.DSMT4">
                  <p:embed/>
                  <p:pic>
                    <p:nvPicPr>
                      <p:cNvPr id="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2800" y="23368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859546902"/>
              </p:ext>
            </p:extLst>
          </p:nvPr>
        </p:nvGraphicFramePr>
        <p:xfrm>
          <a:off x="990600" y="4038600"/>
          <a:ext cx="6781800" cy="762000"/>
        </p:xfrm>
        <a:graphic>
          <a:graphicData uri="http://schemas.openxmlformats.org/presentationml/2006/ole">
            <mc:AlternateContent xmlns:mc="http://schemas.openxmlformats.org/markup-compatibility/2006">
              <mc:Choice xmlns:v="urn:schemas-microsoft-com:vml" Requires="v">
                <p:oleObj spid="_x0000_s26628" name="Equation" r:id="rId9" imgW="2831760" imgH="393480" progId="Equation.DSMT4">
                  <p:embed/>
                </p:oleObj>
              </mc:Choice>
              <mc:Fallback>
                <p:oleObj name="Equation" r:id="rId9" imgW="2831760" imgH="393480" progId="Equation.DSMT4">
                  <p:embed/>
                  <p:pic>
                    <p:nvPicPr>
                      <p:cNvPr id="9"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4038600"/>
                        <a:ext cx="67818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2" descr="E:\NIET\Project\xLogo11.png.pagespeed.ic.pydHLuCQEZ.png"/>
          <p:cNvPicPr>
            <a:picLocks noChangeAspect="1" noChangeArrowheads="1"/>
          </p:cNvPicPr>
          <p:nvPr/>
        </p:nvPicPr>
        <p:blipFill>
          <a:blip r:embed="rId11"/>
          <a:srcRect/>
          <a:stretch>
            <a:fillRect/>
          </a:stretch>
        </p:blipFill>
        <p:spPr bwMode="auto">
          <a:xfrm>
            <a:off x="0" y="0"/>
            <a:ext cx="1447800" cy="817163"/>
          </a:xfrm>
          <a:prstGeom prst="rect">
            <a:avLst/>
          </a:prstGeom>
          <a:noFill/>
        </p:spPr>
      </p:pic>
      <p:sp>
        <p:nvSpPr>
          <p:cNvPr id="12"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Quiz</a:t>
            </a:r>
            <a:endParaRPr kumimoji="0" lang="en-US" sz="3400" b="1" i="0" u="none" strike="noStrike" kern="1200" cap="none" spc="0" normalizeH="0" baseline="0" noProof="0" dirty="0">
              <a:ln>
                <a:noFill/>
              </a:ln>
              <a:solidFill>
                <a:schemeClr val="dk1"/>
              </a:solidFill>
              <a:effectLst/>
              <a:uLnTx/>
              <a:uFillTx/>
            </a:endParaRPr>
          </a:p>
        </p:txBody>
      </p:sp>
      <p:sp>
        <p:nvSpPr>
          <p:cNvPr id="8" name="Date Placeholder 5"/>
          <p:cNvSpPr>
            <a:spLocks noGrp="1"/>
          </p:cNvSpPr>
          <p:nvPr>
            <p:ph type="dt" sz="half" idx="10"/>
          </p:nvPr>
        </p:nvSpPr>
        <p:spPr>
          <a:xfrm>
            <a:off x="457200" y="6356350"/>
            <a:ext cx="2133600" cy="365125"/>
          </a:xfrm>
        </p:spPr>
        <p:txBody>
          <a:bodyPr/>
          <a:lstStyle/>
          <a:p>
            <a:fld id="{E1966CD4-08FC-48CE-84FD-A5528B05E060}" type="datetime1">
              <a:rPr lang="en-US" smtClean="0"/>
              <a:pPr/>
              <a:t>2/13/2021</a:t>
            </a:fld>
            <a:endParaRPr lang="en-US"/>
          </a:p>
        </p:txBody>
      </p:sp>
      <p:sp>
        <p:nvSpPr>
          <p:cNvPr id="10"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74</a:t>
            </a:fld>
            <a:endParaRPr lang="en-US"/>
          </a:p>
        </p:txBody>
      </p:sp>
      <p:sp>
        <p:nvSpPr>
          <p:cNvPr id="13"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Tree>
    <p:extLst>
      <p:ext uri="{BB962C8B-B14F-4D97-AF65-F5344CB8AC3E}">
        <p14:creationId xmlns:p14="http://schemas.microsoft.com/office/powerpoint/2010/main" val="61170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500"/>
                                        <p:tgtEl>
                                          <p:spTgt spid="163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87"/>
                                        </p:tgtEl>
                                        <p:attrNameLst>
                                          <p:attrName>style.visibility</p:attrName>
                                        </p:attrNameLst>
                                      </p:cBhvr>
                                      <p:to>
                                        <p:strVal val="visible"/>
                                      </p:to>
                                    </p:set>
                                    <p:animEffect transition="in" filter="fade">
                                      <p:cBhvr>
                                        <p:cTn id="12" dur="500"/>
                                        <p:tgtEl>
                                          <p:spTgt spid="163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52B8E5A-D651-4C2A-8DDC-88E5BB2913ED}"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cs typeface="Times New Roman" panose="02020603050405020304" pitchFamily="18" charset="0"/>
              </a:rPr>
              <a:t>Faculty Video Links, </a:t>
            </a:r>
            <a:r>
              <a:rPr lang="en-US" sz="2400" b="1" dirty="0" err="1">
                <a:cs typeface="Times New Roman" panose="02020603050405020304" pitchFamily="18" charset="0"/>
              </a:rPr>
              <a:t>Youtube</a:t>
            </a:r>
            <a:r>
              <a:rPr lang="en-US" sz="2400" b="1" dirty="0">
                <a:cs typeface="Times New Roman" panose="02020603050405020304" pitchFamily="18" charset="0"/>
              </a:rPr>
              <a:t> &amp; NPTEL Video Links and Online Courses Details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228600" y="1443840"/>
            <a:ext cx="7772400" cy="1538883"/>
          </a:xfrm>
          <a:prstGeom prst="rect">
            <a:avLst/>
          </a:prstGeom>
        </p:spPr>
        <p:txBody>
          <a:bodyPr wrap="square">
            <a:spAutoFit/>
          </a:bodyPr>
          <a:lstStyle/>
          <a:p>
            <a:r>
              <a:rPr lang="en-US" sz="2800" b="1" dirty="0"/>
              <a:t>Partial derivatives:</a:t>
            </a:r>
          </a:p>
          <a:p>
            <a:endParaRPr lang="en-US" sz="2200" b="1" dirty="0"/>
          </a:p>
          <a:p>
            <a:pPr marL="457200" indent="-457200">
              <a:buFont typeface="Arial" pitchFamily="34" charset="0"/>
              <a:buChar char="•"/>
            </a:pPr>
            <a:r>
              <a:rPr lang="en-US" sz="2200" dirty="0"/>
              <a:t>NPTEL Series: Lecture 05 - Partial Derivatives-</a:t>
            </a:r>
            <a:r>
              <a:rPr lang="en-US" sz="2200" dirty="0">
                <a:solidFill>
                  <a:schemeClr val="accent1"/>
                </a:solidFill>
              </a:rPr>
              <a:t>https://www.youtube.com/watch?v=6tQTRlbkbc8</a:t>
            </a:r>
          </a:p>
        </p:txBody>
      </p:sp>
    </p:spTree>
    <p:extLst>
      <p:ext uri="{BB962C8B-B14F-4D97-AF65-F5344CB8AC3E}">
        <p14:creationId xmlns:p14="http://schemas.microsoft.com/office/powerpoint/2010/main" val="42285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Rot="1" noChangeArrowheads="1"/>
          </p:cNvSpPr>
          <p:nvPr>
            <p:ph idx="4294967295"/>
          </p:nvPr>
        </p:nvSpPr>
        <p:spPr>
          <a:xfrm>
            <a:off x="914400" y="914400"/>
            <a:ext cx="7372344" cy="5227637"/>
          </a:xfrm>
        </p:spPr>
        <p:txBody>
          <a:bodyPr>
            <a:normAutofit/>
          </a:bodyPr>
          <a:lstStyle/>
          <a:p>
            <a:pPr eaLnBrk="1" hangingPunct="1">
              <a:buClr>
                <a:schemeClr val="tx2"/>
              </a:buClr>
              <a:buFont typeface="Wingdings" pitchFamily="2" charset="2"/>
              <a:buChar char="ü"/>
            </a:pPr>
            <a:r>
              <a:rPr lang="en-US" sz="2800" dirty="0">
                <a:cs typeface="Times New Roman" pitchFamily="18" charset="0"/>
              </a:rPr>
              <a:t>  </a:t>
            </a:r>
            <a:r>
              <a:rPr lang="en-US" sz="2200" dirty="0">
                <a:cs typeface="Times New Roman" pitchFamily="18" charset="0"/>
              </a:rPr>
              <a:t>Definition of partial derivative</a:t>
            </a:r>
          </a:p>
          <a:p>
            <a:pPr eaLnBrk="1" hangingPunct="1">
              <a:buClr>
                <a:schemeClr val="tx2"/>
              </a:buClr>
              <a:buFont typeface="Wingdings" pitchFamily="2" charset="2"/>
              <a:buChar char="ü"/>
            </a:pPr>
            <a:endParaRPr lang="en-US" sz="2200" dirty="0">
              <a:cs typeface="Times New Roman" pitchFamily="18" charset="0"/>
            </a:endParaRPr>
          </a:p>
          <a:p>
            <a:pPr eaLnBrk="1" hangingPunct="1">
              <a:buClr>
                <a:schemeClr val="tx2"/>
              </a:buClr>
              <a:buFont typeface="Wingdings" pitchFamily="2" charset="2"/>
              <a:buChar char="ü"/>
            </a:pPr>
            <a:r>
              <a:rPr lang="en-US" sz="2200" dirty="0">
                <a:cs typeface="Times New Roman" pitchFamily="18" charset="0"/>
              </a:rPr>
              <a:t> Notations for partial derivatives</a:t>
            </a:r>
          </a:p>
          <a:p>
            <a:pPr eaLnBrk="1" hangingPunct="1">
              <a:buClr>
                <a:schemeClr val="tx2"/>
              </a:buClr>
              <a:buFont typeface="Wingdings" pitchFamily="2" charset="2"/>
              <a:buChar char="ü"/>
            </a:pPr>
            <a:endParaRPr lang="en-US" sz="2200" dirty="0">
              <a:cs typeface="Times New Roman" pitchFamily="18" charset="0"/>
            </a:endParaRPr>
          </a:p>
          <a:p>
            <a:pPr eaLnBrk="1" hangingPunct="1">
              <a:buClr>
                <a:schemeClr val="tx2"/>
              </a:buClr>
              <a:buFont typeface="Wingdings" pitchFamily="2" charset="2"/>
              <a:buChar char="ü"/>
            </a:pPr>
            <a:r>
              <a:rPr lang="en-US" sz="2200" dirty="0">
                <a:cs typeface="Times New Roman" pitchFamily="18" charset="0"/>
              </a:rPr>
              <a:t>Finding partial derivatives</a:t>
            </a:r>
          </a:p>
          <a:p>
            <a:pPr eaLnBrk="1" hangingPunct="1">
              <a:buClr>
                <a:schemeClr val="tx2"/>
              </a:buClr>
              <a:buFont typeface="Wingdings" pitchFamily="2" charset="2"/>
              <a:buChar char="ü"/>
            </a:pPr>
            <a:endParaRPr lang="en-US" sz="2200" dirty="0">
              <a:cs typeface="Times New Roman" pitchFamily="18" charset="0"/>
            </a:endParaRPr>
          </a:p>
          <a:p>
            <a:pPr eaLnBrk="1" hangingPunct="1">
              <a:buClr>
                <a:schemeClr val="tx2"/>
              </a:buClr>
              <a:buFont typeface="Wingdings" pitchFamily="2" charset="2"/>
              <a:buChar char="ü"/>
            </a:pPr>
            <a:r>
              <a:rPr lang="en-US" sz="2200" dirty="0">
                <a:cs typeface="Times New Roman" pitchFamily="18" charset="0"/>
              </a:rPr>
              <a:t>Interpretations of partial   derivatives</a:t>
            </a:r>
          </a:p>
          <a:p>
            <a:pPr eaLnBrk="1" hangingPunct="1">
              <a:buClr>
                <a:schemeClr val="tx2"/>
              </a:buClr>
              <a:buFont typeface="Wingdings" pitchFamily="2" charset="2"/>
              <a:buChar char="ü"/>
            </a:pPr>
            <a:endParaRPr lang="en-US" sz="2200" dirty="0">
              <a:cs typeface="Times New Roman" pitchFamily="18" charset="0"/>
            </a:endParaRPr>
          </a:p>
          <a:p>
            <a:pPr eaLnBrk="1" hangingPunct="1">
              <a:buClr>
                <a:schemeClr val="tx2"/>
              </a:buClr>
              <a:buFont typeface="Wingdings" pitchFamily="2" charset="2"/>
              <a:buChar char="ü"/>
            </a:pPr>
            <a:r>
              <a:rPr lang="en-US" sz="2200" dirty="0">
                <a:cs typeface="Times New Roman" pitchFamily="18" charset="0"/>
              </a:rPr>
              <a:t> Function of more than two variables</a:t>
            </a:r>
          </a:p>
          <a:p>
            <a:pPr eaLnBrk="1" hangingPunct="1">
              <a:buClr>
                <a:schemeClr val="tx2"/>
              </a:buClr>
              <a:buFont typeface="Wingdings" pitchFamily="2" charset="2"/>
              <a:buChar char="ü"/>
            </a:pPr>
            <a:endParaRPr lang="en-US" sz="2200" dirty="0">
              <a:cs typeface="Times New Roman" pitchFamily="18" charset="0"/>
            </a:endParaRPr>
          </a:p>
          <a:p>
            <a:pPr eaLnBrk="1" hangingPunct="1">
              <a:buClr>
                <a:schemeClr val="tx2"/>
              </a:buClr>
              <a:buFont typeface="Wingdings" pitchFamily="2" charset="2"/>
              <a:buChar char="ü"/>
            </a:pPr>
            <a:r>
              <a:rPr lang="en-US" sz="2200" dirty="0">
                <a:cs typeface="Times New Roman" pitchFamily="18" charset="0"/>
              </a:rPr>
              <a:t> Higher derivatives</a:t>
            </a:r>
          </a:p>
        </p:txBody>
      </p:sp>
      <p:sp>
        <p:nvSpPr>
          <p:cNvPr id="4" name="Date Placeholder 5"/>
          <p:cNvSpPr>
            <a:spLocks noGrp="1"/>
          </p:cNvSpPr>
          <p:nvPr>
            <p:ph type="dt" sz="half" idx="10"/>
          </p:nvPr>
        </p:nvSpPr>
        <p:spPr>
          <a:xfrm>
            <a:off x="457200" y="6356350"/>
            <a:ext cx="2133600" cy="365125"/>
          </a:xfrm>
        </p:spPr>
        <p:txBody>
          <a:bodyPr/>
          <a:lstStyle/>
          <a:p>
            <a:fld id="{ACEE5ED2-529C-4D35-BD9F-16C4FDA02289}" type="datetime1">
              <a:rPr lang="en-US" smtClean="0"/>
              <a:pPr/>
              <a:t>2/13/2021</a:t>
            </a:fld>
            <a:endParaRPr lang="en-US"/>
          </a:p>
        </p:txBody>
      </p:sp>
      <p:sp>
        <p:nvSpPr>
          <p:cNvPr id="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76</a:t>
            </a:fld>
            <a:endParaRPr lang="en-US"/>
          </a:p>
        </p:txBody>
      </p:sp>
      <p:sp>
        <p:nvSpPr>
          <p:cNvPr id="6"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Recap</a:t>
            </a:r>
            <a:endParaRPr kumimoji="0" lang="en-US" sz="34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56279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fade">
                                      <p:cBhvr>
                                        <p:cTn id="7" dur="500"/>
                                        <p:tgtEl>
                                          <p:spTgt spid="37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891">
                                            <p:txEl>
                                              <p:pRg st="2" end="2"/>
                                            </p:txEl>
                                          </p:spTgt>
                                        </p:tgtEl>
                                        <p:attrNameLst>
                                          <p:attrName>style.visibility</p:attrName>
                                        </p:attrNameLst>
                                      </p:cBhvr>
                                      <p:to>
                                        <p:strVal val="visible"/>
                                      </p:to>
                                    </p:set>
                                    <p:animEffect transition="in" filter="fade">
                                      <p:cBhvr>
                                        <p:cTn id="12" dur="500"/>
                                        <p:tgtEl>
                                          <p:spTgt spid="3789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891">
                                            <p:txEl>
                                              <p:pRg st="4" end="4"/>
                                            </p:txEl>
                                          </p:spTgt>
                                        </p:tgtEl>
                                        <p:attrNameLst>
                                          <p:attrName>style.visibility</p:attrName>
                                        </p:attrNameLst>
                                      </p:cBhvr>
                                      <p:to>
                                        <p:strVal val="visible"/>
                                      </p:to>
                                    </p:set>
                                    <p:animEffect transition="in" filter="fade">
                                      <p:cBhvr>
                                        <p:cTn id="17" dur="500"/>
                                        <p:tgtEl>
                                          <p:spTgt spid="3789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891">
                                            <p:txEl>
                                              <p:pRg st="6" end="6"/>
                                            </p:txEl>
                                          </p:spTgt>
                                        </p:tgtEl>
                                        <p:attrNameLst>
                                          <p:attrName>style.visibility</p:attrName>
                                        </p:attrNameLst>
                                      </p:cBhvr>
                                      <p:to>
                                        <p:strVal val="visible"/>
                                      </p:to>
                                    </p:set>
                                    <p:animEffect transition="in" filter="fade">
                                      <p:cBhvr>
                                        <p:cTn id="22" dur="500"/>
                                        <p:tgtEl>
                                          <p:spTgt spid="3789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891">
                                            <p:txEl>
                                              <p:pRg st="8" end="8"/>
                                            </p:txEl>
                                          </p:spTgt>
                                        </p:tgtEl>
                                        <p:attrNameLst>
                                          <p:attrName>style.visibility</p:attrName>
                                        </p:attrNameLst>
                                      </p:cBhvr>
                                      <p:to>
                                        <p:strVal val="visible"/>
                                      </p:to>
                                    </p:set>
                                    <p:animEffect transition="in" filter="fade">
                                      <p:cBhvr>
                                        <p:cTn id="27" dur="500"/>
                                        <p:tgtEl>
                                          <p:spTgt spid="37891">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7891">
                                            <p:txEl>
                                              <p:pRg st="10" end="10"/>
                                            </p:txEl>
                                          </p:spTgt>
                                        </p:tgtEl>
                                        <p:attrNameLst>
                                          <p:attrName>style.visibility</p:attrName>
                                        </p:attrNameLst>
                                      </p:cBhvr>
                                      <p:to>
                                        <p:strVal val="visible"/>
                                      </p:to>
                                    </p:set>
                                    <p:animEffect transition="in" filter="fade">
                                      <p:cBhvr>
                                        <p:cTn id="32" dur="500"/>
                                        <p:tgtEl>
                                          <p:spTgt spid="3789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Topic Objective</a:t>
            </a:r>
            <a:endParaRPr lang="en-US" sz="30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Rectangle 8"/>
          <p:cNvSpPr/>
          <p:nvPr/>
        </p:nvSpPr>
        <p:spPr>
          <a:xfrm>
            <a:off x="990600" y="1752600"/>
            <a:ext cx="7467600" cy="1055545"/>
          </a:xfrm>
          <a:prstGeom prst="rect">
            <a:avLst/>
          </a:prstGeom>
        </p:spPr>
        <p:txBody>
          <a:bodyPr wrap="square">
            <a:spAutoFit/>
          </a:bodyPr>
          <a:lstStyle/>
          <a:p>
            <a:pPr marL="342900" indent="-342900" algn="just">
              <a:lnSpc>
                <a:spcPct val="150000"/>
              </a:lnSpc>
              <a:buFont typeface="Arial" pitchFamily="34" charset="0"/>
              <a:buChar char="•"/>
            </a:pPr>
            <a:r>
              <a:rPr lang="en-US" sz="2200" dirty="0"/>
              <a:t>Student will be able to understand concepts of composite function and evaluate the total derivative.</a:t>
            </a:r>
          </a:p>
        </p:txBody>
      </p:sp>
      <p:sp>
        <p:nvSpPr>
          <p:cNvPr id="2" name="Rectangle 1"/>
          <p:cNvSpPr/>
          <p:nvPr/>
        </p:nvSpPr>
        <p:spPr>
          <a:xfrm>
            <a:off x="2852661" y="1066800"/>
            <a:ext cx="3517887" cy="523220"/>
          </a:xfrm>
          <a:prstGeom prst="rect">
            <a:avLst/>
          </a:prstGeom>
        </p:spPr>
        <p:txBody>
          <a:bodyPr wrap="none">
            <a:spAutoFit/>
          </a:bodyPr>
          <a:lstStyle/>
          <a:p>
            <a:pPr lvl="0" algn="ctr">
              <a:spcBef>
                <a:spcPct val="0"/>
              </a:spcBef>
              <a:defRPr/>
            </a:pPr>
            <a:r>
              <a:rPr lang="en-US" sz="2800" b="1" u="sng" dirty="0">
                <a:cs typeface="Times New Roman" pitchFamily="18" charset="0"/>
              </a:rPr>
              <a:t>Total Derivative (CO 2)</a:t>
            </a:r>
            <a:endParaRPr lang="en-US" sz="2800" b="1" u="sng" dirty="0"/>
          </a:p>
        </p:txBody>
      </p:sp>
      <p:sp>
        <p:nvSpPr>
          <p:cNvPr id="10" name="Date Placeholder 5"/>
          <p:cNvSpPr>
            <a:spLocks noGrp="1"/>
          </p:cNvSpPr>
          <p:nvPr>
            <p:ph type="dt" sz="half" idx="10"/>
          </p:nvPr>
        </p:nvSpPr>
        <p:spPr>
          <a:xfrm>
            <a:off x="457200" y="6356350"/>
            <a:ext cx="2133600" cy="365125"/>
          </a:xfrm>
        </p:spPr>
        <p:txBody>
          <a:bodyPr/>
          <a:lstStyle/>
          <a:p>
            <a:fld id="{69CBD582-45E4-4AE5-B04A-3561C3B9F604}" type="datetime1">
              <a:rPr lang="en-US" smtClean="0"/>
              <a:pPr/>
              <a:t>2/13/2021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77</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Tree>
    <p:extLst>
      <p:ext uri="{BB962C8B-B14F-4D97-AF65-F5344CB8AC3E}">
        <p14:creationId xmlns:p14="http://schemas.microsoft.com/office/powerpoint/2010/main" val="355462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Title 1"/>
          <p:cNvSpPr txBox="1">
            <a:spLocks/>
          </p:cNvSpPr>
          <p:nvPr/>
        </p:nvSpPr>
        <p:spPr>
          <a:xfrm>
            <a:off x="1371600" y="-23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Composite Function  (CO2)</a:t>
            </a:r>
            <a:endParaRPr kumimoji="0" lang="en-US" sz="3400" b="1" i="0" u="none" strike="noStrike" kern="1200" cap="none" spc="0" normalizeH="0" baseline="0" noProof="0" dirty="0">
              <a:ln>
                <a:noFill/>
              </a:ln>
              <a:solidFill>
                <a:schemeClr val="dk1"/>
              </a:solidFill>
              <a:effectLst/>
              <a:uLnTx/>
              <a:uFillTx/>
            </a:endParaRPr>
          </a:p>
        </p:txBody>
      </p:sp>
      <p:sp>
        <p:nvSpPr>
          <p:cNvPr id="12" name="Date Placeholder 5"/>
          <p:cNvSpPr>
            <a:spLocks noGrp="1"/>
          </p:cNvSpPr>
          <p:nvPr>
            <p:ph type="dt" sz="half" idx="10"/>
          </p:nvPr>
        </p:nvSpPr>
        <p:spPr>
          <a:xfrm>
            <a:off x="457200" y="6356350"/>
            <a:ext cx="2133600" cy="365125"/>
          </a:xfrm>
        </p:spPr>
        <p:txBody>
          <a:bodyPr/>
          <a:lstStyle/>
          <a:p>
            <a:fld id="{0F32BFE2-69AB-44C1-9249-A77C71CBA7E5}" type="datetime1">
              <a:rPr lang="en-US" smtClean="0"/>
              <a:pPr/>
              <a:t>2/13/2021</a:t>
            </a:fld>
            <a:endParaRPr lang="en-US"/>
          </a:p>
        </p:txBody>
      </p:sp>
      <p:sp>
        <p:nvSpPr>
          <p:cNvPr id="13"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78</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17" name="Rectangle 16"/>
          <p:cNvSpPr/>
          <p:nvPr/>
        </p:nvSpPr>
        <p:spPr>
          <a:xfrm>
            <a:off x="92365" y="1219200"/>
            <a:ext cx="8365835" cy="769441"/>
          </a:xfrm>
          <a:prstGeom prst="rect">
            <a:avLst/>
          </a:prstGeom>
        </p:spPr>
        <p:txBody>
          <a:bodyPr wrap="square">
            <a:spAutoFit/>
          </a:bodyPr>
          <a:lstStyle/>
          <a:p>
            <a:pPr algn="just"/>
            <a:r>
              <a:rPr lang="en-US" sz="2200" dirty="0">
                <a:cs typeface="Times New Roman" pitchFamily="18" charset="0"/>
              </a:rPr>
              <a:t>If </a:t>
            </a:r>
            <a:r>
              <a:rPr lang="en-US" sz="2200" i="1" dirty="0">
                <a:cs typeface="Times New Roman" pitchFamily="18" charset="0"/>
              </a:rPr>
              <a:t>u =</a:t>
            </a:r>
            <a:r>
              <a:rPr lang="en-US" sz="2200" dirty="0">
                <a:cs typeface="Times New Roman" pitchFamily="18" charset="0"/>
              </a:rPr>
              <a:t> </a:t>
            </a:r>
            <a:r>
              <a:rPr lang="en-US" sz="2200" i="1" dirty="0">
                <a:cs typeface="Times New Roman" pitchFamily="18" charset="0"/>
              </a:rPr>
              <a:t>f</a:t>
            </a:r>
            <a:r>
              <a:rPr lang="en-US" sz="2200" dirty="0">
                <a:cs typeface="Times New Roman" pitchFamily="18" charset="0"/>
              </a:rPr>
              <a:t>(</a:t>
            </a:r>
            <a:r>
              <a:rPr lang="en-US" sz="2200" i="1" dirty="0">
                <a:cs typeface="Times New Roman" pitchFamily="18" charset="0"/>
              </a:rPr>
              <a:t>x</a:t>
            </a:r>
            <a:r>
              <a:rPr lang="en-US" sz="2200" dirty="0">
                <a:cs typeface="Times New Roman" pitchFamily="18" charset="0"/>
              </a:rPr>
              <a:t>, </a:t>
            </a:r>
            <a:r>
              <a:rPr lang="en-US" sz="2200" i="1" dirty="0">
                <a:cs typeface="Times New Roman" pitchFamily="18" charset="0"/>
              </a:rPr>
              <a:t>y</a:t>
            </a:r>
            <a:r>
              <a:rPr lang="en-US" sz="2200" dirty="0">
                <a:cs typeface="Times New Roman" pitchFamily="18" charset="0"/>
              </a:rPr>
              <a:t>) is a differentiable function of </a:t>
            </a:r>
            <a:r>
              <a:rPr lang="en-US" sz="2200" i="1" dirty="0">
                <a:cs typeface="Times New Roman" pitchFamily="18" charset="0"/>
              </a:rPr>
              <a:t>x </a:t>
            </a:r>
            <a:r>
              <a:rPr lang="en-US" sz="2200" dirty="0">
                <a:cs typeface="Times New Roman" pitchFamily="18" charset="0"/>
              </a:rPr>
              <a:t>and </a:t>
            </a:r>
            <a:r>
              <a:rPr lang="en-US" sz="2200" i="1" dirty="0">
                <a:cs typeface="Times New Roman" pitchFamily="18" charset="0"/>
              </a:rPr>
              <a:t>y</a:t>
            </a:r>
            <a:r>
              <a:rPr lang="en-US" sz="2200" dirty="0">
                <a:cs typeface="Times New Roman" pitchFamily="18" charset="0"/>
              </a:rPr>
              <a:t>, where </a:t>
            </a:r>
            <a:r>
              <a:rPr lang="en-US" sz="2200" i="1" dirty="0">
                <a:cs typeface="Times New Roman" pitchFamily="18" charset="0"/>
              </a:rPr>
              <a:t>x</a:t>
            </a:r>
            <a:r>
              <a:rPr lang="en-US" sz="2200" dirty="0">
                <a:cs typeface="Times New Roman" pitchFamily="18" charset="0"/>
              </a:rPr>
              <a:t> = </a:t>
            </a:r>
            <a:r>
              <a:rPr lang="en-US" sz="2200" i="1" dirty="0">
                <a:cs typeface="Times New Roman" pitchFamily="18" charset="0"/>
              </a:rPr>
              <a:t>g</a:t>
            </a:r>
            <a:r>
              <a:rPr lang="en-US" sz="2200" dirty="0">
                <a:cs typeface="Times New Roman" pitchFamily="18" charset="0"/>
              </a:rPr>
              <a:t>(</a:t>
            </a:r>
            <a:r>
              <a:rPr lang="en-US" sz="2200" i="1" dirty="0">
                <a:cs typeface="Times New Roman" pitchFamily="18" charset="0"/>
              </a:rPr>
              <a:t>t</a:t>
            </a:r>
            <a:r>
              <a:rPr lang="en-US" sz="2200" dirty="0">
                <a:cs typeface="Times New Roman" pitchFamily="18" charset="0"/>
              </a:rPr>
              <a:t>) and </a:t>
            </a:r>
            <a:r>
              <a:rPr lang="en-US" sz="2200" i="1" dirty="0">
                <a:cs typeface="Times New Roman" pitchFamily="18" charset="0"/>
              </a:rPr>
              <a:t>y</a:t>
            </a:r>
            <a:r>
              <a:rPr lang="en-US" sz="2200" dirty="0">
                <a:cs typeface="Times New Roman" pitchFamily="18" charset="0"/>
              </a:rPr>
              <a:t> = </a:t>
            </a:r>
            <a:r>
              <a:rPr lang="en-US" sz="2200" i="1" dirty="0">
                <a:cs typeface="Times New Roman" pitchFamily="18" charset="0"/>
              </a:rPr>
              <a:t>h</a:t>
            </a:r>
            <a:r>
              <a:rPr lang="en-US" sz="2200" dirty="0">
                <a:cs typeface="Times New Roman" pitchFamily="18" charset="0"/>
              </a:rPr>
              <a:t>(</a:t>
            </a:r>
            <a:r>
              <a:rPr lang="en-US" sz="2200" i="1" dirty="0">
                <a:cs typeface="Times New Roman" pitchFamily="18" charset="0"/>
              </a:rPr>
              <a:t>t</a:t>
            </a:r>
            <a:r>
              <a:rPr lang="en-US" sz="2200" dirty="0">
                <a:cs typeface="Times New Roman" pitchFamily="18" charset="0"/>
              </a:rPr>
              <a:t>) are both differentiable functions of </a:t>
            </a:r>
            <a:r>
              <a:rPr lang="en-US" sz="2200" i="1" dirty="0">
                <a:cs typeface="Times New Roman" pitchFamily="18" charset="0"/>
              </a:rPr>
              <a:t>t</a:t>
            </a:r>
            <a:r>
              <a:rPr lang="en-US" sz="2200" dirty="0">
                <a:cs typeface="Times New Roman" pitchFamily="18" charset="0"/>
              </a:rPr>
              <a:t>. Then, </a:t>
            </a:r>
          </a:p>
        </p:txBody>
      </p:sp>
      <p:sp>
        <p:nvSpPr>
          <p:cNvPr id="24" name="Rectangle 23"/>
          <p:cNvSpPr/>
          <p:nvPr/>
        </p:nvSpPr>
        <p:spPr>
          <a:xfrm>
            <a:off x="250695" y="2209800"/>
            <a:ext cx="8686800" cy="430887"/>
          </a:xfrm>
          <a:prstGeom prst="rect">
            <a:avLst/>
          </a:prstGeom>
        </p:spPr>
        <p:txBody>
          <a:bodyPr wrap="square">
            <a:spAutoFit/>
          </a:bodyPr>
          <a:lstStyle/>
          <a:p>
            <a:pPr marL="342900" indent="-342900" algn="just">
              <a:buFont typeface="Arial" pitchFamily="34" charset="0"/>
              <a:buChar char="•"/>
            </a:pPr>
            <a:r>
              <a:rPr lang="en-US" sz="2200" i="1" dirty="0">
                <a:cs typeface="Times New Roman" pitchFamily="18" charset="0"/>
              </a:rPr>
              <a:t>u </a:t>
            </a:r>
            <a:r>
              <a:rPr lang="en-US" sz="2200" dirty="0">
                <a:cs typeface="Times New Roman" pitchFamily="18" charset="0"/>
              </a:rPr>
              <a:t>is said to be a composite function of </a:t>
            </a:r>
            <a:r>
              <a:rPr lang="en-US" sz="2200" i="1" dirty="0">
                <a:cs typeface="Times New Roman" pitchFamily="18" charset="0"/>
              </a:rPr>
              <a:t>t</a:t>
            </a:r>
            <a:r>
              <a:rPr lang="en-US" sz="2200" dirty="0">
                <a:cs typeface="Times New Roman" pitchFamily="18" charset="0"/>
              </a:rPr>
              <a:t>. </a:t>
            </a:r>
          </a:p>
        </p:txBody>
      </p:sp>
      <p:sp>
        <p:nvSpPr>
          <p:cNvPr id="22" name="Rectangle 71"/>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p:cNvSpPr/>
          <p:nvPr/>
        </p:nvSpPr>
        <p:spPr>
          <a:xfrm>
            <a:off x="181319" y="3048000"/>
            <a:ext cx="8686800" cy="769441"/>
          </a:xfrm>
          <a:prstGeom prst="rect">
            <a:avLst/>
          </a:prstGeom>
        </p:spPr>
        <p:txBody>
          <a:bodyPr wrap="square">
            <a:spAutoFit/>
          </a:bodyPr>
          <a:lstStyle/>
          <a:p>
            <a:pPr algn="just"/>
            <a:r>
              <a:rPr lang="en-US" sz="2200" dirty="0">
                <a:cs typeface="Times New Roman" pitchFamily="18" charset="0"/>
              </a:rPr>
              <a:t>If </a:t>
            </a:r>
            <a:r>
              <a:rPr lang="en-US" sz="2200" i="1" dirty="0">
                <a:cs typeface="Times New Roman" pitchFamily="18" charset="0"/>
              </a:rPr>
              <a:t>z =</a:t>
            </a:r>
            <a:r>
              <a:rPr lang="en-US" sz="2200" dirty="0">
                <a:cs typeface="Times New Roman" pitchFamily="18" charset="0"/>
              </a:rPr>
              <a:t> </a:t>
            </a:r>
            <a:r>
              <a:rPr lang="en-US" sz="2200" i="1" dirty="0">
                <a:cs typeface="Times New Roman" pitchFamily="18" charset="0"/>
              </a:rPr>
              <a:t>f</a:t>
            </a:r>
            <a:r>
              <a:rPr lang="en-US" sz="2200" dirty="0">
                <a:cs typeface="Times New Roman" pitchFamily="18" charset="0"/>
              </a:rPr>
              <a:t>(</a:t>
            </a:r>
            <a:r>
              <a:rPr lang="en-US" sz="2200" i="1" dirty="0">
                <a:cs typeface="Times New Roman" pitchFamily="18" charset="0"/>
              </a:rPr>
              <a:t>x</a:t>
            </a:r>
            <a:r>
              <a:rPr lang="en-US" sz="2200" dirty="0">
                <a:cs typeface="Times New Roman" pitchFamily="18" charset="0"/>
              </a:rPr>
              <a:t>, </a:t>
            </a:r>
            <a:r>
              <a:rPr lang="en-US" sz="2200" i="1" dirty="0">
                <a:cs typeface="Times New Roman" pitchFamily="18" charset="0"/>
              </a:rPr>
              <a:t>y</a:t>
            </a:r>
            <a:r>
              <a:rPr lang="en-US" sz="2200" dirty="0">
                <a:cs typeface="Times New Roman" pitchFamily="18" charset="0"/>
              </a:rPr>
              <a:t>) is a differentiable function of </a:t>
            </a:r>
            <a:r>
              <a:rPr lang="en-US" sz="2200" i="1" dirty="0">
                <a:cs typeface="Times New Roman" pitchFamily="18" charset="0"/>
              </a:rPr>
              <a:t>x </a:t>
            </a:r>
            <a:r>
              <a:rPr lang="en-US" sz="2200" dirty="0">
                <a:cs typeface="Times New Roman" pitchFamily="18" charset="0"/>
              </a:rPr>
              <a:t>and </a:t>
            </a:r>
            <a:r>
              <a:rPr lang="en-US" sz="2200" i="1" dirty="0">
                <a:cs typeface="Times New Roman" pitchFamily="18" charset="0"/>
              </a:rPr>
              <a:t>y</a:t>
            </a:r>
            <a:r>
              <a:rPr lang="en-US" sz="2200" dirty="0">
                <a:cs typeface="Times New Roman" pitchFamily="18" charset="0"/>
              </a:rPr>
              <a:t>, where </a:t>
            </a:r>
            <a:r>
              <a:rPr lang="en-US" sz="2200" i="1" dirty="0">
                <a:cs typeface="Times New Roman" pitchFamily="18" charset="0"/>
              </a:rPr>
              <a:t>x</a:t>
            </a:r>
            <a:r>
              <a:rPr lang="en-US" sz="2200" dirty="0">
                <a:cs typeface="Times New Roman" pitchFamily="18" charset="0"/>
              </a:rPr>
              <a:t> = </a:t>
            </a:r>
            <a:r>
              <a:rPr lang="en-US" sz="2200" i="1" dirty="0">
                <a:cs typeface="Times New Roman" pitchFamily="18" charset="0"/>
              </a:rPr>
              <a:t>g</a:t>
            </a:r>
            <a:r>
              <a:rPr lang="en-US" sz="2200" dirty="0">
                <a:cs typeface="Times New Roman" pitchFamily="18" charset="0"/>
              </a:rPr>
              <a:t>(</a:t>
            </a:r>
            <a:r>
              <a:rPr lang="en-US" sz="2200" i="1" dirty="0" err="1">
                <a:cs typeface="Times New Roman" pitchFamily="18" charset="0"/>
              </a:rPr>
              <a:t>u,v</a:t>
            </a:r>
            <a:r>
              <a:rPr lang="en-US" sz="2200" dirty="0">
                <a:cs typeface="Times New Roman" pitchFamily="18" charset="0"/>
              </a:rPr>
              <a:t>) and </a:t>
            </a:r>
            <a:r>
              <a:rPr lang="en-US" sz="2200" i="1" dirty="0">
                <a:cs typeface="Times New Roman" pitchFamily="18" charset="0"/>
              </a:rPr>
              <a:t>y</a:t>
            </a:r>
            <a:r>
              <a:rPr lang="en-US" sz="2200" dirty="0">
                <a:cs typeface="Times New Roman" pitchFamily="18" charset="0"/>
              </a:rPr>
              <a:t> = </a:t>
            </a:r>
            <a:r>
              <a:rPr lang="en-US" sz="2200" i="1" dirty="0">
                <a:cs typeface="Times New Roman" pitchFamily="18" charset="0"/>
              </a:rPr>
              <a:t>h</a:t>
            </a:r>
            <a:r>
              <a:rPr lang="en-US" sz="2200" dirty="0">
                <a:cs typeface="Times New Roman" pitchFamily="18" charset="0"/>
              </a:rPr>
              <a:t>(</a:t>
            </a:r>
            <a:r>
              <a:rPr lang="en-US" sz="2200" i="1" dirty="0" err="1">
                <a:cs typeface="Times New Roman" pitchFamily="18" charset="0"/>
              </a:rPr>
              <a:t>u,v</a:t>
            </a:r>
            <a:r>
              <a:rPr lang="en-US" sz="2200" dirty="0">
                <a:cs typeface="Times New Roman" pitchFamily="18" charset="0"/>
              </a:rPr>
              <a:t>) are both differentiable functions of </a:t>
            </a:r>
            <a:r>
              <a:rPr lang="en-US" sz="2200" i="1" dirty="0" err="1">
                <a:cs typeface="Times New Roman" pitchFamily="18" charset="0"/>
              </a:rPr>
              <a:t>u,v</a:t>
            </a:r>
            <a:r>
              <a:rPr lang="en-US" sz="2200" i="1" dirty="0">
                <a:cs typeface="Times New Roman" pitchFamily="18" charset="0"/>
              </a:rPr>
              <a:t> </a:t>
            </a:r>
            <a:r>
              <a:rPr lang="en-US" sz="2200" dirty="0">
                <a:cs typeface="Times New Roman" pitchFamily="18" charset="0"/>
              </a:rPr>
              <a:t>. Then, </a:t>
            </a:r>
          </a:p>
        </p:txBody>
      </p:sp>
      <p:sp>
        <p:nvSpPr>
          <p:cNvPr id="15" name="Rectangle 14"/>
          <p:cNvSpPr/>
          <p:nvPr/>
        </p:nvSpPr>
        <p:spPr>
          <a:xfrm>
            <a:off x="339649" y="4038600"/>
            <a:ext cx="8686800" cy="430887"/>
          </a:xfrm>
          <a:prstGeom prst="rect">
            <a:avLst/>
          </a:prstGeom>
        </p:spPr>
        <p:txBody>
          <a:bodyPr wrap="square">
            <a:spAutoFit/>
          </a:bodyPr>
          <a:lstStyle/>
          <a:p>
            <a:pPr marL="342900" indent="-342900" algn="just">
              <a:buFont typeface="Arial" pitchFamily="34" charset="0"/>
              <a:buChar char="•"/>
            </a:pPr>
            <a:r>
              <a:rPr lang="en-US" sz="2200" i="1" dirty="0">
                <a:cs typeface="Times New Roman" pitchFamily="18" charset="0"/>
              </a:rPr>
              <a:t>z </a:t>
            </a:r>
            <a:r>
              <a:rPr lang="en-US" sz="2200" dirty="0">
                <a:cs typeface="Times New Roman" pitchFamily="18" charset="0"/>
              </a:rPr>
              <a:t>is said to be a composite function of </a:t>
            </a:r>
            <a:r>
              <a:rPr lang="en-US" sz="2200" i="1" dirty="0" err="1">
                <a:cs typeface="Times New Roman" pitchFamily="18" charset="0"/>
              </a:rPr>
              <a:t>u,v</a:t>
            </a:r>
            <a:r>
              <a:rPr lang="en-US" sz="2200" dirty="0">
                <a:cs typeface="Times New Roman" pitchFamily="18" charset="0"/>
              </a:rPr>
              <a:t>. </a:t>
            </a:r>
          </a:p>
        </p:txBody>
      </p:sp>
    </p:spTree>
    <p:extLst>
      <p:ext uri="{BB962C8B-B14F-4D97-AF65-F5344CB8AC3E}">
        <p14:creationId xmlns:p14="http://schemas.microsoft.com/office/powerpoint/2010/main" val="160464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14" grpId="0"/>
      <p:bldP spid="1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rot="5400000">
            <a:off x="6142835" y="2790765"/>
            <a:ext cx="1500198" cy="92869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16200000" flipH="1">
            <a:off x="7464438" y="2969360"/>
            <a:ext cx="1500198" cy="71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6200000" flipH="1">
            <a:off x="6249992" y="4683872"/>
            <a:ext cx="1000132" cy="64294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a:off x="7714471" y="4648153"/>
            <a:ext cx="1000132" cy="7143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500157" y="2076385"/>
            <a:ext cx="292068" cy="369332"/>
          </a:xfrm>
          <a:prstGeom prst="rect">
            <a:avLst/>
          </a:prstGeom>
          <a:noFill/>
        </p:spPr>
        <p:txBody>
          <a:bodyPr wrap="none" rtlCol="0">
            <a:spAutoFit/>
          </a:bodyPr>
          <a:lstStyle/>
          <a:p>
            <a:r>
              <a:rPr lang="en-US" dirty="0"/>
              <a:t>Z</a:t>
            </a:r>
          </a:p>
        </p:txBody>
      </p:sp>
      <p:sp>
        <p:nvSpPr>
          <p:cNvPr id="19" name="TextBox 18"/>
          <p:cNvSpPr txBox="1"/>
          <p:nvPr/>
        </p:nvSpPr>
        <p:spPr>
          <a:xfrm>
            <a:off x="7285843" y="5362533"/>
            <a:ext cx="428628" cy="369332"/>
          </a:xfrm>
          <a:prstGeom prst="rect">
            <a:avLst/>
          </a:prstGeom>
          <a:noFill/>
        </p:spPr>
        <p:txBody>
          <a:bodyPr wrap="square" rtlCol="0">
            <a:spAutoFit/>
          </a:bodyPr>
          <a:lstStyle/>
          <a:p>
            <a:r>
              <a:rPr lang="en-US" dirty="0"/>
              <a:t>t</a:t>
            </a:r>
          </a:p>
        </p:txBody>
      </p:sp>
      <p:graphicFrame>
        <p:nvGraphicFramePr>
          <p:cNvPr id="544769" name="Object 1"/>
          <p:cNvGraphicFramePr>
            <a:graphicFrameLocks noChangeAspect="1"/>
          </p:cNvGraphicFramePr>
          <p:nvPr>
            <p:extLst>
              <p:ext uri="{D42A27DB-BD31-4B8C-83A1-F6EECF244321}">
                <p14:modId xmlns:p14="http://schemas.microsoft.com/office/powerpoint/2010/main" val="743212465"/>
              </p:ext>
            </p:extLst>
          </p:nvPr>
        </p:nvGraphicFramePr>
        <p:xfrm>
          <a:off x="6142835" y="2576451"/>
          <a:ext cx="536578" cy="978466"/>
        </p:xfrm>
        <a:graphic>
          <a:graphicData uri="http://schemas.openxmlformats.org/presentationml/2006/ole">
            <mc:AlternateContent xmlns:mc="http://schemas.openxmlformats.org/markup-compatibility/2006">
              <mc:Choice xmlns:v="urn:schemas-microsoft-com:vml" Requires="v">
                <p:oleObj spid="_x0000_s27649" name="Equation" r:id="rId3" imgW="215713" imgH="393359" progId="Equation.DSMT4">
                  <p:embed/>
                </p:oleObj>
              </mc:Choice>
              <mc:Fallback>
                <p:oleObj name="Equation" r:id="rId3" imgW="215713" imgH="393359" progId="Equation.DSMT4">
                  <p:embed/>
                  <p:pic>
                    <p:nvPicPr>
                      <p:cNvPr id="544769"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2835" y="2576451"/>
                        <a:ext cx="536578" cy="978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4770" name="Object 2"/>
          <p:cNvGraphicFramePr>
            <a:graphicFrameLocks noChangeAspect="1"/>
          </p:cNvGraphicFramePr>
          <p:nvPr>
            <p:extLst>
              <p:ext uri="{D42A27DB-BD31-4B8C-83A1-F6EECF244321}">
                <p14:modId xmlns:p14="http://schemas.microsoft.com/office/powerpoint/2010/main" val="400097376"/>
              </p:ext>
            </p:extLst>
          </p:nvPr>
        </p:nvGraphicFramePr>
        <p:xfrm>
          <a:off x="8357413" y="2647889"/>
          <a:ext cx="483413" cy="938222"/>
        </p:xfrm>
        <a:graphic>
          <a:graphicData uri="http://schemas.openxmlformats.org/presentationml/2006/ole">
            <mc:AlternateContent xmlns:mc="http://schemas.openxmlformats.org/markup-compatibility/2006">
              <mc:Choice xmlns:v="urn:schemas-microsoft-com:vml" Requires="v">
                <p:oleObj spid="_x0000_s27650" name="Equation" r:id="rId5" imgW="215806" imgH="418918" progId="Equation.DSMT4">
                  <p:embed/>
                </p:oleObj>
              </mc:Choice>
              <mc:Fallback>
                <p:oleObj name="Equation" r:id="rId5" imgW="215806" imgH="418918" progId="Equation.DSMT4">
                  <p:embed/>
                  <p:pic>
                    <p:nvPicPr>
                      <p:cNvPr id="54477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7413" y="2647889"/>
                        <a:ext cx="483413" cy="938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4771" name="Object 3"/>
          <p:cNvGraphicFramePr>
            <a:graphicFrameLocks noChangeAspect="1"/>
          </p:cNvGraphicFramePr>
          <p:nvPr>
            <p:extLst>
              <p:ext uri="{D42A27DB-BD31-4B8C-83A1-F6EECF244321}">
                <p14:modId xmlns:p14="http://schemas.microsoft.com/office/powerpoint/2010/main" val="2188435848"/>
              </p:ext>
            </p:extLst>
          </p:nvPr>
        </p:nvGraphicFramePr>
        <p:xfrm>
          <a:off x="6142835" y="4862467"/>
          <a:ext cx="358776" cy="654239"/>
        </p:xfrm>
        <a:graphic>
          <a:graphicData uri="http://schemas.openxmlformats.org/presentationml/2006/ole">
            <mc:AlternateContent xmlns:mc="http://schemas.openxmlformats.org/markup-compatibility/2006">
              <mc:Choice xmlns:v="urn:schemas-microsoft-com:vml" Requires="v">
                <p:oleObj spid="_x0000_s27651" name="Equation" r:id="rId7" imgW="215713" imgH="393359" progId="Equation.DSMT4">
                  <p:embed/>
                </p:oleObj>
              </mc:Choice>
              <mc:Fallback>
                <p:oleObj name="Equation" r:id="rId7" imgW="215713" imgH="393359" progId="Equation.DSMT4">
                  <p:embed/>
                  <p:pic>
                    <p:nvPicPr>
                      <p:cNvPr id="544771"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2835" y="4862467"/>
                        <a:ext cx="358776" cy="654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4772" name="Object 4"/>
          <p:cNvGraphicFramePr>
            <a:graphicFrameLocks noChangeAspect="1"/>
          </p:cNvGraphicFramePr>
          <p:nvPr>
            <p:extLst>
              <p:ext uri="{D42A27DB-BD31-4B8C-83A1-F6EECF244321}">
                <p14:modId xmlns:p14="http://schemas.microsoft.com/office/powerpoint/2010/main" val="2589514849"/>
              </p:ext>
            </p:extLst>
          </p:nvPr>
        </p:nvGraphicFramePr>
        <p:xfrm>
          <a:off x="8357413" y="4791029"/>
          <a:ext cx="500066" cy="688975"/>
        </p:xfrm>
        <a:graphic>
          <a:graphicData uri="http://schemas.openxmlformats.org/presentationml/2006/ole">
            <mc:AlternateContent xmlns:mc="http://schemas.openxmlformats.org/markup-compatibility/2006">
              <mc:Choice xmlns:v="urn:schemas-microsoft-com:vml" Requires="v">
                <p:oleObj spid="_x0000_s27652" name="Equation" r:id="rId9" imgW="215713" imgH="393359" progId="Equation.DSMT4">
                  <p:embed/>
                </p:oleObj>
              </mc:Choice>
              <mc:Fallback>
                <p:oleObj name="Equation" r:id="rId9" imgW="215713" imgH="393359" progId="Equation.DSMT4">
                  <p:embed/>
                  <p:pic>
                    <p:nvPicPr>
                      <p:cNvPr id="544772"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57413" y="4791029"/>
                        <a:ext cx="500066"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4773" name="Object 5"/>
          <p:cNvGraphicFramePr>
            <a:graphicFrameLocks noChangeAspect="1"/>
          </p:cNvGraphicFramePr>
          <p:nvPr>
            <p:extLst>
              <p:ext uri="{D42A27DB-BD31-4B8C-83A1-F6EECF244321}">
                <p14:modId xmlns:p14="http://schemas.microsoft.com/office/powerpoint/2010/main" val="645417048"/>
              </p:ext>
            </p:extLst>
          </p:nvPr>
        </p:nvGraphicFramePr>
        <p:xfrm>
          <a:off x="6214273" y="4148087"/>
          <a:ext cx="269876" cy="282576"/>
        </p:xfrm>
        <a:graphic>
          <a:graphicData uri="http://schemas.openxmlformats.org/presentationml/2006/ole">
            <mc:AlternateContent xmlns:mc="http://schemas.openxmlformats.org/markup-compatibility/2006">
              <mc:Choice xmlns:v="urn:schemas-microsoft-com:vml" Requires="v">
                <p:oleObj spid="_x0000_s27653" name="Equation" r:id="rId11" imgW="126835" imgH="139518" progId="Equation.DSMT4">
                  <p:embed/>
                </p:oleObj>
              </mc:Choice>
              <mc:Fallback>
                <p:oleObj name="Equation" r:id="rId11" imgW="126835" imgH="139518" progId="Equation.DSMT4">
                  <p:embed/>
                  <p:pic>
                    <p:nvPicPr>
                      <p:cNvPr id="544773"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14273" y="4148087"/>
                        <a:ext cx="269876" cy="282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4774" name="Object 6"/>
          <p:cNvGraphicFramePr>
            <a:graphicFrameLocks noChangeAspect="1"/>
          </p:cNvGraphicFramePr>
          <p:nvPr>
            <p:extLst>
              <p:ext uri="{D42A27DB-BD31-4B8C-83A1-F6EECF244321}">
                <p14:modId xmlns:p14="http://schemas.microsoft.com/office/powerpoint/2010/main" val="435474579"/>
              </p:ext>
            </p:extLst>
          </p:nvPr>
        </p:nvGraphicFramePr>
        <p:xfrm>
          <a:off x="8428851" y="4148087"/>
          <a:ext cx="357190" cy="285752"/>
        </p:xfrm>
        <a:graphic>
          <a:graphicData uri="http://schemas.openxmlformats.org/presentationml/2006/ole">
            <mc:AlternateContent xmlns:mc="http://schemas.openxmlformats.org/markup-compatibility/2006">
              <mc:Choice xmlns:v="urn:schemas-microsoft-com:vml" Requires="v">
                <p:oleObj spid="_x0000_s27654" name="Equation" r:id="rId13" imgW="139579" imgH="164957" progId="Equation.DSMT4">
                  <p:embed/>
                </p:oleObj>
              </mc:Choice>
              <mc:Fallback>
                <p:oleObj name="Equation" r:id="rId13" imgW="139579" imgH="164957" progId="Equation.DSMT4">
                  <p:embed/>
                  <p:pic>
                    <p:nvPicPr>
                      <p:cNvPr id="544774"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28851" y="4148087"/>
                        <a:ext cx="357190" cy="285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Date Placeholder 5"/>
          <p:cNvSpPr>
            <a:spLocks noGrp="1"/>
          </p:cNvSpPr>
          <p:nvPr>
            <p:ph type="dt" sz="half" idx="10"/>
          </p:nvPr>
        </p:nvSpPr>
        <p:spPr>
          <a:xfrm>
            <a:off x="457200" y="6356350"/>
            <a:ext cx="2133600" cy="365125"/>
          </a:xfrm>
        </p:spPr>
        <p:txBody>
          <a:bodyPr/>
          <a:lstStyle/>
          <a:p>
            <a:fld id="{980E8436-6963-4CDB-9412-54237EE84F31}" type="datetime1">
              <a:rPr lang="en-US" smtClean="0"/>
              <a:pPr/>
              <a:t>2/13/2021</a:t>
            </a:fld>
            <a:endParaRPr lang="en-US"/>
          </a:p>
        </p:txBody>
      </p:sp>
      <p:sp>
        <p:nvSpPr>
          <p:cNvPr id="1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79</a:t>
            </a:fld>
            <a:endParaRPr lang="en-US"/>
          </a:p>
        </p:txBody>
      </p:sp>
      <p:sp>
        <p:nvSpPr>
          <p:cNvPr id="20"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pic>
        <p:nvPicPr>
          <p:cNvPr id="21" name="Picture 2" descr="E:\NIET\Project\xLogo11.png.pagespeed.ic.pydHLuCQEZ.png"/>
          <p:cNvPicPr>
            <a:picLocks noChangeAspect="1" noChangeArrowheads="1"/>
          </p:cNvPicPr>
          <p:nvPr/>
        </p:nvPicPr>
        <p:blipFill>
          <a:blip r:embed="rId15"/>
          <a:srcRect/>
          <a:stretch>
            <a:fillRect/>
          </a:stretch>
        </p:blipFill>
        <p:spPr bwMode="auto">
          <a:xfrm>
            <a:off x="0" y="0"/>
            <a:ext cx="1447800" cy="817163"/>
          </a:xfrm>
          <a:prstGeom prst="rect">
            <a:avLst/>
          </a:prstGeom>
          <a:noFill/>
        </p:spPr>
      </p:pic>
      <p:sp>
        <p:nvSpPr>
          <p:cNvPr id="22"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cs typeface="Times New Roman" pitchFamily="18" charset="0"/>
              </a:rPr>
              <a:t>Differentiation of Composite Function (CO2)</a:t>
            </a:r>
          </a:p>
        </p:txBody>
      </p:sp>
      <p:sp>
        <p:nvSpPr>
          <p:cNvPr id="24" name="Rectangle 23"/>
          <p:cNvSpPr/>
          <p:nvPr/>
        </p:nvSpPr>
        <p:spPr>
          <a:xfrm>
            <a:off x="133066" y="1710663"/>
            <a:ext cx="8572560" cy="1107996"/>
          </a:xfrm>
          <a:prstGeom prst="rect">
            <a:avLst/>
          </a:prstGeom>
        </p:spPr>
        <p:txBody>
          <a:bodyPr wrap="square">
            <a:spAutoFit/>
          </a:bodyPr>
          <a:lstStyle/>
          <a:p>
            <a:pPr algn="just"/>
            <a:r>
              <a:rPr lang="en-US" sz="2200" dirty="0">
                <a:cs typeface="Times New Roman" pitchFamily="18" charset="0"/>
              </a:rPr>
              <a:t>Suppose that </a:t>
            </a:r>
            <a:r>
              <a:rPr lang="en-US" sz="2200" i="1" dirty="0">
                <a:cs typeface="Times New Roman" pitchFamily="18" charset="0"/>
              </a:rPr>
              <a:t>z =</a:t>
            </a:r>
            <a:r>
              <a:rPr lang="en-US" sz="2200" dirty="0">
                <a:cs typeface="Times New Roman" pitchFamily="18" charset="0"/>
              </a:rPr>
              <a:t> </a:t>
            </a:r>
            <a:r>
              <a:rPr lang="en-US" sz="2200" i="1" dirty="0">
                <a:cs typeface="Times New Roman" pitchFamily="18" charset="0"/>
              </a:rPr>
              <a:t>f</a:t>
            </a:r>
            <a:r>
              <a:rPr lang="en-US" sz="2200" dirty="0">
                <a:cs typeface="Times New Roman" pitchFamily="18" charset="0"/>
              </a:rPr>
              <a:t>(</a:t>
            </a:r>
            <a:r>
              <a:rPr lang="en-US" sz="2200" i="1" dirty="0">
                <a:cs typeface="Times New Roman" pitchFamily="18" charset="0"/>
              </a:rPr>
              <a:t>x</a:t>
            </a:r>
            <a:r>
              <a:rPr lang="en-US" sz="2200" dirty="0">
                <a:cs typeface="Times New Roman" pitchFamily="18" charset="0"/>
              </a:rPr>
              <a:t>, </a:t>
            </a:r>
            <a:r>
              <a:rPr lang="en-US" sz="2200" i="1" dirty="0">
                <a:cs typeface="Times New Roman" pitchFamily="18" charset="0"/>
              </a:rPr>
              <a:t>y</a:t>
            </a:r>
            <a:r>
              <a:rPr lang="en-US" sz="2200" dirty="0">
                <a:cs typeface="Times New Roman" pitchFamily="18" charset="0"/>
              </a:rPr>
              <a:t>) is a differentiable function of </a:t>
            </a:r>
            <a:r>
              <a:rPr lang="en-US" sz="2200" i="1" dirty="0">
                <a:cs typeface="Times New Roman" pitchFamily="18" charset="0"/>
              </a:rPr>
              <a:t>x </a:t>
            </a:r>
            <a:r>
              <a:rPr lang="en-US" sz="2200" dirty="0">
                <a:cs typeface="Times New Roman" pitchFamily="18" charset="0"/>
              </a:rPr>
              <a:t>and </a:t>
            </a:r>
            <a:r>
              <a:rPr lang="en-US" sz="2200" i="1" dirty="0">
                <a:cs typeface="Times New Roman" pitchFamily="18" charset="0"/>
              </a:rPr>
              <a:t>y</a:t>
            </a:r>
            <a:r>
              <a:rPr lang="en-US" sz="2200" dirty="0">
                <a:cs typeface="Times New Roman" pitchFamily="18" charset="0"/>
              </a:rPr>
              <a:t>, where</a:t>
            </a:r>
          </a:p>
          <a:p>
            <a:pPr algn="just"/>
            <a:r>
              <a:rPr lang="en-US" sz="2200" dirty="0">
                <a:cs typeface="Times New Roman" pitchFamily="18" charset="0"/>
              </a:rPr>
              <a:t> </a:t>
            </a:r>
            <a:r>
              <a:rPr lang="en-US" sz="2200" i="1" dirty="0">
                <a:cs typeface="Times New Roman" pitchFamily="18" charset="0"/>
              </a:rPr>
              <a:t>x</a:t>
            </a:r>
            <a:r>
              <a:rPr lang="en-US" sz="2200" dirty="0">
                <a:cs typeface="Times New Roman" pitchFamily="18" charset="0"/>
              </a:rPr>
              <a:t> = </a:t>
            </a:r>
            <a:r>
              <a:rPr lang="en-US" sz="2200" i="1" dirty="0">
                <a:cs typeface="Times New Roman" pitchFamily="18" charset="0"/>
              </a:rPr>
              <a:t>g</a:t>
            </a:r>
            <a:r>
              <a:rPr lang="en-US" sz="2200" dirty="0">
                <a:cs typeface="Times New Roman" pitchFamily="18" charset="0"/>
              </a:rPr>
              <a:t>(</a:t>
            </a:r>
            <a:r>
              <a:rPr lang="en-US" sz="2200" i="1" dirty="0">
                <a:cs typeface="Times New Roman" pitchFamily="18" charset="0"/>
              </a:rPr>
              <a:t>t</a:t>
            </a:r>
            <a:r>
              <a:rPr lang="en-US" sz="2200" dirty="0">
                <a:cs typeface="Times New Roman" pitchFamily="18" charset="0"/>
              </a:rPr>
              <a:t>) and </a:t>
            </a:r>
            <a:r>
              <a:rPr lang="en-US" sz="2200" i="1" dirty="0">
                <a:cs typeface="Times New Roman" pitchFamily="18" charset="0"/>
              </a:rPr>
              <a:t>y</a:t>
            </a:r>
            <a:r>
              <a:rPr lang="en-US" sz="2200" dirty="0">
                <a:cs typeface="Times New Roman" pitchFamily="18" charset="0"/>
              </a:rPr>
              <a:t> = </a:t>
            </a:r>
            <a:r>
              <a:rPr lang="en-US" sz="2200" i="1" dirty="0">
                <a:cs typeface="Times New Roman" pitchFamily="18" charset="0"/>
              </a:rPr>
              <a:t>h</a:t>
            </a:r>
            <a:r>
              <a:rPr lang="en-US" sz="2200" dirty="0">
                <a:cs typeface="Times New Roman" pitchFamily="18" charset="0"/>
              </a:rPr>
              <a:t>(</a:t>
            </a:r>
            <a:r>
              <a:rPr lang="en-US" sz="2200" i="1" dirty="0">
                <a:cs typeface="Times New Roman" pitchFamily="18" charset="0"/>
              </a:rPr>
              <a:t>t</a:t>
            </a:r>
            <a:r>
              <a:rPr lang="en-US" sz="2200" dirty="0">
                <a:cs typeface="Times New Roman" pitchFamily="18" charset="0"/>
              </a:rPr>
              <a:t>) are both differentiable functions </a:t>
            </a:r>
          </a:p>
          <a:p>
            <a:pPr algn="just"/>
            <a:r>
              <a:rPr lang="en-US" sz="2200" dirty="0">
                <a:cs typeface="Times New Roman" pitchFamily="18" charset="0"/>
              </a:rPr>
              <a:t>of </a:t>
            </a:r>
            <a:r>
              <a:rPr lang="en-US" sz="2200" i="1" dirty="0">
                <a:cs typeface="Times New Roman" pitchFamily="18" charset="0"/>
              </a:rPr>
              <a:t>t</a:t>
            </a:r>
            <a:r>
              <a:rPr lang="en-US" sz="2200" dirty="0">
                <a:cs typeface="Times New Roman" pitchFamily="18" charset="0"/>
              </a:rPr>
              <a:t>. Then, </a:t>
            </a:r>
            <a:r>
              <a:rPr lang="en-US" sz="2200" i="1" dirty="0">
                <a:cs typeface="Times New Roman" pitchFamily="18" charset="0"/>
              </a:rPr>
              <a:t>z</a:t>
            </a:r>
            <a:r>
              <a:rPr lang="en-US" sz="2200" dirty="0">
                <a:cs typeface="Times New Roman" pitchFamily="18" charset="0"/>
              </a:rPr>
              <a:t> is a differentiable function of </a:t>
            </a:r>
            <a:r>
              <a:rPr lang="en-US" sz="2200" i="1" dirty="0">
                <a:cs typeface="Times New Roman" pitchFamily="18" charset="0"/>
              </a:rPr>
              <a:t>t</a:t>
            </a:r>
            <a:r>
              <a:rPr lang="en-US" sz="2200" dirty="0">
                <a:cs typeface="Times New Roman" pitchFamily="18" charset="0"/>
              </a:rPr>
              <a:t> and </a:t>
            </a:r>
          </a:p>
        </p:txBody>
      </p:sp>
      <p:graphicFrame>
        <p:nvGraphicFramePr>
          <p:cNvPr id="25" name="Object 8"/>
          <p:cNvGraphicFramePr>
            <a:graphicFrameLocks noChangeAspect="1"/>
          </p:cNvGraphicFramePr>
          <p:nvPr>
            <p:extLst>
              <p:ext uri="{D42A27DB-BD31-4B8C-83A1-F6EECF244321}">
                <p14:modId xmlns:p14="http://schemas.microsoft.com/office/powerpoint/2010/main" val="2065320377"/>
              </p:ext>
            </p:extLst>
          </p:nvPr>
        </p:nvGraphicFramePr>
        <p:xfrm>
          <a:off x="1066800" y="3597223"/>
          <a:ext cx="2376487" cy="815975"/>
        </p:xfrm>
        <a:graphic>
          <a:graphicData uri="http://schemas.openxmlformats.org/presentationml/2006/ole">
            <mc:AlternateContent xmlns:mc="http://schemas.openxmlformats.org/markup-compatibility/2006">
              <mc:Choice xmlns:v="urn:schemas-microsoft-com:vml" Requires="v">
                <p:oleObj spid="_x0000_s27655" name="Equation" r:id="rId16" imgW="1218960" imgH="419040" progId="Equation.DSMT4">
                  <p:embed/>
                </p:oleObj>
              </mc:Choice>
              <mc:Fallback>
                <p:oleObj name="Equation" r:id="rId16" imgW="1218960" imgH="419040" progId="Equation.DSMT4">
                  <p:embed/>
                  <p:pic>
                    <p:nvPicPr>
                      <p:cNvPr id="25"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66800" y="3597223"/>
                        <a:ext cx="2376487" cy="81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749890262"/>
              </p:ext>
            </p:extLst>
          </p:nvPr>
        </p:nvGraphicFramePr>
        <p:xfrm>
          <a:off x="958850" y="5610408"/>
          <a:ext cx="412750" cy="746125"/>
        </p:xfrm>
        <a:graphic>
          <a:graphicData uri="http://schemas.openxmlformats.org/presentationml/2006/ole">
            <mc:AlternateContent xmlns:mc="http://schemas.openxmlformats.org/markup-compatibility/2006">
              <mc:Choice xmlns:v="urn:schemas-microsoft-com:vml" Requires="v">
                <p:oleObj spid="_x0000_s27656" name="Equation" r:id="rId18" imgW="215640" imgH="393480" progId="Equation.DSMT4">
                  <p:embed/>
                </p:oleObj>
              </mc:Choice>
              <mc:Fallback>
                <p:oleObj name="Equation" r:id="rId18" imgW="215640" imgH="393480" progId="Equation.DSMT4">
                  <p:embed/>
                  <p:pic>
                    <p:nvPicPr>
                      <p:cNvPr id="3" name="Object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8850" y="5610408"/>
                        <a:ext cx="412750" cy="74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Rectangle 22"/>
          <p:cNvSpPr/>
          <p:nvPr/>
        </p:nvSpPr>
        <p:spPr>
          <a:xfrm>
            <a:off x="407179" y="5768028"/>
            <a:ext cx="8686800" cy="430887"/>
          </a:xfrm>
          <a:prstGeom prst="rect">
            <a:avLst/>
          </a:prstGeom>
        </p:spPr>
        <p:txBody>
          <a:bodyPr wrap="square">
            <a:spAutoFit/>
          </a:bodyPr>
          <a:lstStyle/>
          <a:p>
            <a:pPr marL="342900" indent="-342900" algn="just">
              <a:buFont typeface="Arial" pitchFamily="34" charset="0"/>
              <a:buChar char="•"/>
            </a:pPr>
            <a:r>
              <a:rPr lang="en-US" sz="2200" i="1" dirty="0">
                <a:cs typeface="Times New Roman" pitchFamily="18" charset="0"/>
              </a:rPr>
              <a:t>         </a:t>
            </a:r>
            <a:r>
              <a:rPr lang="en-US" sz="2200" dirty="0"/>
              <a:t>is called the total differential coefficient of z with regard to t.</a:t>
            </a:r>
            <a:endParaRPr lang="en-US" sz="2200" dirty="0">
              <a:cs typeface="Times New Roman" pitchFamily="18" charset="0"/>
            </a:endParaRPr>
          </a:p>
        </p:txBody>
      </p:sp>
      <p:sp>
        <p:nvSpPr>
          <p:cNvPr id="4" name="Rectangle 3"/>
          <p:cNvSpPr/>
          <p:nvPr/>
        </p:nvSpPr>
        <p:spPr>
          <a:xfrm>
            <a:off x="407179" y="990600"/>
            <a:ext cx="3084499" cy="523220"/>
          </a:xfrm>
          <a:prstGeom prst="rect">
            <a:avLst/>
          </a:prstGeom>
        </p:spPr>
        <p:txBody>
          <a:bodyPr wrap="none">
            <a:spAutoFit/>
          </a:bodyPr>
          <a:lstStyle/>
          <a:p>
            <a:r>
              <a:rPr lang="en-US" sz="2800" b="1" dirty="0">
                <a:cs typeface="Times New Roman" pitchFamily="18" charset="0"/>
              </a:rPr>
              <a:t>Chain Rule - Case 1 </a:t>
            </a:r>
            <a:endParaRPr lang="en-US" sz="2800" dirty="0"/>
          </a:p>
        </p:txBody>
      </p:sp>
    </p:spTree>
    <p:extLst>
      <p:ext uri="{BB962C8B-B14F-4D97-AF65-F5344CB8AC3E}">
        <p14:creationId xmlns:p14="http://schemas.microsoft.com/office/powerpoint/2010/main" val="49958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ox(i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i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544773"/>
                                        </p:tgtEl>
                                        <p:attrNameLst>
                                          <p:attrName>style.visibility</p:attrName>
                                        </p:attrNameLst>
                                      </p:cBhvr>
                                      <p:to>
                                        <p:strVal val="visible"/>
                                      </p:to>
                                    </p:set>
                                    <p:animEffect transition="in" filter="box(in)">
                                      <p:cBhvr>
                                        <p:cTn id="27" dur="500"/>
                                        <p:tgtEl>
                                          <p:spTgt spid="54477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544769"/>
                                        </p:tgtEl>
                                        <p:attrNameLst>
                                          <p:attrName>style.visibility</p:attrName>
                                        </p:attrNameLst>
                                      </p:cBhvr>
                                      <p:to>
                                        <p:strVal val="visible"/>
                                      </p:to>
                                    </p:set>
                                    <p:animEffect transition="in" filter="box(in)">
                                      <p:cBhvr>
                                        <p:cTn id="32" dur="500"/>
                                        <p:tgtEl>
                                          <p:spTgt spid="54476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ox(i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544774"/>
                                        </p:tgtEl>
                                        <p:attrNameLst>
                                          <p:attrName>style.visibility</p:attrName>
                                        </p:attrNameLst>
                                      </p:cBhvr>
                                      <p:to>
                                        <p:strVal val="visible"/>
                                      </p:to>
                                    </p:set>
                                    <p:animEffect transition="in" filter="box(in)">
                                      <p:cBhvr>
                                        <p:cTn id="42" dur="500"/>
                                        <p:tgtEl>
                                          <p:spTgt spid="544774"/>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544770"/>
                                        </p:tgtEl>
                                        <p:attrNameLst>
                                          <p:attrName>style.visibility</p:attrName>
                                        </p:attrNameLst>
                                      </p:cBhvr>
                                      <p:to>
                                        <p:strVal val="visible"/>
                                      </p:to>
                                    </p:set>
                                    <p:animEffect transition="in" filter="box(in)">
                                      <p:cBhvr>
                                        <p:cTn id="47" dur="500"/>
                                        <p:tgtEl>
                                          <p:spTgt spid="544770"/>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ox(in)">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ox(in)">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544771"/>
                                        </p:tgtEl>
                                        <p:attrNameLst>
                                          <p:attrName>style.visibility</p:attrName>
                                        </p:attrNameLst>
                                      </p:cBhvr>
                                      <p:to>
                                        <p:strVal val="visible"/>
                                      </p:to>
                                    </p:set>
                                    <p:animEffect transition="in" filter="box(in)">
                                      <p:cBhvr>
                                        <p:cTn id="62" dur="500"/>
                                        <p:tgtEl>
                                          <p:spTgt spid="544771"/>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box(in)">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nodeType="clickEffect">
                                  <p:stCondLst>
                                    <p:cond delay="0"/>
                                  </p:stCondLst>
                                  <p:childTnLst>
                                    <p:set>
                                      <p:cBhvr>
                                        <p:cTn id="71" dur="1" fill="hold">
                                          <p:stCondLst>
                                            <p:cond delay="0"/>
                                          </p:stCondLst>
                                        </p:cTn>
                                        <p:tgtEl>
                                          <p:spTgt spid="544772"/>
                                        </p:tgtEl>
                                        <p:attrNameLst>
                                          <p:attrName>style.visibility</p:attrName>
                                        </p:attrNameLst>
                                      </p:cBhvr>
                                      <p:to>
                                        <p:strVal val="visible"/>
                                      </p:to>
                                    </p:set>
                                    <p:animEffect transition="in" filter="box(in)">
                                      <p:cBhvr>
                                        <p:cTn id="72" dur="500"/>
                                        <p:tgtEl>
                                          <p:spTgt spid="54477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par>
                                <p:cTn id="83" presetID="10" presetClass="entr" presetSubtype="0" fill="hold" nodeType="with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fade">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4" grpId="0"/>
      <p:bldP spid="2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E8E3B57-008B-4F6C-8BC2-2320E79D5865}"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724891" y="0"/>
            <a:ext cx="7065818"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noProof="0" dirty="0">
                <a:ln>
                  <a:noFill/>
                </a:ln>
                <a:solidFill>
                  <a:schemeClr val="dk1"/>
                </a:solidFill>
                <a:effectLst/>
                <a:uLnTx/>
                <a:uFillTx/>
                <a:latin typeface="+mn-lt"/>
                <a:ea typeface="+mn-ea"/>
                <a:cs typeface="+mn-cs"/>
              </a:rPr>
              <a:t>Program Outcomes (PO)</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Content Placeholder 1"/>
          <p:cNvSpPr>
            <a:spLocks noGrp="1"/>
          </p:cNvSpPr>
          <p:nvPr>
            <p:ph idx="1"/>
          </p:nvPr>
        </p:nvSpPr>
        <p:spPr>
          <a:xfrm>
            <a:off x="304800" y="1219200"/>
            <a:ext cx="8382000" cy="4906963"/>
          </a:xfrm>
        </p:spPr>
        <p:txBody>
          <a:bodyPr>
            <a:normAutofit fontScale="55000" lnSpcReduction="20000"/>
          </a:bodyPr>
          <a:lstStyle/>
          <a:p>
            <a:pPr algn="just">
              <a:buFont typeface="Wingdings" panose="05000000000000000000" pitchFamily="2" charset="2"/>
              <a:buChar char="Ø"/>
            </a:pPr>
            <a:r>
              <a:rPr lang="en-US" sz="5100" b="1" dirty="0"/>
              <a:t>9</a:t>
            </a:r>
            <a:r>
              <a:rPr lang="en-US" sz="5100" b="1" dirty="0">
                <a:latin typeface="Times New Roman" panose="02020603050405020304" pitchFamily="18" charset="0"/>
                <a:cs typeface="Times New Roman" panose="02020603050405020304" pitchFamily="18" charset="0"/>
              </a:rPr>
              <a:t>.</a:t>
            </a:r>
            <a:r>
              <a:rPr lang="en-US" sz="5100" dirty="0">
                <a:latin typeface="Times New Roman" panose="02020603050405020304" pitchFamily="18" charset="0"/>
                <a:cs typeface="Times New Roman" panose="02020603050405020304" pitchFamily="18" charset="0"/>
              </a:rPr>
              <a:t> </a:t>
            </a:r>
            <a:r>
              <a:rPr lang="en-US" sz="5100" b="1" dirty="0">
                <a:latin typeface="Times New Roman" panose="02020603050405020304" pitchFamily="18" charset="0"/>
                <a:cs typeface="Times New Roman" panose="02020603050405020304" pitchFamily="18" charset="0"/>
              </a:rPr>
              <a:t>Individual and team work : </a:t>
            </a:r>
            <a:r>
              <a:rPr lang="en-US" sz="3600" dirty="0">
                <a:latin typeface="Times New Roman" panose="02020603050405020304" pitchFamily="18" charset="0"/>
                <a:cs typeface="Times New Roman" panose="02020603050405020304" pitchFamily="18" charset="0"/>
              </a:rPr>
              <a:t>Function effectively as an individual, and as a member or leader in diverse teams, and in multidisciplinary settings.</a:t>
            </a:r>
          </a:p>
          <a:p>
            <a:pPr algn="just">
              <a:buFont typeface="Wingdings" panose="05000000000000000000" pitchFamily="2" charset="2"/>
              <a:buChar char="Ø"/>
            </a:pPr>
            <a:r>
              <a:rPr lang="en-US" sz="5100" b="1" dirty="0">
                <a:latin typeface="Times New Roman" pitchFamily="18" charset="0"/>
                <a:cs typeface="Times New Roman" pitchFamily="18" charset="0"/>
              </a:rPr>
              <a:t>10.Communication:</a:t>
            </a:r>
            <a:r>
              <a:rPr lang="en-US" sz="3600" b="1" dirty="0">
                <a:latin typeface="Times New Roman" pitchFamily="18" charset="0"/>
                <a:cs typeface="Times New Roman" pitchFamily="18" charset="0"/>
              </a:rPr>
              <a:t> </a:t>
            </a:r>
            <a:r>
              <a:rPr lang="en-US" sz="3600" dirty="0">
                <a:latin typeface="Times New Roman" panose="02020603050405020304" pitchFamily="18" charset="0"/>
                <a:cs typeface="Times New Roman" panose="02020603050405020304" pitchFamily="18" charset="0"/>
              </a:rPr>
              <a:t>Communicate effectively on complex engineering activities with the engineering community and with society at large, such as, being able to comprehend and write effective reports and design documentation, make effective presentations, and give and receive clear instructions. </a:t>
            </a:r>
          </a:p>
          <a:p>
            <a:pPr algn="just">
              <a:buFont typeface="Wingdings" panose="05000000000000000000" pitchFamily="2" charset="2"/>
              <a:buChar char="Ø"/>
            </a:pPr>
            <a:r>
              <a:rPr lang="en-US" sz="5100" b="1" dirty="0">
                <a:latin typeface="Times New Roman" panose="02020603050405020304" pitchFamily="18" charset="0"/>
                <a:cs typeface="Times New Roman" panose="02020603050405020304" pitchFamily="18" charset="0"/>
              </a:rPr>
              <a:t>11.Project management and finance: </a:t>
            </a:r>
            <a:r>
              <a:rPr lang="en-US" sz="3600" dirty="0">
                <a:latin typeface="Times New Roman" panose="02020603050405020304" pitchFamily="18" charset="0"/>
                <a:cs typeface="Times New Roman" panose="02020603050405020304" pitchFamily="18" charset="0"/>
              </a:rPr>
              <a:t>Demonstrate knowledge and understanding of the engineering and management principles and apply these to one’s own work, as a member and leader in a team , to manage projects and in multidisciplinary environments.</a:t>
            </a:r>
          </a:p>
          <a:p>
            <a:pPr algn="just">
              <a:buFont typeface="Wingdings" panose="05000000000000000000" pitchFamily="2" charset="2"/>
              <a:buChar char="Ø"/>
            </a:pPr>
            <a:r>
              <a:rPr lang="en-US" sz="5100" b="1" dirty="0">
                <a:latin typeface="Times New Roman" panose="02020603050405020304" pitchFamily="18" charset="0"/>
                <a:cs typeface="Times New Roman" panose="02020603050405020304" pitchFamily="18" charset="0"/>
              </a:rPr>
              <a:t>12. Life-long learning:</a:t>
            </a:r>
            <a:r>
              <a:rPr lang="en-US" sz="3600" b="1"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Recognize the need for, and have the preparation and ability to engage in independent and life-long learning in the   broadest context of technological change.</a:t>
            </a:r>
          </a:p>
          <a:p>
            <a:pPr algn="just">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itchFamily="18" charset="0"/>
              <a:cs typeface="Times New Roman" pitchFamily="18" charset="0"/>
            </a:endParaRPr>
          </a:p>
          <a:p>
            <a:pPr marL="0" indent="0" fontAlgn="ctr">
              <a:buNone/>
            </a:pPr>
            <a:endParaRPr lang="en-US" sz="2400" dirty="0"/>
          </a:p>
          <a:p>
            <a:endParaRPr lang="en-US" dirty="0"/>
          </a:p>
        </p:txBody>
      </p:sp>
    </p:spTree>
    <p:extLst>
      <p:ext uri="{BB962C8B-B14F-4D97-AF65-F5344CB8AC3E}">
        <p14:creationId xmlns:p14="http://schemas.microsoft.com/office/powerpoint/2010/main" val="29154001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782" y="1467982"/>
            <a:ext cx="8829676" cy="769441"/>
          </a:xfrm>
          <a:prstGeom prst="rect">
            <a:avLst/>
          </a:prstGeom>
        </p:spPr>
        <p:txBody>
          <a:bodyPr wrap="square">
            <a:spAutoFit/>
          </a:bodyPr>
          <a:lstStyle/>
          <a:p>
            <a:pPr marL="342900" indent="-342900">
              <a:buFont typeface="Arial" pitchFamily="34" charset="0"/>
              <a:buChar char="•"/>
            </a:pPr>
            <a:r>
              <a:rPr lang="en-US" sz="2200" dirty="0">
                <a:cs typeface="Times New Roman" pitchFamily="18" charset="0"/>
              </a:rPr>
              <a:t>Suppose </a:t>
            </a:r>
            <a:r>
              <a:rPr lang="en-US" sz="2200" i="1" dirty="0">
                <a:cs typeface="Times New Roman" pitchFamily="18" charset="0"/>
              </a:rPr>
              <a:t>z =</a:t>
            </a:r>
            <a:r>
              <a:rPr lang="en-US" sz="2200" dirty="0">
                <a:cs typeface="Times New Roman" pitchFamily="18" charset="0"/>
              </a:rPr>
              <a:t> </a:t>
            </a:r>
            <a:r>
              <a:rPr lang="en-US" sz="2200" i="1" dirty="0">
                <a:cs typeface="Times New Roman" pitchFamily="18" charset="0"/>
              </a:rPr>
              <a:t>f</a:t>
            </a:r>
            <a:r>
              <a:rPr lang="en-US" sz="2200" dirty="0">
                <a:cs typeface="Times New Roman" pitchFamily="18" charset="0"/>
              </a:rPr>
              <a:t>(</a:t>
            </a:r>
            <a:r>
              <a:rPr lang="en-US" sz="2200" i="1" dirty="0">
                <a:cs typeface="Times New Roman" pitchFamily="18" charset="0"/>
              </a:rPr>
              <a:t>x</a:t>
            </a:r>
            <a:r>
              <a:rPr lang="en-US" sz="2200" dirty="0">
                <a:cs typeface="Times New Roman" pitchFamily="18" charset="0"/>
              </a:rPr>
              <a:t>, </a:t>
            </a:r>
            <a:r>
              <a:rPr lang="en-US" sz="2200" i="1" dirty="0">
                <a:cs typeface="Times New Roman" pitchFamily="18" charset="0"/>
              </a:rPr>
              <a:t>y</a:t>
            </a:r>
            <a:r>
              <a:rPr lang="en-US" sz="2200" dirty="0">
                <a:cs typeface="Times New Roman" pitchFamily="18" charset="0"/>
              </a:rPr>
              <a:t>) is a differentiable function of </a:t>
            </a:r>
            <a:r>
              <a:rPr lang="en-US" sz="2200" i="1" dirty="0">
                <a:cs typeface="Times New Roman" pitchFamily="18" charset="0"/>
              </a:rPr>
              <a:t>x</a:t>
            </a:r>
            <a:r>
              <a:rPr lang="en-US" sz="2200" dirty="0">
                <a:cs typeface="Times New Roman" pitchFamily="18" charset="0"/>
              </a:rPr>
              <a:t> and </a:t>
            </a:r>
            <a:r>
              <a:rPr lang="en-US" sz="2200" i="1" dirty="0">
                <a:cs typeface="Times New Roman" pitchFamily="18" charset="0"/>
              </a:rPr>
              <a:t>y</a:t>
            </a:r>
            <a:r>
              <a:rPr lang="en-US" sz="2200" dirty="0">
                <a:cs typeface="Times New Roman" pitchFamily="18" charset="0"/>
              </a:rPr>
              <a:t>, where </a:t>
            </a:r>
            <a:r>
              <a:rPr lang="en-US" sz="2200" i="1" dirty="0">
                <a:cs typeface="Times New Roman" pitchFamily="18" charset="0"/>
              </a:rPr>
              <a:t>x</a:t>
            </a:r>
            <a:r>
              <a:rPr lang="en-US" sz="2200" dirty="0">
                <a:cs typeface="Times New Roman" pitchFamily="18" charset="0"/>
              </a:rPr>
              <a:t> = </a:t>
            </a:r>
            <a:r>
              <a:rPr lang="en-US" sz="2200" i="1" dirty="0">
                <a:cs typeface="Times New Roman" pitchFamily="18" charset="0"/>
              </a:rPr>
              <a:t>g</a:t>
            </a:r>
            <a:r>
              <a:rPr lang="en-US" sz="2200" dirty="0">
                <a:cs typeface="Times New Roman" pitchFamily="18" charset="0"/>
              </a:rPr>
              <a:t>(</a:t>
            </a:r>
            <a:r>
              <a:rPr lang="en-US" sz="2200" i="1" dirty="0">
                <a:cs typeface="Times New Roman" pitchFamily="18" charset="0"/>
              </a:rPr>
              <a:t>s</a:t>
            </a:r>
            <a:r>
              <a:rPr lang="en-US" sz="2200" dirty="0">
                <a:cs typeface="Times New Roman" pitchFamily="18" charset="0"/>
              </a:rPr>
              <a:t>, </a:t>
            </a:r>
            <a:r>
              <a:rPr lang="en-US" sz="2200" i="1" dirty="0">
                <a:cs typeface="Times New Roman" pitchFamily="18" charset="0"/>
              </a:rPr>
              <a:t>t</a:t>
            </a:r>
            <a:r>
              <a:rPr lang="en-US" sz="2200" dirty="0">
                <a:cs typeface="Times New Roman" pitchFamily="18" charset="0"/>
              </a:rPr>
              <a:t>) and </a:t>
            </a:r>
            <a:r>
              <a:rPr lang="en-US" sz="2200" i="1" dirty="0">
                <a:cs typeface="Times New Roman" pitchFamily="18" charset="0"/>
              </a:rPr>
              <a:t>y</a:t>
            </a:r>
            <a:r>
              <a:rPr lang="en-US" sz="2200" dirty="0">
                <a:cs typeface="Times New Roman" pitchFamily="18" charset="0"/>
              </a:rPr>
              <a:t> = </a:t>
            </a:r>
            <a:r>
              <a:rPr lang="en-US" sz="2200" i="1" dirty="0">
                <a:cs typeface="Times New Roman" pitchFamily="18" charset="0"/>
              </a:rPr>
              <a:t>h</a:t>
            </a:r>
            <a:r>
              <a:rPr lang="en-US" sz="2200" dirty="0">
                <a:cs typeface="Times New Roman" pitchFamily="18" charset="0"/>
              </a:rPr>
              <a:t>(</a:t>
            </a:r>
            <a:r>
              <a:rPr lang="en-US" sz="2200" i="1" dirty="0">
                <a:cs typeface="Times New Roman" pitchFamily="18" charset="0"/>
              </a:rPr>
              <a:t>s</a:t>
            </a:r>
            <a:r>
              <a:rPr lang="en-US" sz="2200" dirty="0">
                <a:cs typeface="Times New Roman" pitchFamily="18" charset="0"/>
              </a:rPr>
              <a:t>, </a:t>
            </a:r>
            <a:r>
              <a:rPr lang="en-US" sz="2200" i="1" dirty="0">
                <a:cs typeface="Times New Roman" pitchFamily="18" charset="0"/>
              </a:rPr>
              <a:t>t</a:t>
            </a:r>
            <a:r>
              <a:rPr lang="en-US" sz="2200" dirty="0">
                <a:cs typeface="Times New Roman" pitchFamily="18" charset="0"/>
              </a:rPr>
              <a:t>)  are differentiable functions of </a:t>
            </a:r>
            <a:r>
              <a:rPr lang="en-US" sz="2200" i="1" dirty="0">
                <a:cs typeface="Times New Roman" pitchFamily="18" charset="0"/>
              </a:rPr>
              <a:t>s </a:t>
            </a:r>
            <a:r>
              <a:rPr lang="en-US" sz="2200" dirty="0">
                <a:cs typeface="Times New Roman" pitchFamily="18" charset="0"/>
              </a:rPr>
              <a:t>and </a:t>
            </a:r>
            <a:r>
              <a:rPr lang="en-US" sz="2200" i="1" dirty="0">
                <a:cs typeface="Times New Roman" pitchFamily="18" charset="0"/>
              </a:rPr>
              <a:t>t</a:t>
            </a:r>
            <a:r>
              <a:rPr lang="en-US" sz="2200" dirty="0">
                <a:cs typeface="Times New Roman" pitchFamily="18" charset="0"/>
              </a:rPr>
              <a:t>.</a:t>
            </a:r>
          </a:p>
        </p:txBody>
      </p:sp>
      <p:pic>
        <p:nvPicPr>
          <p:cNvPr id="13" name="Picture 6"/>
          <p:cNvPicPr>
            <a:picLocks noChangeAspect="1" noChangeArrowheads="1"/>
          </p:cNvPicPr>
          <p:nvPr/>
        </p:nvPicPr>
        <p:blipFill>
          <a:blip r:embed="rId4"/>
          <a:srcRect/>
          <a:stretch>
            <a:fillRect/>
          </a:stretch>
        </p:blipFill>
        <p:spPr bwMode="auto">
          <a:xfrm>
            <a:off x="4599709" y="2743200"/>
            <a:ext cx="4425950" cy="3467100"/>
          </a:xfrm>
          <a:prstGeom prst="rect">
            <a:avLst/>
          </a:prstGeom>
          <a:noFill/>
          <a:ln w="9525">
            <a:noFill/>
            <a:miter lim="800000"/>
            <a:headEnd/>
            <a:tailEnd/>
          </a:ln>
          <a:effectLst/>
        </p:spPr>
      </p:pic>
      <p:graphicFrame>
        <p:nvGraphicFramePr>
          <p:cNvPr id="10" name="Object 9"/>
          <p:cNvGraphicFramePr>
            <a:graphicFrameLocks noChangeAspect="1"/>
          </p:cNvGraphicFramePr>
          <p:nvPr>
            <p:extLst>
              <p:ext uri="{D42A27DB-BD31-4B8C-83A1-F6EECF244321}">
                <p14:modId xmlns:p14="http://schemas.microsoft.com/office/powerpoint/2010/main" val="2185483285"/>
              </p:ext>
            </p:extLst>
          </p:nvPr>
        </p:nvGraphicFramePr>
        <p:xfrm>
          <a:off x="457200" y="3124200"/>
          <a:ext cx="3571875" cy="2017713"/>
        </p:xfrm>
        <a:graphic>
          <a:graphicData uri="http://schemas.openxmlformats.org/presentationml/2006/ole">
            <mc:AlternateContent xmlns:mc="http://schemas.openxmlformats.org/markup-compatibility/2006">
              <mc:Choice xmlns:v="urn:schemas-microsoft-com:vml" Requires="v">
                <p:oleObj spid="_x0000_s28673" name="Equation" r:id="rId5" imgW="1459866" imgH="863225" progId="Equation.DSMT4">
                  <p:embed/>
                </p:oleObj>
              </mc:Choice>
              <mc:Fallback>
                <p:oleObj name="Equation" r:id="rId5" imgW="1459866" imgH="863225" progId="Equation.DSMT4">
                  <p:embed/>
                  <p:pic>
                    <p:nvPicPr>
                      <p:cNvPr id="1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3124200"/>
                        <a:ext cx="3571875" cy="2017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
        <p:nvSpPr>
          <p:cNvPr id="1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b="1" dirty="0">
                <a:cs typeface="Times New Roman" pitchFamily="18" charset="0"/>
              </a:rPr>
              <a:t>Differentiation of Composite Function (CO2)</a:t>
            </a:r>
          </a:p>
        </p:txBody>
      </p:sp>
      <p:sp>
        <p:nvSpPr>
          <p:cNvPr id="17" name="Date Placeholder 5"/>
          <p:cNvSpPr>
            <a:spLocks noGrp="1"/>
          </p:cNvSpPr>
          <p:nvPr>
            <p:ph type="dt" sz="half" idx="10"/>
          </p:nvPr>
        </p:nvSpPr>
        <p:spPr>
          <a:xfrm>
            <a:off x="457200" y="6356350"/>
            <a:ext cx="2133600" cy="365125"/>
          </a:xfrm>
        </p:spPr>
        <p:txBody>
          <a:bodyPr/>
          <a:lstStyle/>
          <a:p>
            <a:fld id="{07283A11-6B4C-45E0-BD63-5AAD0C482029}" type="datetime1">
              <a:rPr lang="en-US" smtClean="0"/>
              <a:pPr/>
              <a:t>2/13/2021</a:t>
            </a:fld>
            <a:endParaRPr lang="en-US"/>
          </a:p>
        </p:txBody>
      </p:sp>
      <p:sp>
        <p:nvSpPr>
          <p:cNvPr id="1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80</a:t>
            </a:fld>
            <a:endParaRPr lang="en-US"/>
          </a:p>
        </p:txBody>
      </p:sp>
      <p:sp>
        <p:nvSpPr>
          <p:cNvPr id="19"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11" name="Rectangle 10"/>
          <p:cNvSpPr/>
          <p:nvPr/>
        </p:nvSpPr>
        <p:spPr>
          <a:xfrm>
            <a:off x="407179" y="990600"/>
            <a:ext cx="3084499" cy="523220"/>
          </a:xfrm>
          <a:prstGeom prst="rect">
            <a:avLst/>
          </a:prstGeom>
        </p:spPr>
        <p:txBody>
          <a:bodyPr wrap="none">
            <a:spAutoFit/>
          </a:bodyPr>
          <a:lstStyle/>
          <a:p>
            <a:r>
              <a:rPr lang="en-US" sz="2800" b="1" dirty="0">
                <a:cs typeface="Times New Roman" pitchFamily="18" charset="0"/>
              </a:rPr>
              <a:t>Chain Rule - Case 2 </a:t>
            </a:r>
            <a:endParaRPr lang="en-US" sz="2800" dirty="0"/>
          </a:p>
        </p:txBody>
      </p:sp>
    </p:spTree>
    <p:extLst>
      <p:ext uri="{BB962C8B-B14F-4D97-AF65-F5344CB8AC3E}">
        <p14:creationId xmlns:p14="http://schemas.microsoft.com/office/powerpoint/2010/main" val="105369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strips(down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01508" name="Object 4"/>
          <p:cNvGraphicFramePr>
            <a:graphicFrameLocks noChangeAspect="1"/>
          </p:cNvGraphicFramePr>
          <p:nvPr>
            <p:extLst>
              <p:ext uri="{D42A27DB-BD31-4B8C-83A1-F6EECF244321}">
                <p14:modId xmlns:p14="http://schemas.microsoft.com/office/powerpoint/2010/main" val="3389259474"/>
              </p:ext>
            </p:extLst>
          </p:nvPr>
        </p:nvGraphicFramePr>
        <p:xfrm>
          <a:off x="2514600" y="1981200"/>
          <a:ext cx="2378608" cy="827085"/>
        </p:xfrm>
        <a:graphic>
          <a:graphicData uri="http://schemas.openxmlformats.org/presentationml/2006/ole">
            <mc:AlternateContent xmlns:mc="http://schemas.openxmlformats.org/markup-compatibility/2006">
              <mc:Choice xmlns:v="urn:schemas-microsoft-com:vml" Requires="v">
                <p:oleObj spid="_x0000_s29697" name="Equation" r:id="rId4" imgW="1206500" imgH="419100" progId="Equation.DSMT4">
                  <p:embed/>
                </p:oleObj>
              </mc:Choice>
              <mc:Fallback>
                <p:oleObj name="Equation" r:id="rId4" imgW="1206500" imgH="419100" progId="Equation.DSMT4">
                  <p:embed/>
                  <p:pic>
                    <p:nvPicPr>
                      <p:cNvPr id="130150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1981200"/>
                        <a:ext cx="2378608" cy="8270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9923" name="Object 3"/>
          <p:cNvGraphicFramePr>
            <a:graphicFrameLocks noChangeAspect="1"/>
          </p:cNvGraphicFramePr>
          <p:nvPr>
            <p:extLst>
              <p:ext uri="{D42A27DB-BD31-4B8C-83A1-F6EECF244321}">
                <p14:modId xmlns:p14="http://schemas.microsoft.com/office/powerpoint/2010/main" val="1196437078"/>
              </p:ext>
            </p:extLst>
          </p:nvPr>
        </p:nvGraphicFramePr>
        <p:xfrm>
          <a:off x="1565399" y="4191000"/>
          <a:ext cx="3929090" cy="966787"/>
        </p:xfrm>
        <a:graphic>
          <a:graphicData uri="http://schemas.openxmlformats.org/presentationml/2006/ole">
            <mc:AlternateContent xmlns:mc="http://schemas.openxmlformats.org/markup-compatibility/2006">
              <mc:Choice xmlns:v="urn:schemas-microsoft-com:vml" Requires="v">
                <p:oleObj spid="_x0000_s29698" name="Equation" r:id="rId6" imgW="1574800" imgH="469900" progId="Equation.DSMT4">
                  <p:embed/>
                </p:oleObj>
              </mc:Choice>
              <mc:Fallback>
                <p:oleObj name="Equation" r:id="rId6" imgW="1574800" imgH="469900" progId="Equation.DSMT4">
                  <p:embed/>
                  <p:pic>
                    <p:nvPicPr>
                      <p:cNvPr id="20992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5399" y="4191000"/>
                        <a:ext cx="3929090" cy="966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p:nvSpPr>
        <p:spPr>
          <a:xfrm>
            <a:off x="0" y="1251282"/>
            <a:ext cx="4927439" cy="430887"/>
          </a:xfrm>
          <a:prstGeom prst="rect">
            <a:avLst/>
          </a:prstGeom>
        </p:spPr>
        <p:txBody>
          <a:bodyPr wrap="none">
            <a:spAutoFit/>
          </a:bodyPr>
          <a:lstStyle/>
          <a:p>
            <a:pPr marL="342900" indent="-342900">
              <a:buFont typeface="Arial" pitchFamily="34" charset="0"/>
              <a:buChar char="•"/>
            </a:pPr>
            <a:r>
              <a:rPr lang="en-US" sz="2200" dirty="0"/>
              <a:t>If both </a:t>
            </a:r>
            <a:r>
              <a:rPr lang="en-US" sz="2200" i="1" dirty="0"/>
              <a:t>x </a:t>
            </a:r>
            <a:r>
              <a:rPr lang="en-US" sz="2200" dirty="0"/>
              <a:t>and </a:t>
            </a:r>
            <a:r>
              <a:rPr lang="en-US" sz="2200" i="1" dirty="0"/>
              <a:t>y</a:t>
            </a:r>
            <a:r>
              <a:rPr lang="en-US" sz="2200" dirty="0"/>
              <a:t> are functions of </a:t>
            </a:r>
            <a:r>
              <a:rPr lang="en-US" sz="2200" i="1" dirty="0"/>
              <a:t>x then</a:t>
            </a:r>
            <a:r>
              <a:rPr lang="en-US" sz="2200" dirty="0"/>
              <a:t>, </a:t>
            </a:r>
          </a:p>
        </p:txBody>
      </p:sp>
      <p:sp>
        <p:nvSpPr>
          <p:cNvPr id="3" name="Rectangle 2"/>
          <p:cNvSpPr/>
          <p:nvPr/>
        </p:nvSpPr>
        <p:spPr>
          <a:xfrm>
            <a:off x="128154" y="3276600"/>
            <a:ext cx="1785489" cy="430887"/>
          </a:xfrm>
          <a:prstGeom prst="rect">
            <a:avLst/>
          </a:prstGeom>
        </p:spPr>
        <p:txBody>
          <a:bodyPr wrap="none">
            <a:spAutoFit/>
          </a:bodyPr>
          <a:lstStyle/>
          <a:p>
            <a:pPr marL="342900" indent="-342900">
              <a:buFont typeface="Arial" pitchFamily="34" charset="0"/>
              <a:buChar char="•"/>
            </a:pPr>
            <a:r>
              <a:rPr lang="en-US" sz="2200" dirty="0"/>
              <a:t>We obtain:</a:t>
            </a:r>
          </a:p>
        </p:txBody>
      </p:sp>
      <p:pic>
        <p:nvPicPr>
          <p:cNvPr id="14" name="Picture 2" descr="E:\NIET\Project\xLogo11.png.pagespeed.ic.pydHLuCQEZ.png"/>
          <p:cNvPicPr>
            <a:picLocks noChangeAspect="1" noChangeArrowheads="1"/>
          </p:cNvPicPr>
          <p:nvPr/>
        </p:nvPicPr>
        <p:blipFill>
          <a:blip r:embed="rId8"/>
          <a:srcRect/>
          <a:stretch>
            <a:fillRect/>
          </a:stretch>
        </p:blipFill>
        <p:spPr bwMode="auto">
          <a:xfrm>
            <a:off x="0" y="0"/>
            <a:ext cx="1447800" cy="817163"/>
          </a:xfrm>
          <a:prstGeom prst="rect">
            <a:avLst/>
          </a:prstGeom>
          <a:noFill/>
        </p:spPr>
      </p:pic>
      <p:sp>
        <p:nvSpPr>
          <p:cNvPr id="1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Deduction (CO2)</a:t>
            </a:r>
            <a:endParaRPr kumimoji="0" lang="en-US" sz="3400" b="1" i="0" u="none" strike="noStrike" kern="1200" cap="none" spc="0" normalizeH="0" baseline="0" noProof="0" dirty="0">
              <a:ln>
                <a:noFill/>
              </a:ln>
              <a:solidFill>
                <a:schemeClr val="dk1"/>
              </a:solidFill>
              <a:effectLst/>
              <a:uLnTx/>
              <a:uFillTx/>
            </a:endParaRPr>
          </a:p>
        </p:txBody>
      </p:sp>
      <p:sp>
        <p:nvSpPr>
          <p:cNvPr id="16" name="Date Placeholder 5"/>
          <p:cNvSpPr>
            <a:spLocks noGrp="1"/>
          </p:cNvSpPr>
          <p:nvPr>
            <p:ph type="dt" sz="half" idx="10"/>
          </p:nvPr>
        </p:nvSpPr>
        <p:spPr>
          <a:xfrm>
            <a:off x="457200" y="6356350"/>
            <a:ext cx="2133600" cy="365125"/>
          </a:xfrm>
        </p:spPr>
        <p:txBody>
          <a:bodyPr/>
          <a:lstStyle/>
          <a:p>
            <a:fld id="{92020072-C4A0-4F28-AC62-9FF49E13B5AC}" type="datetime1">
              <a:rPr lang="en-US" smtClean="0"/>
              <a:pPr/>
              <a:t>2/13/2021</a:t>
            </a:fld>
            <a:endParaRPr lang="en-US"/>
          </a:p>
        </p:txBody>
      </p:sp>
      <p:sp>
        <p:nvSpPr>
          <p:cNvPr id="1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81</a:t>
            </a:fld>
            <a:endParaRPr lang="en-US"/>
          </a:p>
        </p:txBody>
      </p:sp>
      <p:sp>
        <p:nvSpPr>
          <p:cNvPr id="18"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Tree>
    <p:extLst>
      <p:ext uri="{BB962C8B-B14F-4D97-AF65-F5344CB8AC3E}">
        <p14:creationId xmlns:p14="http://schemas.microsoft.com/office/powerpoint/2010/main" val="130733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01508"/>
                                        </p:tgtEl>
                                        <p:attrNameLst>
                                          <p:attrName>style.visibility</p:attrName>
                                        </p:attrNameLst>
                                      </p:cBhvr>
                                      <p:to>
                                        <p:strVal val="visible"/>
                                      </p:to>
                                    </p:set>
                                    <p:animEffect transition="in" filter="fade">
                                      <p:cBhvr>
                                        <p:cTn id="12" dur="500"/>
                                        <p:tgtEl>
                                          <p:spTgt spid="13015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9923"/>
                                        </p:tgtEl>
                                        <p:attrNameLst>
                                          <p:attrName>style.visibility</p:attrName>
                                        </p:attrNameLst>
                                      </p:cBhvr>
                                      <p:to>
                                        <p:strVal val="visible"/>
                                      </p:to>
                                    </p:set>
                                    <p:animEffect transition="in" filter="fade">
                                      <p:cBhvr>
                                        <p:cTn id="22" dur="500"/>
                                        <p:tgtEl>
                                          <p:spTgt spid="209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Rectangle 2"/>
          <p:cNvSpPr>
            <a:spLocks noGrp="1" noChangeArrowheads="1"/>
          </p:cNvSpPr>
          <p:nvPr>
            <p:ph idx="4294967295"/>
          </p:nvPr>
        </p:nvSpPr>
        <p:spPr>
          <a:xfrm>
            <a:off x="550718" y="1981200"/>
            <a:ext cx="8572500" cy="5865813"/>
          </a:xfrm>
        </p:spPr>
        <p:txBody>
          <a:bodyPr>
            <a:normAutofit/>
          </a:bodyPr>
          <a:lstStyle/>
          <a:p>
            <a:pPr marL="0" indent="0">
              <a:buNone/>
            </a:pPr>
            <a:endParaRPr lang="en-US" sz="2800" dirty="0">
              <a:latin typeface="Times New Roman" pitchFamily="18" charset="0"/>
              <a:cs typeface="Times New Roman" pitchFamily="18" charset="0"/>
            </a:endParaRPr>
          </a:p>
          <a:p>
            <a:pPr>
              <a:buNone/>
            </a:pPr>
            <a:r>
              <a:rPr lang="en-US" sz="2800" dirty="0">
                <a:latin typeface="Times New Roman" pitchFamily="18" charset="0"/>
                <a:cs typeface="Times New Roman" pitchFamily="18" charset="0"/>
              </a:rPr>
              <a:t>    </a:t>
            </a:r>
          </a:p>
        </p:txBody>
      </p:sp>
      <p:graphicFrame>
        <p:nvGraphicFramePr>
          <p:cNvPr id="1222660" name="Object 4"/>
          <p:cNvGraphicFramePr>
            <a:graphicFrameLocks noChangeAspect="1"/>
          </p:cNvGraphicFramePr>
          <p:nvPr>
            <p:extLst>
              <p:ext uri="{D42A27DB-BD31-4B8C-83A1-F6EECF244321}">
                <p14:modId xmlns:p14="http://schemas.microsoft.com/office/powerpoint/2010/main" val="79398503"/>
              </p:ext>
            </p:extLst>
          </p:nvPr>
        </p:nvGraphicFramePr>
        <p:xfrm>
          <a:off x="1468582" y="2438400"/>
          <a:ext cx="2646218" cy="797911"/>
        </p:xfrm>
        <a:graphic>
          <a:graphicData uri="http://schemas.openxmlformats.org/presentationml/2006/ole">
            <mc:AlternateContent xmlns:mc="http://schemas.openxmlformats.org/markup-compatibility/2006">
              <mc:Choice xmlns:v="urn:schemas-microsoft-com:vml" Requires="v">
                <p:oleObj spid="_x0000_s30721" name="Equation" r:id="rId4" imgW="1218960" imgH="419040" progId="Equation.DSMT4">
                  <p:embed/>
                </p:oleObj>
              </mc:Choice>
              <mc:Fallback>
                <p:oleObj name="Equation" r:id="rId4" imgW="1218960" imgH="419040" progId="Equation.DSMT4">
                  <p:embed/>
                  <p:pic>
                    <p:nvPicPr>
                      <p:cNvPr id="122266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8582" y="2438400"/>
                        <a:ext cx="2646218" cy="7979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descr="E:\NIET\Project\xLogo11.png.pagespeed.ic.pydHLuCQEZ.png"/>
          <p:cNvPicPr>
            <a:picLocks noChangeAspect="1" noChangeArrowheads="1"/>
          </p:cNvPicPr>
          <p:nvPr/>
        </p:nvPicPr>
        <p:blipFill>
          <a:blip r:embed="rId6"/>
          <a:srcRect/>
          <a:stretch>
            <a:fillRect/>
          </a:stretch>
        </p:blipFill>
        <p:spPr bwMode="auto">
          <a:xfrm>
            <a:off x="0" y="0"/>
            <a:ext cx="1447800" cy="817163"/>
          </a:xfrm>
          <a:prstGeom prst="rect">
            <a:avLst/>
          </a:prstGeom>
          <a:noFill/>
        </p:spPr>
      </p:pic>
      <p:sp>
        <p:nvSpPr>
          <p:cNvPr id="6" name="Title 1"/>
          <p:cNvSpPr txBox="1">
            <a:spLocks/>
          </p:cNvSpPr>
          <p:nvPr/>
        </p:nvSpPr>
        <p:spPr>
          <a:xfrm>
            <a:off x="1371600" y="-455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solidFill>
                  <a:schemeClr val="tx1"/>
                </a:solidFill>
                <a:cs typeface="Times New Roman" pitchFamily="18" charset="0"/>
              </a:rPr>
              <a:t>Example 1</a:t>
            </a:r>
            <a:endParaRPr lang="en-US" sz="3400" b="1" dirty="0"/>
          </a:p>
        </p:txBody>
      </p:sp>
      <p:sp>
        <p:nvSpPr>
          <p:cNvPr id="2" name="Rectangle 1"/>
          <p:cNvSpPr/>
          <p:nvPr/>
        </p:nvSpPr>
        <p:spPr>
          <a:xfrm>
            <a:off x="228600" y="990600"/>
            <a:ext cx="9144000" cy="523220"/>
          </a:xfrm>
          <a:prstGeom prst="rect">
            <a:avLst/>
          </a:prstGeom>
        </p:spPr>
        <p:txBody>
          <a:bodyPr wrap="square">
            <a:spAutoFit/>
          </a:bodyPr>
          <a:lstStyle/>
          <a:p>
            <a:pPr>
              <a:buClr>
                <a:schemeClr val="tx2"/>
              </a:buClr>
            </a:pPr>
            <a:r>
              <a:rPr lang="en-US" sz="2800" b="1" dirty="0">
                <a:cs typeface="Times New Roman" pitchFamily="18" charset="0"/>
              </a:rPr>
              <a:t>Question</a:t>
            </a:r>
            <a:r>
              <a:rPr lang="en-US" sz="2800" dirty="0">
                <a:cs typeface="Times New Roman" pitchFamily="18" charset="0"/>
              </a:rPr>
              <a:t>: </a:t>
            </a:r>
            <a:r>
              <a:rPr lang="en-US" sz="2200" dirty="0">
                <a:cs typeface="Times New Roman" pitchFamily="18" charset="0"/>
              </a:rPr>
              <a:t>If </a:t>
            </a:r>
            <a:r>
              <a:rPr lang="en-US" sz="2200" i="1" dirty="0">
                <a:cs typeface="Times New Roman" pitchFamily="18" charset="0"/>
              </a:rPr>
              <a:t>z =</a:t>
            </a:r>
            <a:r>
              <a:rPr lang="en-US" sz="2200" dirty="0">
                <a:cs typeface="Times New Roman" pitchFamily="18" charset="0"/>
              </a:rPr>
              <a:t> </a:t>
            </a:r>
            <a:r>
              <a:rPr lang="en-US" sz="2200" i="1" dirty="0">
                <a:cs typeface="Times New Roman" pitchFamily="18" charset="0"/>
              </a:rPr>
              <a:t>x</a:t>
            </a:r>
            <a:r>
              <a:rPr lang="en-US" sz="2200" baseline="30000" dirty="0">
                <a:cs typeface="Times New Roman" pitchFamily="18" charset="0"/>
              </a:rPr>
              <a:t>2</a:t>
            </a:r>
            <a:r>
              <a:rPr lang="en-US" sz="2200" i="1" dirty="0">
                <a:cs typeface="Times New Roman" pitchFamily="18" charset="0"/>
              </a:rPr>
              <a:t>y +</a:t>
            </a:r>
            <a:r>
              <a:rPr lang="en-US" sz="2200" dirty="0">
                <a:cs typeface="Times New Roman" pitchFamily="18" charset="0"/>
              </a:rPr>
              <a:t> 3</a:t>
            </a:r>
            <a:r>
              <a:rPr lang="en-US" sz="2200" i="1" dirty="0">
                <a:cs typeface="Times New Roman" pitchFamily="18" charset="0"/>
              </a:rPr>
              <a:t>xy</a:t>
            </a:r>
            <a:r>
              <a:rPr lang="en-US" sz="2200" baseline="30000" dirty="0">
                <a:cs typeface="Times New Roman" pitchFamily="18" charset="0"/>
              </a:rPr>
              <a:t>4</a:t>
            </a:r>
            <a:r>
              <a:rPr lang="en-US" sz="2200" dirty="0">
                <a:cs typeface="Times New Roman" pitchFamily="18" charset="0"/>
              </a:rPr>
              <a:t>, where </a:t>
            </a:r>
            <a:r>
              <a:rPr lang="en-US" sz="2200" i="1" dirty="0">
                <a:cs typeface="Times New Roman" pitchFamily="18" charset="0"/>
              </a:rPr>
              <a:t>x =</a:t>
            </a:r>
            <a:r>
              <a:rPr lang="en-US" sz="2200" dirty="0">
                <a:cs typeface="Times New Roman" pitchFamily="18" charset="0"/>
              </a:rPr>
              <a:t> sin 2</a:t>
            </a:r>
            <a:r>
              <a:rPr lang="en-US" sz="2200" i="1" dirty="0">
                <a:cs typeface="Times New Roman" pitchFamily="18" charset="0"/>
              </a:rPr>
              <a:t>t</a:t>
            </a:r>
            <a:r>
              <a:rPr lang="en-US" sz="2200" dirty="0">
                <a:cs typeface="Times New Roman" pitchFamily="18" charset="0"/>
              </a:rPr>
              <a:t> and </a:t>
            </a:r>
            <a:r>
              <a:rPr lang="en-US" sz="2200" i="1" dirty="0">
                <a:cs typeface="Times New Roman" pitchFamily="18" charset="0"/>
              </a:rPr>
              <a:t>y =</a:t>
            </a:r>
            <a:r>
              <a:rPr lang="en-US" sz="2200" dirty="0">
                <a:cs typeface="Times New Roman" pitchFamily="18" charset="0"/>
              </a:rPr>
              <a:t> </a:t>
            </a:r>
            <a:r>
              <a:rPr lang="en-US" sz="2200" dirty="0" err="1">
                <a:cs typeface="Times New Roman" pitchFamily="18" charset="0"/>
              </a:rPr>
              <a:t>cos</a:t>
            </a:r>
            <a:r>
              <a:rPr lang="en-US" sz="2200" dirty="0">
                <a:cs typeface="Times New Roman" pitchFamily="18" charset="0"/>
              </a:rPr>
              <a:t> </a:t>
            </a:r>
            <a:r>
              <a:rPr lang="en-US" sz="2200" i="1" dirty="0">
                <a:cs typeface="Times New Roman" pitchFamily="18" charset="0"/>
              </a:rPr>
              <a:t>t,</a:t>
            </a:r>
            <a:r>
              <a:rPr lang="en-US" sz="2200" dirty="0">
                <a:cs typeface="Times New Roman" pitchFamily="18" charset="0"/>
              </a:rPr>
              <a:t> find </a:t>
            </a:r>
            <a:r>
              <a:rPr lang="en-US" sz="2200" i="1" dirty="0" err="1">
                <a:cs typeface="Times New Roman" pitchFamily="18" charset="0"/>
              </a:rPr>
              <a:t>dz</a:t>
            </a:r>
            <a:r>
              <a:rPr lang="en-US" sz="2200" dirty="0">
                <a:cs typeface="Times New Roman" pitchFamily="18" charset="0"/>
              </a:rPr>
              <a:t>/</a:t>
            </a:r>
            <a:r>
              <a:rPr lang="en-US" sz="2200" i="1" dirty="0" err="1">
                <a:cs typeface="Times New Roman" pitchFamily="18" charset="0"/>
              </a:rPr>
              <a:t>dt</a:t>
            </a:r>
            <a:r>
              <a:rPr lang="en-US" sz="2200" i="1" dirty="0">
                <a:cs typeface="Times New Roman" pitchFamily="18" charset="0"/>
              </a:rPr>
              <a:t> .</a:t>
            </a:r>
          </a:p>
        </p:txBody>
      </p:sp>
      <p:sp>
        <p:nvSpPr>
          <p:cNvPr id="3" name="Rectangle 2"/>
          <p:cNvSpPr/>
          <p:nvPr/>
        </p:nvSpPr>
        <p:spPr>
          <a:xfrm>
            <a:off x="207818" y="1676400"/>
            <a:ext cx="4572000" cy="523220"/>
          </a:xfrm>
          <a:prstGeom prst="rect">
            <a:avLst/>
          </a:prstGeom>
        </p:spPr>
        <p:txBody>
          <a:bodyPr>
            <a:spAutoFit/>
          </a:bodyPr>
          <a:lstStyle/>
          <a:p>
            <a:pPr>
              <a:buNone/>
            </a:pPr>
            <a:r>
              <a:rPr lang="en-US" sz="2800" b="1" dirty="0">
                <a:cs typeface="Times New Roman" pitchFamily="18" charset="0"/>
              </a:rPr>
              <a:t>Solution: </a:t>
            </a:r>
            <a:r>
              <a:rPr lang="en-US" sz="2200" dirty="0">
                <a:cs typeface="Times New Roman" pitchFamily="18" charset="0"/>
              </a:rPr>
              <a:t>The Chain Rule gives</a:t>
            </a:r>
          </a:p>
        </p:txBody>
      </p:sp>
      <p:graphicFrame>
        <p:nvGraphicFramePr>
          <p:cNvPr id="4" name="Object 3"/>
          <p:cNvGraphicFramePr>
            <a:graphicFrameLocks noChangeAspect="1"/>
          </p:cNvGraphicFramePr>
          <p:nvPr>
            <p:extLst>
              <p:ext uri="{D42A27DB-BD31-4B8C-83A1-F6EECF244321}">
                <p14:modId xmlns:p14="http://schemas.microsoft.com/office/powerpoint/2010/main" val="3108557654"/>
              </p:ext>
            </p:extLst>
          </p:nvPr>
        </p:nvGraphicFramePr>
        <p:xfrm>
          <a:off x="1905000" y="3505200"/>
          <a:ext cx="5257800" cy="457200"/>
        </p:xfrm>
        <a:graphic>
          <a:graphicData uri="http://schemas.openxmlformats.org/presentationml/2006/ole">
            <mc:AlternateContent xmlns:mc="http://schemas.openxmlformats.org/markup-compatibility/2006">
              <mc:Choice xmlns:v="urn:schemas-microsoft-com:vml" Requires="v">
                <p:oleObj spid="_x0000_s30722" name="Equation" r:id="rId7" imgW="2730240" imgH="228600" progId="Equation.DSMT4">
                  <p:embed/>
                </p:oleObj>
              </mc:Choice>
              <mc:Fallback>
                <p:oleObj name="Equation" r:id="rId7" imgW="2730240" imgH="228600" progId="Equation.DSMT4">
                  <p:embed/>
                  <p:pic>
                    <p:nvPicPr>
                      <p:cNvPr id="4"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3505200"/>
                        <a:ext cx="5257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Date Placeholder 5"/>
          <p:cNvSpPr>
            <a:spLocks noGrp="1"/>
          </p:cNvSpPr>
          <p:nvPr>
            <p:ph type="dt" sz="half" idx="10"/>
          </p:nvPr>
        </p:nvSpPr>
        <p:spPr>
          <a:xfrm>
            <a:off x="457200" y="6356350"/>
            <a:ext cx="2133600" cy="365125"/>
          </a:xfrm>
        </p:spPr>
        <p:txBody>
          <a:bodyPr/>
          <a:lstStyle/>
          <a:p>
            <a:fld id="{ED3E346F-3BDD-46D8-8F76-D3FE8C628D49}" type="datetime1">
              <a:rPr lang="en-US" smtClean="0"/>
              <a:pPr/>
              <a:t>2/13/2021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82</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Tree>
    <p:extLst>
      <p:ext uri="{BB962C8B-B14F-4D97-AF65-F5344CB8AC3E}">
        <p14:creationId xmlns:p14="http://schemas.microsoft.com/office/powerpoint/2010/main" val="224150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2660"/>
                                        </p:tgtEl>
                                        <p:attrNameLst>
                                          <p:attrName>style.visibility</p:attrName>
                                        </p:attrNameLst>
                                      </p:cBhvr>
                                      <p:to>
                                        <p:strVal val="visible"/>
                                      </p:to>
                                    </p:set>
                                    <p:animEffect transition="in" filter="fade">
                                      <p:cBhvr>
                                        <p:cTn id="17" dur="500"/>
                                        <p:tgtEl>
                                          <p:spTgt spid="12226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224" y="1371600"/>
            <a:ext cx="7013376" cy="892552"/>
          </a:xfrm>
          <a:prstGeom prst="rect">
            <a:avLst/>
          </a:prstGeom>
        </p:spPr>
        <p:txBody>
          <a:bodyPr wrap="square">
            <a:spAutoFit/>
          </a:bodyPr>
          <a:lstStyle/>
          <a:p>
            <a:pPr algn="just"/>
            <a:r>
              <a:rPr lang="en-US" sz="2800" b="1" dirty="0">
                <a:cs typeface="Times New Roman" pitchFamily="18" charset="0"/>
              </a:rPr>
              <a:t> Question:  </a:t>
            </a:r>
            <a:r>
              <a:rPr lang="en-US" sz="2200" dirty="0">
                <a:cs typeface="Times New Roman" pitchFamily="18" charset="0"/>
              </a:rPr>
              <a:t>Find </a:t>
            </a:r>
            <a:r>
              <a:rPr lang="en-US" sz="2200" dirty="0" err="1">
                <a:cs typeface="Times New Roman" pitchFamily="18" charset="0"/>
              </a:rPr>
              <a:t>d</a:t>
            </a:r>
            <a:r>
              <a:rPr lang="en-US" sz="2200" i="1" dirty="0" err="1">
                <a:cs typeface="Times New Roman" pitchFamily="18" charset="0"/>
              </a:rPr>
              <a:t>y</a:t>
            </a:r>
            <a:r>
              <a:rPr lang="en-US" sz="2200" i="1" dirty="0">
                <a:cs typeface="Times New Roman" pitchFamily="18" charset="0"/>
              </a:rPr>
              <a:t>/dx,   </a:t>
            </a:r>
            <a:r>
              <a:rPr lang="en-US" sz="2200" dirty="0">
                <a:cs typeface="Times New Roman" pitchFamily="18" charset="0"/>
              </a:rPr>
              <a:t>if </a:t>
            </a:r>
            <a:r>
              <a:rPr lang="en-US" sz="2200" i="1" dirty="0">
                <a:cs typeface="Times New Roman" pitchFamily="18" charset="0"/>
              </a:rPr>
              <a:t>x</a:t>
            </a:r>
            <a:r>
              <a:rPr lang="en-US" sz="2200" baseline="30000" dirty="0">
                <a:cs typeface="Times New Roman" pitchFamily="18" charset="0"/>
              </a:rPr>
              <a:t>3</a:t>
            </a:r>
            <a:r>
              <a:rPr lang="en-US" sz="2200" dirty="0">
                <a:cs typeface="Times New Roman" pitchFamily="18" charset="0"/>
              </a:rPr>
              <a:t> + </a:t>
            </a:r>
            <a:r>
              <a:rPr lang="en-US" sz="2200" i="1" dirty="0">
                <a:cs typeface="Times New Roman" pitchFamily="18" charset="0"/>
              </a:rPr>
              <a:t>y</a:t>
            </a:r>
            <a:r>
              <a:rPr lang="en-US" sz="2200" baseline="30000" dirty="0">
                <a:cs typeface="Times New Roman" pitchFamily="18" charset="0"/>
              </a:rPr>
              <a:t>3</a:t>
            </a:r>
            <a:r>
              <a:rPr lang="en-US" sz="2200" dirty="0">
                <a:cs typeface="Times New Roman" pitchFamily="18" charset="0"/>
              </a:rPr>
              <a:t> = 6</a:t>
            </a:r>
            <a:r>
              <a:rPr lang="en-US" sz="2200" i="1" dirty="0">
                <a:cs typeface="Times New Roman" pitchFamily="18" charset="0"/>
              </a:rPr>
              <a:t>xy</a:t>
            </a:r>
            <a:r>
              <a:rPr lang="en-US" sz="2200" dirty="0">
                <a:cs typeface="Times New Roman" pitchFamily="18" charset="0"/>
              </a:rPr>
              <a:t>.</a:t>
            </a:r>
          </a:p>
          <a:p>
            <a:pPr lvl="1"/>
            <a:endParaRPr lang="en-US" sz="2400" dirty="0">
              <a:cs typeface="Times New Roman" pitchFamily="18" charset="0"/>
            </a:endParaRPr>
          </a:p>
        </p:txBody>
      </p:sp>
      <p:graphicFrame>
        <p:nvGraphicFramePr>
          <p:cNvPr id="209924" name="Object 4"/>
          <p:cNvGraphicFramePr>
            <a:graphicFrameLocks noChangeAspect="1"/>
          </p:cNvGraphicFramePr>
          <p:nvPr>
            <p:extLst>
              <p:ext uri="{D42A27DB-BD31-4B8C-83A1-F6EECF244321}">
                <p14:modId xmlns:p14="http://schemas.microsoft.com/office/powerpoint/2010/main" val="2356981690"/>
              </p:ext>
            </p:extLst>
          </p:nvPr>
        </p:nvGraphicFramePr>
        <p:xfrm>
          <a:off x="1319213" y="4203700"/>
          <a:ext cx="4476750" cy="842963"/>
        </p:xfrm>
        <a:graphic>
          <a:graphicData uri="http://schemas.openxmlformats.org/presentationml/2006/ole">
            <mc:AlternateContent xmlns:mc="http://schemas.openxmlformats.org/markup-compatibility/2006">
              <mc:Choice xmlns:v="urn:schemas-microsoft-com:vml" Requires="v">
                <p:oleObj spid="_x0000_s31745" name="Equation" r:id="rId4" imgW="2501640" imgH="469800" progId="Equation.DSMT4">
                  <p:embed/>
                </p:oleObj>
              </mc:Choice>
              <mc:Fallback>
                <p:oleObj name="Equation" r:id="rId4" imgW="2501640" imgH="469800" progId="Equation.DSMT4">
                  <p:embed/>
                  <p:pic>
                    <p:nvPicPr>
                      <p:cNvPr id="20992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9213" y="4203700"/>
                        <a:ext cx="4476750" cy="842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p:nvSpPr>
        <p:spPr>
          <a:xfrm>
            <a:off x="1905400" y="2301811"/>
            <a:ext cx="3333028" cy="430887"/>
          </a:xfrm>
          <a:prstGeom prst="rect">
            <a:avLst/>
          </a:prstGeom>
        </p:spPr>
        <p:txBody>
          <a:bodyPr wrap="none">
            <a:spAutoFit/>
          </a:bodyPr>
          <a:lstStyle/>
          <a:p>
            <a:r>
              <a:rPr lang="en-US" sz="2200" dirty="0">
                <a:cs typeface="Times New Roman" pitchFamily="18" charset="0"/>
              </a:rPr>
              <a:t>Let</a:t>
            </a:r>
            <a:r>
              <a:rPr lang="en-US" sz="2200" i="1" dirty="0">
                <a:cs typeface="Times New Roman" pitchFamily="18" charset="0"/>
              </a:rPr>
              <a:t> F</a:t>
            </a:r>
            <a:r>
              <a:rPr lang="en-US" sz="2200" dirty="0">
                <a:cs typeface="Times New Roman" pitchFamily="18" charset="0"/>
              </a:rPr>
              <a:t>(</a:t>
            </a:r>
            <a:r>
              <a:rPr lang="en-US" sz="2200" i="1" dirty="0">
                <a:cs typeface="Times New Roman" pitchFamily="18" charset="0"/>
              </a:rPr>
              <a:t>x</a:t>
            </a:r>
            <a:r>
              <a:rPr lang="en-US" sz="2200" dirty="0">
                <a:cs typeface="Times New Roman" pitchFamily="18" charset="0"/>
              </a:rPr>
              <a:t>, </a:t>
            </a:r>
            <a:r>
              <a:rPr lang="en-US" sz="2200" i="1" dirty="0">
                <a:cs typeface="Times New Roman" pitchFamily="18" charset="0"/>
              </a:rPr>
              <a:t>y</a:t>
            </a:r>
            <a:r>
              <a:rPr lang="en-US" sz="2200" dirty="0">
                <a:cs typeface="Times New Roman" pitchFamily="18" charset="0"/>
              </a:rPr>
              <a:t>) = </a:t>
            </a:r>
            <a:r>
              <a:rPr lang="en-US" sz="2200" i="1" dirty="0">
                <a:cs typeface="Times New Roman" pitchFamily="18" charset="0"/>
              </a:rPr>
              <a:t>x</a:t>
            </a:r>
            <a:r>
              <a:rPr lang="en-US" sz="2200" baseline="30000" dirty="0">
                <a:cs typeface="Times New Roman" pitchFamily="18" charset="0"/>
              </a:rPr>
              <a:t>3</a:t>
            </a:r>
            <a:r>
              <a:rPr lang="en-US" sz="2200" dirty="0">
                <a:cs typeface="Times New Roman" pitchFamily="18" charset="0"/>
              </a:rPr>
              <a:t> + </a:t>
            </a:r>
            <a:r>
              <a:rPr lang="en-US" sz="2200" i="1" dirty="0">
                <a:cs typeface="Times New Roman" pitchFamily="18" charset="0"/>
              </a:rPr>
              <a:t>y</a:t>
            </a:r>
            <a:r>
              <a:rPr lang="en-US" sz="2200" baseline="30000" dirty="0">
                <a:cs typeface="Times New Roman" pitchFamily="18" charset="0"/>
              </a:rPr>
              <a:t>3</a:t>
            </a:r>
            <a:r>
              <a:rPr lang="en-US" sz="2200" dirty="0">
                <a:cs typeface="Times New Roman" pitchFamily="18" charset="0"/>
              </a:rPr>
              <a:t> – 6</a:t>
            </a:r>
            <a:r>
              <a:rPr lang="en-US" sz="2200" i="1" dirty="0">
                <a:cs typeface="Times New Roman" pitchFamily="18" charset="0"/>
              </a:rPr>
              <a:t>xy =</a:t>
            </a:r>
            <a:r>
              <a:rPr lang="en-US" sz="2200" dirty="0">
                <a:cs typeface="Times New Roman" pitchFamily="18" charset="0"/>
              </a:rPr>
              <a:t> 0</a:t>
            </a:r>
          </a:p>
        </p:txBody>
      </p:sp>
      <p:pic>
        <p:nvPicPr>
          <p:cNvPr id="14" name="Picture 2" descr="E:\NIET\Project\xLogo11.png.pagespeed.ic.pydHLuCQEZ.png"/>
          <p:cNvPicPr>
            <a:picLocks noChangeAspect="1" noChangeArrowheads="1"/>
          </p:cNvPicPr>
          <p:nvPr/>
        </p:nvPicPr>
        <p:blipFill>
          <a:blip r:embed="rId6"/>
          <a:srcRect/>
          <a:stretch>
            <a:fillRect/>
          </a:stretch>
        </p:blipFill>
        <p:spPr bwMode="auto">
          <a:xfrm>
            <a:off x="0" y="0"/>
            <a:ext cx="1447800" cy="817163"/>
          </a:xfrm>
          <a:prstGeom prst="rect">
            <a:avLst/>
          </a:prstGeom>
          <a:noFill/>
        </p:spPr>
      </p:pic>
      <p:sp>
        <p:nvSpPr>
          <p:cNvPr id="15" name="Title 1"/>
          <p:cNvSpPr txBox="1">
            <a:spLocks/>
          </p:cNvSpPr>
          <p:nvPr/>
        </p:nvSpPr>
        <p:spPr>
          <a:xfrm>
            <a:off x="1347716"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3</a:t>
            </a:r>
            <a:endParaRPr lang="en-US" sz="3400" b="1" dirty="0"/>
          </a:p>
        </p:txBody>
      </p:sp>
      <p:sp>
        <p:nvSpPr>
          <p:cNvPr id="16" name="Date Placeholder 5"/>
          <p:cNvSpPr>
            <a:spLocks noGrp="1"/>
          </p:cNvSpPr>
          <p:nvPr>
            <p:ph type="dt" sz="half" idx="10"/>
          </p:nvPr>
        </p:nvSpPr>
        <p:spPr>
          <a:xfrm>
            <a:off x="457200" y="6356350"/>
            <a:ext cx="2133600" cy="365125"/>
          </a:xfrm>
        </p:spPr>
        <p:txBody>
          <a:bodyPr/>
          <a:lstStyle/>
          <a:p>
            <a:fld id="{F1EA9D16-0C49-433F-9DEA-2AA4174464DF}" type="datetime1">
              <a:rPr lang="en-US" smtClean="0"/>
              <a:pPr/>
              <a:t>2/13/2021</a:t>
            </a:fld>
            <a:endParaRPr lang="en-US"/>
          </a:p>
        </p:txBody>
      </p:sp>
      <p:sp>
        <p:nvSpPr>
          <p:cNvPr id="1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83</a:t>
            </a:fld>
            <a:endParaRPr lang="en-US"/>
          </a:p>
        </p:txBody>
      </p:sp>
      <p:sp>
        <p:nvSpPr>
          <p:cNvPr id="18"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5" name="Rectangle 4"/>
          <p:cNvSpPr/>
          <p:nvPr/>
        </p:nvSpPr>
        <p:spPr>
          <a:xfrm>
            <a:off x="231544" y="2255645"/>
            <a:ext cx="1606530" cy="523220"/>
          </a:xfrm>
          <a:prstGeom prst="rect">
            <a:avLst/>
          </a:prstGeom>
        </p:spPr>
        <p:txBody>
          <a:bodyPr wrap="none">
            <a:spAutoFit/>
          </a:bodyPr>
          <a:lstStyle/>
          <a:p>
            <a:r>
              <a:rPr lang="en-US" sz="2800" b="1" dirty="0">
                <a:cs typeface="Times New Roman" pitchFamily="18" charset="0"/>
              </a:rPr>
              <a:t>Solution: </a:t>
            </a:r>
            <a:endParaRPr lang="en-US" sz="2800" dirty="0"/>
          </a:p>
        </p:txBody>
      </p:sp>
      <p:graphicFrame>
        <p:nvGraphicFramePr>
          <p:cNvPr id="2" name="Object 1"/>
          <p:cNvGraphicFramePr>
            <a:graphicFrameLocks noChangeAspect="1"/>
          </p:cNvGraphicFramePr>
          <p:nvPr>
            <p:extLst>
              <p:ext uri="{D42A27DB-BD31-4B8C-83A1-F6EECF244321}">
                <p14:modId xmlns:p14="http://schemas.microsoft.com/office/powerpoint/2010/main" val="2327775323"/>
              </p:ext>
            </p:extLst>
          </p:nvPr>
        </p:nvGraphicFramePr>
        <p:xfrm>
          <a:off x="1143000" y="2971800"/>
          <a:ext cx="5357813" cy="838200"/>
        </p:xfrm>
        <a:graphic>
          <a:graphicData uri="http://schemas.openxmlformats.org/presentationml/2006/ole">
            <mc:AlternateContent xmlns:mc="http://schemas.openxmlformats.org/markup-compatibility/2006">
              <mc:Choice xmlns:v="urn:schemas-microsoft-com:vml" Requires="v">
                <p:oleObj spid="_x0000_s31746" name="Equation" r:id="rId7" imgW="2476440" imgH="469800" progId="Equation.DSMT4">
                  <p:embed/>
                </p:oleObj>
              </mc:Choice>
              <mc:Fallback>
                <p:oleObj name="Equation" r:id="rId7" imgW="2476440" imgH="469800" progId="Equation.DSMT4">
                  <p:embed/>
                  <p:pic>
                    <p:nvPicPr>
                      <p:cNvPr id="2"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2971800"/>
                        <a:ext cx="5357813"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6432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9924"/>
                                        </p:tgtEl>
                                        <p:attrNameLst>
                                          <p:attrName>style.visibility</p:attrName>
                                        </p:attrNameLst>
                                      </p:cBhvr>
                                      <p:to>
                                        <p:strVal val="visible"/>
                                      </p:to>
                                    </p:set>
                                    <p:animEffect transition="in" filter="fade">
                                      <p:cBhvr>
                                        <p:cTn id="27" dur="500"/>
                                        <p:tgtEl>
                                          <p:spTgt spid="209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9806" y="818866"/>
            <a:ext cx="1764850" cy="523220"/>
          </a:xfrm>
          <a:prstGeom prst="rect">
            <a:avLst/>
          </a:prstGeom>
        </p:spPr>
        <p:txBody>
          <a:bodyPr wrap="square">
            <a:spAutoFit/>
          </a:bodyPr>
          <a:lstStyle/>
          <a:p>
            <a:pPr algn="just"/>
            <a:r>
              <a:rPr lang="en-US" sz="2800" b="1" dirty="0">
                <a:cs typeface="Times New Roman" pitchFamily="18" charset="0"/>
              </a:rPr>
              <a:t> Question:</a:t>
            </a:r>
            <a:endParaRPr lang="en-US" sz="2400" dirty="0">
              <a:cs typeface="Times New Roman" pitchFamily="18" charset="0"/>
            </a:endParaRPr>
          </a:p>
        </p:txBody>
      </p:sp>
      <p:pic>
        <p:nvPicPr>
          <p:cNvPr id="14"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5" name="Title 1"/>
          <p:cNvSpPr txBox="1">
            <a:spLocks/>
          </p:cNvSpPr>
          <p:nvPr/>
        </p:nvSpPr>
        <p:spPr>
          <a:xfrm>
            <a:off x="1347716"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4</a:t>
            </a:r>
            <a:endParaRPr lang="en-US" sz="3400" b="1" dirty="0"/>
          </a:p>
        </p:txBody>
      </p:sp>
      <p:sp>
        <p:nvSpPr>
          <p:cNvPr id="16" name="Date Placeholder 5"/>
          <p:cNvSpPr>
            <a:spLocks noGrp="1"/>
          </p:cNvSpPr>
          <p:nvPr>
            <p:ph type="dt" sz="half" idx="10"/>
          </p:nvPr>
        </p:nvSpPr>
        <p:spPr>
          <a:xfrm>
            <a:off x="457200" y="6356350"/>
            <a:ext cx="2133600" cy="365125"/>
          </a:xfrm>
        </p:spPr>
        <p:txBody>
          <a:bodyPr/>
          <a:lstStyle/>
          <a:p>
            <a:fld id="{F1EA9D16-0C49-433F-9DEA-2AA4174464DF}" type="datetime1">
              <a:rPr lang="en-US" smtClean="0"/>
              <a:pPr/>
              <a:t>2/13/2021</a:t>
            </a:fld>
            <a:endParaRPr lang="en-US"/>
          </a:p>
        </p:txBody>
      </p:sp>
      <p:sp>
        <p:nvSpPr>
          <p:cNvPr id="1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84</a:t>
            </a:fld>
            <a:endParaRPr lang="en-US"/>
          </a:p>
        </p:txBody>
      </p:sp>
      <p:sp>
        <p:nvSpPr>
          <p:cNvPr id="18"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5" name="Rectangle 4"/>
          <p:cNvSpPr/>
          <p:nvPr/>
        </p:nvSpPr>
        <p:spPr>
          <a:xfrm>
            <a:off x="1137" y="1557145"/>
            <a:ext cx="1606530" cy="523220"/>
          </a:xfrm>
          <a:prstGeom prst="rect">
            <a:avLst/>
          </a:prstGeom>
        </p:spPr>
        <p:txBody>
          <a:bodyPr wrap="none">
            <a:spAutoFit/>
          </a:bodyPr>
          <a:lstStyle/>
          <a:p>
            <a:r>
              <a:rPr lang="en-US" sz="2800" b="1" dirty="0">
                <a:cs typeface="Times New Roman" pitchFamily="18" charset="0"/>
              </a:rPr>
              <a:t>Solution: </a:t>
            </a:r>
            <a:endParaRPr lang="en-US" sz="2800" dirty="0"/>
          </a:p>
        </p:txBody>
      </p:sp>
      <p:graphicFrame>
        <p:nvGraphicFramePr>
          <p:cNvPr id="3" name="Object 2"/>
          <p:cNvGraphicFramePr>
            <a:graphicFrameLocks noChangeAspect="1"/>
          </p:cNvGraphicFramePr>
          <p:nvPr>
            <p:extLst>
              <p:ext uri="{D42A27DB-BD31-4B8C-83A1-F6EECF244321}">
                <p14:modId xmlns:p14="http://schemas.microsoft.com/office/powerpoint/2010/main" val="1143592861"/>
              </p:ext>
            </p:extLst>
          </p:nvPr>
        </p:nvGraphicFramePr>
        <p:xfrm>
          <a:off x="1894609" y="817163"/>
          <a:ext cx="6678613" cy="785813"/>
        </p:xfrm>
        <a:graphic>
          <a:graphicData uri="http://schemas.openxmlformats.org/presentationml/2006/ole">
            <mc:AlternateContent xmlns:mc="http://schemas.openxmlformats.org/markup-compatibility/2006">
              <mc:Choice xmlns:v="urn:schemas-microsoft-com:vml" Requires="v">
                <p:oleObj spid="_x0000_s32769" name="Equation" r:id="rId5" imgW="3251160" imgH="355320" progId="Equation.DSMT4">
                  <p:embed/>
                </p:oleObj>
              </mc:Choice>
              <mc:Fallback>
                <p:oleObj name="Equation" r:id="rId5" imgW="3251160" imgH="355320" progId="Equation.DSMT4">
                  <p:embed/>
                  <p:pic>
                    <p:nvPicPr>
                      <p:cNvPr id="3"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609" y="817163"/>
                        <a:ext cx="6678613" cy="785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876814327"/>
              </p:ext>
            </p:extLst>
          </p:nvPr>
        </p:nvGraphicFramePr>
        <p:xfrm>
          <a:off x="1636713" y="1725613"/>
          <a:ext cx="5602287" cy="794793"/>
        </p:xfrm>
        <a:graphic>
          <a:graphicData uri="http://schemas.openxmlformats.org/presentationml/2006/ole">
            <mc:AlternateContent xmlns:mc="http://schemas.openxmlformats.org/markup-compatibility/2006">
              <mc:Choice xmlns:v="urn:schemas-microsoft-com:vml" Requires="v">
                <p:oleObj spid="_x0000_s32770" name="Equation" r:id="rId7" imgW="2793960" imgH="368280" progId="Equation.DSMT4">
                  <p:embed/>
                </p:oleObj>
              </mc:Choice>
              <mc:Fallback>
                <p:oleObj name="Equation" r:id="rId7" imgW="2793960" imgH="368280" progId="Equation.DSMT4">
                  <p:embed/>
                  <p:pic>
                    <p:nvPicPr>
                      <p:cNvPr id="6"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6713" y="1725613"/>
                        <a:ext cx="5602287" cy="7947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161753922"/>
              </p:ext>
            </p:extLst>
          </p:nvPr>
        </p:nvGraphicFramePr>
        <p:xfrm>
          <a:off x="228600" y="2438400"/>
          <a:ext cx="3733800" cy="794805"/>
        </p:xfrm>
        <a:graphic>
          <a:graphicData uri="http://schemas.openxmlformats.org/presentationml/2006/ole">
            <mc:AlternateContent xmlns:mc="http://schemas.openxmlformats.org/markup-compatibility/2006">
              <mc:Choice xmlns:v="urn:schemas-microsoft-com:vml" Requires="v">
                <p:oleObj spid="_x0000_s32771" name="Equation" r:id="rId9" imgW="1765080" imgH="393480" progId="Equation.DSMT4">
                  <p:embed/>
                </p:oleObj>
              </mc:Choice>
              <mc:Fallback>
                <p:oleObj name="Equation" r:id="rId9" imgW="1765080" imgH="393480" progId="Equation.DSMT4">
                  <p:embed/>
                  <p:pic>
                    <p:nvPicPr>
                      <p:cNvPr id="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2438400"/>
                        <a:ext cx="3733800" cy="7948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506076658"/>
              </p:ext>
            </p:extLst>
          </p:nvPr>
        </p:nvGraphicFramePr>
        <p:xfrm>
          <a:off x="4343400" y="2438400"/>
          <a:ext cx="3962400" cy="802568"/>
        </p:xfrm>
        <a:graphic>
          <a:graphicData uri="http://schemas.openxmlformats.org/presentationml/2006/ole">
            <mc:AlternateContent xmlns:mc="http://schemas.openxmlformats.org/markup-compatibility/2006">
              <mc:Choice xmlns:v="urn:schemas-microsoft-com:vml" Requires="v">
                <p:oleObj spid="_x0000_s32772" name="Equation" r:id="rId11" imgW="1854000" imgH="393480" progId="Equation.DSMT4">
                  <p:embed/>
                </p:oleObj>
              </mc:Choice>
              <mc:Fallback>
                <p:oleObj name="Equation" r:id="rId11" imgW="1854000" imgH="393480" progId="Equation.DSMT4">
                  <p:embed/>
                  <p:pic>
                    <p:nvPicPr>
                      <p:cNvPr id="8"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3400" y="2438400"/>
                        <a:ext cx="3962400" cy="802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208463350"/>
              </p:ext>
            </p:extLst>
          </p:nvPr>
        </p:nvGraphicFramePr>
        <p:xfrm>
          <a:off x="228601" y="3429000"/>
          <a:ext cx="4533404" cy="838200"/>
        </p:xfrm>
        <a:graphic>
          <a:graphicData uri="http://schemas.openxmlformats.org/presentationml/2006/ole">
            <mc:AlternateContent xmlns:mc="http://schemas.openxmlformats.org/markup-compatibility/2006">
              <mc:Choice xmlns:v="urn:schemas-microsoft-com:vml" Requires="v">
                <p:oleObj spid="_x0000_s32773" name="Equation" r:id="rId13" imgW="2031840" imgH="393480" progId="Equation.DSMT4">
                  <p:embed/>
                </p:oleObj>
              </mc:Choice>
              <mc:Fallback>
                <p:oleObj name="Equation" r:id="rId13" imgW="2031840" imgH="393480" progId="Equation.DSMT4">
                  <p:embed/>
                  <p:pic>
                    <p:nvPicPr>
                      <p:cNvPr id="1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8601" y="3429000"/>
                        <a:ext cx="4533404"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262783533"/>
              </p:ext>
            </p:extLst>
          </p:nvPr>
        </p:nvGraphicFramePr>
        <p:xfrm>
          <a:off x="457200" y="4394200"/>
          <a:ext cx="3810000" cy="863600"/>
        </p:xfrm>
        <a:graphic>
          <a:graphicData uri="http://schemas.openxmlformats.org/presentationml/2006/ole">
            <mc:AlternateContent xmlns:mc="http://schemas.openxmlformats.org/markup-compatibility/2006">
              <mc:Choice xmlns:v="urn:schemas-microsoft-com:vml" Requires="v">
                <p:oleObj spid="_x0000_s32774" name="Equation" r:id="rId15" imgW="1765080" imgH="419040" progId="Equation.DSMT4">
                  <p:embed/>
                </p:oleObj>
              </mc:Choice>
              <mc:Fallback>
                <p:oleObj name="Equation" r:id="rId15" imgW="1765080" imgH="419040" progId="Equation.DSMT4">
                  <p:embed/>
                  <p:pic>
                    <p:nvPicPr>
                      <p:cNvPr id="11"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7200" y="4394200"/>
                        <a:ext cx="38100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58127689"/>
              </p:ext>
            </p:extLst>
          </p:nvPr>
        </p:nvGraphicFramePr>
        <p:xfrm>
          <a:off x="4489450" y="4419600"/>
          <a:ext cx="4203700" cy="817563"/>
        </p:xfrm>
        <a:graphic>
          <a:graphicData uri="http://schemas.openxmlformats.org/presentationml/2006/ole">
            <mc:AlternateContent xmlns:mc="http://schemas.openxmlformats.org/markup-compatibility/2006">
              <mc:Choice xmlns:v="urn:schemas-microsoft-com:vml" Requires="v">
                <p:oleObj spid="_x0000_s32775" name="Equation" r:id="rId17" imgW="1930320" imgH="393480" progId="Equation.DSMT4">
                  <p:embed/>
                </p:oleObj>
              </mc:Choice>
              <mc:Fallback>
                <p:oleObj name="Equation" r:id="rId17" imgW="1930320" imgH="393480" progId="Equation.DSMT4">
                  <p:embed/>
                  <p:pic>
                    <p:nvPicPr>
                      <p:cNvPr id="12"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89450" y="4419600"/>
                        <a:ext cx="4203700" cy="817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084098322"/>
              </p:ext>
            </p:extLst>
          </p:nvPr>
        </p:nvGraphicFramePr>
        <p:xfrm>
          <a:off x="674688" y="5383213"/>
          <a:ext cx="4519612" cy="895350"/>
        </p:xfrm>
        <a:graphic>
          <a:graphicData uri="http://schemas.openxmlformats.org/presentationml/2006/ole">
            <mc:AlternateContent xmlns:mc="http://schemas.openxmlformats.org/markup-compatibility/2006">
              <mc:Choice xmlns:v="urn:schemas-microsoft-com:vml" Requires="v">
                <p:oleObj spid="_x0000_s32776" name="Equation" r:id="rId19" imgW="2019240" imgH="419040" progId="Equation.DSMT4">
                  <p:embed/>
                </p:oleObj>
              </mc:Choice>
              <mc:Fallback>
                <p:oleObj name="Equation" r:id="rId19" imgW="2019240" imgH="419040" progId="Equation.DSMT4">
                  <p:embed/>
                  <p:pic>
                    <p:nvPicPr>
                      <p:cNvPr id="13"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4688" y="5383213"/>
                        <a:ext cx="4519612"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9918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5" name="Title 1"/>
          <p:cNvSpPr txBox="1">
            <a:spLocks/>
          </p:cNvSpPr>
          <p:nvPr/>
        </p:nvSpPr>
        <p:spPr>
          <a:xfrm>
            <a:off x="1347716"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4 </a:t>
            </a:r>
            <a:r>
              <a:rPr lang="en-US" sz="3400" b="1" dirty="0" err="1">
                <a:cs typeface="Times New Roman" pitchFamily="18" charset="0"/>
              </a:rPr>
              <a:t>Contd</a:t>
            </a:r>
            <a:r>
              <a:rPr lang="en-US" sz="3400" b="1" dirty="0">
                <a:cs typeface="Times New Roman" pitchFamily="18" charset="0"/>
              </a:rPr>
              <a:t>…</a:t>
            </a:r>
            <a:endParaRPr lang="en-US" sz="3400" b="1" dirty="0"/>
          </a:p>
        </p:txBody>
      </p:sp>
      <p:sp>
        <p:nvSpPr>
          <p:cNvPr id="16" name="Date Placeholder 5"/>
          <p:cNvSpPr>
            <a:spLocks noGrp="1"/>
          </p:cNvSpPr>
          <p:nvPr>
            <p:ph type="dt" sz="half" idx="10"/>
          </p:nvPr>
        </p:nvSpPr>
        <p:spPr>
          <a:xfrm>
            <a:off x="457200" y="6356350"/>
            <a:ext cx="2133600" cy="365125"/>
          </a:xfrm>
        </p:spPr>
        <p:txBody>
          <a:bodyPr/>
          <a:lstStyle/>
          <a:p>
            <a:fld id="{F1EA9D16-0C49-433F-9DEA-2AA4174464DF}" type="datetime1">
              <a:rPr lang="en-US" smtClean="0"/>
              <a:pPr/>
              <a:t>2/13/2021</a:t>
            </a:fld>
            <a:endParaRPr lang="en-US"/>
          </a:p>
        </p:txBody>
      </p:sp>
      <p:sp>
        <p:nvSpPr>
          <p:cNvPr id="1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85</a:t>
            </a:fld>
            <a:endParaRPr lang="en-US"/>
          </a:p>
        </p:txBody>
      </p:sp>
      <p:sp>
        <p:nvSpPr>
          <p:cNvPr id="18"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graphicFrame>
        <p:nvGraphicFramePr>
          <p:cNvPr id="11" name="Object 10"/>
          <p:cNvGraphicFramePr>
            <a:graphicFrameLocks noChangeAspect="1"/>
          </p:cNvGraphicFramePr>
          <p:nvPr>
            <p:extLst>
              <p:ext uri="{D42A27DB-BD31-4B8C-83A1-F6EECF244321}">
                <p14:modId xmlns:p14="http://schemas.microsoft.com/office/powerpoint/2010/main" val="3404197249"/>
              </p:ext>
            </p:extLst>
          </p:nvPr>
        </p:nvGraphicFramePr>
        <p:xfrm>
          <a:off x="241300" y="1320800"/>
          <a:ext cx="3783013" cy="811213"/>
        </p:xfrm>
        <a:graphic>
          <a:graphicData uri="http://schemas.openxmlformats.org/presentationml/2006/ole">
            <mc:AlternateContent xmlns:mc="http://schemas.openxmlformats.org/markup-compatibility/2006">
              <mc:Choice xmlns:v="urn:schemas-microsoft-com:vml" Requires="v">
                <p:oleObj spid="_x0000_s33793" name="Equation" r:id="rId5" imgW="1752480" imgH="393480" progId="Equation.DSMT4">
                  <p:embed/>
                </p:oleObj>
              </mc:Choice>
              <mc:Fallback>
                <p:oleObj name="Equation" r:id="rId5" imgW="1752480" imgH="393480" progId="Equation.DSMT4">
                  <p:embed/>
                  <p:pic>
                    <p:nvPicPr>
                      <p:cNvPr id="11"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300" y="1320800"/>
                        <a:ext cx="3783013" cy="811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289545538"/>
              </p:ext>
            </p:extLst>
          </p:nvPr>
        </p:nvGraphicFramePr>
        <p:xfrm>
          <a:off x="4213225" y="1295400"/>
          <a:ext cx="4313238" cy="817563"/>
        </p:xfrm>
        <a:graphic>
          <a:graphicData uri="http://schemas.openxmlformats.org/presentationml/2006/ole">
            <mc:AlternateContent xmlns:mc="http://schemas.openxmlformats.org/markup-compatibility/2006">
              <mc:Choice xmlns:v="urn:schemas-microsoft-com:vml" Requires="v">
                <p:oleObj spid="_x0000_s33794" name="Equation" r:id="rId7" imgW="1981080" imgH="393480" progId="Equation.DSMT4">
                  <p:embed/>
                </p:oleObj>
              </mc:Choice>
              <mc:Fallback>
                <p:oleObj name="Equation" r:id="rId7" imgW="1981080" imgH="393480" progId="Equation.DSMT4">
                  <p:embed/>
                  <p:pic>
                    <p:nvPicPr>
                      <p:cNvPr id="12"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3225" y="1295400"/>
                        <a:ext cx="4313238" cy="817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388900281"/>
              </p:ext>
            </p:extLst>
          </p:nvPr>
        </p:nvGraphicFramePr>
        <p:xfrm>
          <a:off x="225425" y="2617788"/>
          <a:ext cx="4832350" cy="841375"/>
        </p:xfrm>
        <a:graphic>
          <a:graphicData uri="http://schemas.openxmlformats.org/presentationml/2006/ole">
            <mc:AlternateContent xmlns:mc="http://schemas.openxmlformats.org/markup-compatibility/2006">
              <mc:Choice xmlns:v="urn:schemas-microsoft-com:vml" Requires="v">
                <p:oleObj spid="_x0000_s33795" name="Equation" r:id="rId9" imgW="2158920" imgH="393480" progId="Equation.DSMT4">
                  <p:embed/>
                </p:oleObj>
              </mc:Choice>
              <mc:Fallback>
                <p:oleObj name="Equation" r:id="rId9" imgW="2158920" imgH="393480" progId="Equation.DSMT4">
                  <p:embed/>
                  <p:pic>
                    <p:nvPicPr>
                      <p:cNvPr id="13"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425" y="2617788"/>
                        <a:ext cx="4832350" cy="841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18"/>
          <p:cNvSpPr/>
          <p:nvPr/>
        </p:nvSpPr>
        <p:spPr>
          <a:xfrm>
            <a:off x="381000" y="3581400"/>
            <a:ext cx="3539752" cy="430887"/>
          </a:xfrm>
          <a:prstGeom prst="rect">
            <a:avLst/>
          </a:prstGeom>
        </p:spPr>
        <p:txBody>
          <a:bodyPr wrap="none">
            <a:spAutoFit/>
          </a:bodyPr>
          <a:lstStyle/>
          <a:p>
            <a:r>
              <a:rPr lang="en-US" sz="2200" dirty="0">
                <a:cs typeface="Times New Roman" pitchFamily="18" charset="0"/>
              </a:rPr>
              <a:t>On adding eq. (1) , (2) and (3)</a:t>
            </a:r>
          </a:p>
        </p:txBody>
      </p:sp>
      <p:graphicFrame>
        <p:nvGraphicFramePr>
          <p:cNvPr id="2" name="Object 1"/>
          <p:cNvGraphicFramePr>
            <a:graphicFrameLocks noChangeAspect="1"/>
          </p:cNvGraphicFramePr>
          <p:nvPr>
            <p:extLst>
              <p:ext uri="{D42A27DB-BD31-4B8C-83A1-F6EECF244321}">
                <p14:modId xmlns:p14="http://schemas.microsoft.com/office/powerpoint/2010/main" val="2315008892"/>
              </p:ext>
            </p:extLst>
          </p:nvPr>
        </p:nvGraphicFramePr>
        <p:xfrm>
          <a:off x="2993954" y="4419600"/>
          <a:ext cx="2239962" cy="845575"/>
        </p:xfrm>
        <a:graphic>
          <a:graphicData uri="http://schemas.openxmlformats.org/presentationml/2006/ole">
            <mc:AlternateContent xmlns:mc="http://schemas.openxmlformats.org/markup-compatibility/2006">
              <mc:Choice xmlns:v="urn:schemas-microsoft-com:vml" Requires="v">
                <p:oleObj spid="_x0000_s33796" name="Equation" r:id="rId11" imgW="1015920" imgH="355320" progId="Equation.DSMT4">
                  <p:embed/>
                </p:oleObj>
              </mc:Choice>
              <mc:Fallback>
                <p:oleObj name="Equation" r:id="rId11" imgW="1015920" imgH="355320" progId="Equation.DSMT4">
                  <p:embed/>
                  <p:pic>
                    <p:nvPicPr>
                      <p:cNvPr id="2" name="Object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3954" y="4419600"/>
                        <a:ext cx="2239962" cy="84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3782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78981" name="Object 5"/>
          <p:cNvGraphicFramePr>
            <a:graphicFrameLocks noChangeAspect="1"/>
          </p:cNvGraphicFramePr>
          <p:nvPr>
            <p:extLst>
              <p:ext uri="{D42A27DB-BD31-4B8C-83A1-F6EECF244321}">
                <p14:modId xmlns:p14="http://schemas.microsoft.com/office/powerpoint/2010/main" val="1655173761"/>
              </p:ext>
            </p:extLst>
          </p:nvPr>
        </p:nvGraphicFramePr>
        <p:xfrm>
          <a:off x="642911" y="1119136"/>
          <a:ext cx="7786742" cy="1681213"/>
        </p:xfrm>
        <a:graphic>
          <a:graphicData uri="http://schemas.openxmlformats.org/presentationml/2006/ole">
            <mc:AlternateContent xmlns:mc="http://schemas.openxmlformats.org/markup-compatibility/2006">
              <mc:Choice xmlns:v="urn:schemas-microsoft-com:vml" Requires="v">
                <p:oleObj spid="_x0000_s34817" name="Equation" r:id="rId4" imgW="3060700" imgH="914400" progId="Equation.DSMT4">
                  <p:embed/>
                </p:oleObj>
              </mc:Choice>
              <mc:Fallback>
                <p:oleObj name="Equation" r:id="rId4" imgW="3060700" imgH="914400" progId="Equation.DSMT4">
                  <p:embed/>
                  <p:pic>
                    <p:nvPicPr>
                      <p:cNvPr id="127898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911" y="1119136"/>
                        <a:ext cx="7786742" cy="1681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2759" name="Rectangle 7"/>
          <p:cNvSpPr>
            <a:spLocks noChangeArrowheads="1"/>
          </p:cNvSpPr>
          <p:nvPr/>
        </p:nvSpPr>
        <p:spPr bwMode="auto">
          <a:xfrm>
            <a:off x="4462034" y="1004501"/>
            <a:ext cx="21993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ea typeface="Times New Roman" pitchFamily="18" charset="0"/>
                <a:cs typeface="Times New Roman" pitchFamily="18" charset="0"/>
              </a:rPr>
              <a:t> </a:t>
            </a:r>
            <a:endParaRPr kumimoji="0" lang="en-US" sz="1800" b="0" i="0" u="none" strike="noStrike" cap="none" normalizeH="0" baseline="0">
              <a:ln>
                <a:noFill/>
              </a:ln>
              <a:solidFill>
                <a:schemeClr val="tx1"/>
              </a:solidFill>
              <a:effectLst/>
              <a:cs typeface="Arial" pitchFamily="34" charset="0"/>
            </a:endParaRPr>
          </a:p>
        </p:txBody>
      </p:sp>
      <p:sp>
        <p:nvSpPr>
          <p:cNvPr id="202763" name="Rectangle 11"/>
          <p:cNvSpPr>
            <a:spLocks noChangeArrowheads="1"/>
          </p:cNvSpPr>
          <p:nvPr/>
        </p:nvSpPr>
        <p:spPr bwMode="auto">
          <a:xfrm>
            <a:off x="0" y="0"/>
            <a:ext cx="219932"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tabLst/>
            </a:pPr>
            <a:r>
              <a:rPr kumimoji="0" lang="en-US" sz="1200" b="0" i="0" u="none" strike="noStrike" cap="none" normalizeH="0" baseline="0" dirty="0">
                <a:ln>
                  <a:noFill/>
                </a:ln>
                <a:solidFill>
                  <a:schemeClr val="tx1"/>
                </a:solidFill>
                <a:effectLst/>
                <a:ea typeface="Times New Roman" pitchFamily="18" charset="0"/>
                <a:cs typeface="Times New Roman" pitchFamily="18" charset="0"/>
              </a:rPr>
              <a:t> </a:t>
            </a:r>
            <a:endParaRPr kumimoji="0" lang="en-US" sz="1800" b="0" i="0" u="none" strike="noStrike" cap="none" normalizeH="0" baseline="0" dirty="0">
              <a:ln>
                <a:noFill/>
              </a:ln>
              <a:solidFill>
                <a:schemeClr val="tx1"/>
              </a:solidFill>
              <a:effectLst/>
              <a:cs typeface="Arial" pitchFamily="34" charset="0"/>
            </a:endParaRPr>
          </a:p>
        </p:txBody>
      </p:sp>
      <p:sp>
        <p:nvSpPr>
          <p:cNvPr id="202765" name="Rectangle 13"/>
          <p:cNvSpPr>
            <a:spLocks noChangeArrowheads="1"/>
          </p:cNvSpPr>
          <p:nvPr/>
        </p:nvSpPr>
        <p:spPr bwMode="auto">
          <a:xfrm>
            <a:off x="-4745037" y="25908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Calibri" pitchFamily="34" charset="0"/>
                <a:ea typeface="Times New Roman" pitchFamily="18" charset="0"/>
                <a:cs typeface="Times New Roman" pitchFamily="18" charset="0"/>
              </a:rPr>
              <a:t>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20" name="Object 19"/>
          <p:cNvGraphicFramePr>
            <a:graphicFrameLocks noChangeAspect="1"/>
          </p:cNvGraphicFramePr>
          <p:nvPr>
            <p:extLst>
              <p:ext uri="{D42A27DB-BD31-4B8C-83A1-F6EECF244321}">
                <p14:modId xmlns:p14="http://schemas.microsoft.com/office/powerpoint/2010/main" val="495247058"/>
              </p:ext>
            </p:extLst>
          </p:nvPr>
        </p:nvGraphicFramePr>
        <p:xfrm>
          <a:off x="642910" y="2944821"/>
          <a:ext cx="8358246" cy="1698625"/>
        </p:xfrm>
        <a:graphic>
          <a:graphicData uri="http://schemas.openxmlformats.org/presentationml/2006/ole">
            <mc:AlternateContent xmlns:mc="http://schemas.openxmlformats.org/markup-compatibility/2006">
              <mc:Choice xmlns:v="urn:schemas-microsoft-com:vml" Requires="v">
                <p:oleObj spid="_x0000_s34818" name="Equation" r:id="rId6" imgW="3251200" imgH="698500" progId="Equation.DSMT4">
                  <p:embed/>
                </p:oleObj>
              </mc:Choice>
              <mc:Fallback>
                <p:oleObj name="Equation" r:id="rId6" imgW="3251200" imgH="698500" progId="Equation.DSMT4">
                  <p:embed/>
                  <p:pic>
                    <p:nvPicPr>
                      <p:cNvPr id="2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910" y="2944821"/>
                        <a:ext cx="8358246" cy="169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967399475"/>
              </p:ext>
            </p:extLst>
          </p:nvPr>
        </p:nvGraphicFramePr>
        <p:xfrm>
          <a:off x="598513" y="4805381"/>
          <a:ext cx="7616825" cy="1266825"/>
        </p:xfrm>
        <a:graphic>
          <a:graphicData uri="http://schemas.openxmlformats.org/presentationml/2006/ole">
            <mc:AlternateContent xmlns:mc="http://schemas.openxmlformats.org/markup-compatibility/2006">
              <mc:Choice xmlns:v="urn:schemas-microsoft-com:vml" Requires="v">
                <p:oleObj spid="_x0000_s34819" name="Equation" r:id="rId8" imgW="3530600" imgH="546100" progId="Equation.DSMT4">
                  <p:embed/>
                </p:oleObj>
              </mc:Choice>
              <mc:Fallback>
                <p:oleObj name="Equation" r:id="rId8" imgW="3530600" imgH="546100" progId="Equation.DSMT4">
                  <p:embed/>
                  <p:pic>
                    <p:nvPicPr>
                      <p:cNvPr id="21"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8513" y="4805381"/>
                        <a:ext cx="7616825" cy="1266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2" descr="E:\NIET\Project\xLogo11.png.pagespeed.ic.pydHLuCQEZ.png"/>
          <p:cNvPicPr>
            <a:picLocks noChangeAspect="1" noChangeArrowheads="1"/>
          </p:cNvPicPr>
          <p:nvPr/>
        </p:nvPicPr>
        <p:blipFill>
          <a:blip r:embed="rId10"/>
          <a:srcRect/>
          <a:stretch>
            <a:fillRect/>
          </a:stretch>
        </p:blipFill>
        <p:spPr bwMode="auto">
          <a:xfrm>
            <a:off x="0" y="0"/>
            <a:ext cx="1447800" cy="817163"/>
          </a:xfrm>
          <a:prstGeom prst="rect">
            <a:avLst/>
          </a:prstGeom>
          <a:noFill/>
        </p:spPr>
      </p:pic>
      <p:sp>
        <p:nvSpPr>
          <p:cNvPr id="13"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FAQ</a:t>
            </a:r>
            <a:endParaRPr kumimoji="0" lang="en-US" sz="3400" b="1" i="0" u="none" strike="noStrike" kern="1200" cap="none" spc="0" normalizeH="0" baseline="0" noProof="0" dirty="0">
              <a:ln>
                <a:noFill/>
              </a:ln>
              <a:solidFill>
                <a:schemeClr val="dk1"/>
              </a:solidFill>
              <a:effectLst/>
              <a:uLnTx/>
              <a:uFillTx/>
            </a:endParaRPr>
          </a:p>
        </p:txBody>
      </p:sp>
      <p:sp>
        <p:nvSpPr>
          <p:cNvPr id="14" name="Date Placeholder 5"/>
          <p:cNvSpPr>
            <a:spLocks noGrp="1"/>
          </p:cNvSpPr>
          <p:nvPr>
            <p:ph type="dt" sz="half" idx="10"/>
          </p:nvPr>
        </p:nvSpPr>
        <p:spPr>
          <a:xfrm>
            <a:off x="457200" y="6356350"/>
            <a:ext cx="2133600" cy="365125"/>
          </a:xfrm>
        </p:spPr>
        <p:txBody>
          <a:bodyPr/>
          <a:lstStyle/>
          <a:p>
            <a:fld id="{9897F51C-C3B7-4989-8C19-D39B1FB4CE76}" type="datetime1">
              <a:rPr lang="en-US" smtClean="0"/>
              <a:pPr/>
              <a:t>2/13/2021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86</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Tree>
    <p:extLst>
      <p:ext uri="{BB962C8B-B14F-4D97-AF65-F5344CB8AC3E}">
        <p14:creationId xmlns:p14="http://schemas.microsoft.com/office/powerpoint/2010/main" val="219341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8981"/>
                                        </p:tgtEl>
                                        <p:attrNameLst>
                                          <p:attrName>style.visibility</p:attrName>
                                        </p:attrNameLst>
                                      </p:cBhvr>
                                      <p:to>
                                        <p:strVal val="visible"/>
                                      </p:to>
                                    </p:set>
                                    <p:animEffect transition="in" filter="fade">
                                      <p:cBhvr>
                                        <p:cTn id="7" dur="500"/>
                                        <p:tgtEl>
                                          <p:spTgt spid="12789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52B8E5A-D651-4C2A-8DDC-88E5BB2913ED}"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cs typeface="Times New Roman" panose="02020603050405020304" pitchFamily="18" charset="0"/>
              </a:rPr>
              <a:t>Faculty Video Links, </a:t>
            </a:r>
            <a:r>
              <a:rPr lang="en-US" sz="2400" b="1" dirty="0" err="1">
                <a:cs typeface="Times New Roman" panose="02020603050405020304" pitchFamily="18" charset="0"/>
              </a:rPr>
              <a:t>Youtube</a:t>
            </a:r>
            <a:r>
              <a:rPr lang="en-US" sz="2400" b="1" dirty="0">
                <a:cs typeface="Times New Roman" panose="02020603050405020304" pitchFamily="18" charset="0"/>
              </a:rPr>
              <a:t> &amp; NPTEL Video Links and Online Courses Details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533400" y="1219200"/>
            <a:ext cx="8077200" cy="4832092"/>
          </a:xfrm>
          <a:prstGeom prst="rect">
            <a:avLst/>
          </a:prstGeom>
        </p:spPr>
        <p:txBody>
          <a:bodyPr wrap="square">
            <a:spAutoFit/>
          </a:bodyPr>
          <a:lstStyle/>
          <a:p>
            <a:pPr marL="457200" indent="-457200">
              <a:buFont typeface="Arial" pitchFamily="34" charset="0"/>
              <a:buChar char="•"/>
            </a:pPr>
            <a:r>
              <a:rPr lang="en-US" sz="2800" b="1" dirty="0"/>
              <a:t>Total derivatives</a:t>
            </a:r>
          </a:p>
          <a:p>
            <a:pPr marL="342900" indent="-342900">
              <a:buFont typeface="Arial" pitchFamily="34" charset="0"/>
              <a:buChar char="•"/>
            </a:pPr>
            <a:r>
              <a:rPr lang="en-US" sz="2400" dirty="0"/>
              <a:t>Lecture 09 – Chain rule 1</a:t>
            </a:r>
            <a:endParaRPr lang="en-US" sz="2400" u="sng" dirty="0">
              <a:solidFill>
                <a:schemeClr val="tx2">
                  <a:lumMod val="60000"/>
                  <a:lumOff val="40000"/>
                </a:schemeClr>
              </a:solidFill>
            </a:endParaRPr>
          </a:p>
          <a:p>
            <a:r>
              <a:rPr lang="en-US" sz="2200" u="sng" dirty="0">
                <a:solidFill>
                  <a:schemeClr val="tx2">
                    <a:lumMod val="60000"/>
                    <a:lumOff val="40000"/>
                  </a:schemeClr>
                </a:solidFill>
                <a:hlinkClick r:id="rId3"/>
              </a:rPr>
              <a:t>https://www.youtube.com/watch?v=McT-UsFx1Es</a:t>
            </a:r>
            <a:endParaRPr lang="en-US" sz="2200" u="sng" dirty="0">
              <a:solidFill>
                <a:schemeClr val="tx2">
                  <a:lumMod val="60000"/>
                  <a:lumOff val="40000"/>
                </a:schemeClr>
              </a:solidFill>
            </a:endParaRPr>
          </a:p>
          <a:p>
            <a:endParaRPr lang="en-US" sz="2200" u="sng" dirty="0">
              <a:solidFill>
                <a:schemeClr val="tx2">
                  <a:lumMod val="60000"/>
                  <a:lumOff val="40000"/>
                </a:schemeClr>
              </a:solidFill>
            </a:endParaRPr>
          </a:p>
          <a:p>
            <a:pPr marL="342900" indent="-342900">
              <a:buFont typeface="Arial" pitchFamily="34" charset="0"/>
              <a:buChar char="•"/>
            </a:pPr>
            <a:r>
              <a:rPr lang="en-US" sz="2400" dirty="0"/>
              <a:t>Lecture 10 – Chain rule 2</a:t>
            </a:r>
            <a:endParaRPr lang="en-US" sz="2200" u="sng" dirty="0">
              <a:solidFill>
                <a:schemeClr val="tx2">
                  <a:lumMod val="60000"/>
                  <a:lumOff val="40000"/>
                </a:schemeClr>
              </a:solidFill>
            </a:endParaRPr>
          </a:p>
          <a:p>
            <a:r>
              <a:rPr lang="en-US" sz="2200" u="sng" dirty="0">
                <a:solidFill>
                  <a:schemeClr val="tx2">
                    <a:lumMod val="60000"/>
                    <a:lumOff val="40000"/>
                  </a:schemeClr>
                </a:solidFill>
                <a:hlinkClick r:id="rId4"/>
              </a:rPr>
              <a:t>https://www.youtube.com/watch?v=_1TNtFqiFQo</a:t>
            </a:r>
            <a:endParaRPr lang="en-US" sz="2200" u="sng" dirty="0">
              <a:solidFill>
                <a:schemeClr val="tx2">
                  <a:lumMod val="60000"/>
                  <a:lumOff val="40000"/>
                </a:schemeClr>
              </a:solidFill>
            </a:endParaRPr>
          </a:p>
          <a:p>
            <a:endParaRPr lang="en-US" sz="2200" u="sng" dirty="0">
              <a:solidFill>
                <a:schemeClr val="tx2">
                  <a:lumMod val="60000"/>
                  <a:lumOff val="40000"/>
                </a:schemeClr>
              </a:solidFill>
            </a:endParaRPr>
          </a:p>
          <a:p>
            <a:endParaRPr lang="en-US" sz="2800" dirty="0"/>
          </a:p>
          <a:p>
            <a:pPr marL="457200" indent="-457200">
              <a:buFont typeface="Arial" pitchFamily="34" charset="0"/>
              <a:buChar char="•"/>
            </a:pPr>
            <a:r>
              <a:rPr lang="en-US" sz="2800" b="1" dirty="0"/>
              <a:t>Change of variables</a:t>
            </a:r>
            <a:endParaRPr lang="en-US" sz="2800" dirty="0"/>
          </a:p>
          <a:p>
            <a:endParaRPr lang="en-US" sz="2000" dirty="0"/>
          </a:p>
          <a:p>
            <a:pPr marL="342900" indent="-342900">
              <a:buFont typeface="Arial" pitchFamily="34" charset="0"/>
              <a:buChar char="•"/>
            </a:pPr>
            <a:r>
              <a:rPr lang="en-US" sz="2400" dirty="0"/>
              <a:t>Lecture 10 – Chain rule 2</a:t>
            </a:r>
            <a:endParaRPr lang="en-US" sz="2400" dirty="0">
              <a:hlinkClick r:id="rId5"/>
            </a:endParaRPr>
          </a:p>
          <a:p>
            <a:r>
              <a:rPr lang="en-US" sz="2200" u="sng" dirty="0">
                <a:hlinkClick r:id="rId6"/>
              </a:rPr>
              <a:t>https://www.youtube.com/watch?v=X6kp2o3mGtA</a:t>
            </a:r>
            <a:endParaRPr lang="en-US" sz="2200" u="sng" dirty="0"/>
          </a:p>
          <a:p>
            <a:pPr marL="285750" indent="-285750">
              <a:buFont typeface="Arial" pitchFamily="34" charset="0"/>
              <a:buChar char="•"/>
            </a:pPr>
            <a:endParaRPr lang="en-US" sz="2200" dirty="0"/>
          </a:p>
        </p:txBody>
      </p:sp>
    </p:spTree>
    <p:extLst>
      <p:ext uri="{BB962C8B-B14F-4D97-AF65-F5344CB8AC3E}">
        <p14:creationId xmlns:p14="http://schemas.microsoft.com/office/powerpoint/2010/main" val="42285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4" end="4"/>
                                            </p:txEl>
                                          </p:spTgt>
                                        </p:tgtEl>
                                        <p:attrNameLst>
                                          <p:attrName>style.visibility</p:attrName>
                                        </p:attrNameLst>
                                      </p:cBhvr>
                                      <p:to>
                                        <p:strVal val="visible"/>
                                      </p:to>
                                    </p:set>
                                    <p:animEffect transition="in" filter="fade">
                                      <p:cBhvr>
                                        <p:cTn id="20" dur="500"/>
                                        <p:tgtEl>
                                          <p:spTgt spid="9">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animEffect transition="in" filter="fade">
                                      <p:cBhvr>
                                        <p:cTn id="23" dur="500"/>
                                        <p:tgtEl>
                                          <p:spTgt spid="9">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8" end="8"/>
                                            </p:txEl>
                                          </p:spTgt>
                                        </p:tgtEl>
                                        <p:attrNameLst>
                                          <p:attrName>style.visibility</p:attrName>
                                        </p:attrNameLst>
                                      </p:cBhvr>
                                      <p:to>
                                        <p:strVal val="visible"/>
                                      </p:to>
                                    </p:set>
                                    <p:animEffect transition="in" filter="fade">
                                      <p:cBhvr>
                                        <p:cTn id="28" dur="500"/>
                                        <p:tgtEl>
                                          <p:spTgt spid="9">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xEl>
                                              <p:pRg st="10" end="10"/>
                                            </p:txEl>
                                          </p:spTgt>
                                        </p:tgtEl>
                                        <p:attrNameLst>
                                          <p:attrName>style.visibility</p:attrName>
                                        </p:attrNameLst>
                                      </p:cBhvr>
                                      <p:to>
                                        <p:strVal val="visible"/>
                                      </p:to>
                                    </p:set>
                                    <p:animEffect transition="in" filter="fade">
                                      <p:cBhvr>
                                        <p:cTn id="33" dur="500"/>
                                        <p:tgtEl>
                                          <p:spTgt spid="9">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9">
                                            <p:txEl>
                                              <p:pRg st="11" end="11"/>
                                            </p:txEl>
                                          </p:spTgt>
                                        </p:tgtEl>
                                        <p:attrNameLst>
                                          <p:attrName>style.visibility</p:attrName>
                                        </p:attrNameLst>
                                      </p:cBhvr>
                                      <p:to>
                                        <p:strVal val="visible"/>
                                      </p:to>
                                    </p:set>
                                    <p:animEffect transition="in" filter="fade">
                                      <p:cBhvr>
                                        <p:cTn id="36"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Rot="1" noChangeArrowheads="1"/>
          </p:cNvSpPr>
          <p:nvPr>
            <p:ph idx="4294967295"/>
          </p:nvPr>
        </p:nvSpPr>
        <p:spPr>
          <a:xfrm>
            <a:off x="838200" y="1219200"/>
            <a:ext cx="7372344" cy="4389437"/>
          </a:xfrm>
        </p:spPr>
        <p:txBody>
          <a:bodyPr>
            <a:normAutofit/>
          </a:bodyPr>
          <a:lstStyle/>
          <a:p>
            <a:pPr eaLnBrk="1" hangingPunct="1">
              <a:buClr>
                <a:schemeClr val="tx2"/>
              </a:buClr>
              <a:buFont typeface="Wingdings" pitchFamily="2" charset="2"/>
              <a:buChar char="ü"/>
            </a:pPr>
            <a:endParaRPr lang="en-US" sz="2400" dirty="0"/>
          </a:p>
          <a:p>
            <a:pPr eaLnBrk="1" hangingPunct="1">
              <a:buClr>
                <a:schemeClr val="tx2"/>
              </a:buClr>
              <a:buFont typeface="Wingdings" pitchFamily="2" charset="2"/>
              <a:buChar char="ü"/>
            </a:pPr>
            <a:r>
              <a:rPr lang="en-US" sz="2400" dirty="0"/>
              <a:t>Composite function</a:t>
            </a:r>
          </a:p>
          <a:p>
            <a:pPr marL="0" indent="0" eaLnBrk="1" hangingPunct="1">
              <a:buClr>
                <a:schemeClr val="tx2"/>
              </a:buClr>
              <a:buNone/>
            </a:pPr>
            <a:endParaRPr lang="en-US" sz="2400" dirty="0"/>
          </a:p>
          <a:p>
            <a:pPr eaLnBrk="1" hangingPunct="1">
              <a:buClr>
                <a:schemeClr val="tx2"/>
              </a:buClr>
              <a:buFont typeface="Wingdings" pitchFamily="2" charset="2"/>
              <a:buChar char="ü"/>
            </a:pPr>
            <a:r>
              <a:rPr lang="en-US" sz="2400" dirty="0"/>
              <a:t>Total Derivatives</a:t>
            </a:r>
          </a:p>
          <a:p>
            <a:pPr marL="0" indent="0" eaLnBrk="1" hangingPunct="1">
              <a:buClr>
                <a:schemeClr val="tx2"/>
              </a:buClr>
              <a:buNone/>
            </a:pPr>
            <a:endParaRPr lang="en-US" sz="2400" dirty="0"/>
          </a:p>
          <a:p>
            <a:pPr eaLnBrk="1" hangingPunct="1">
              <a:buClr>
                <a:schemeClr val="tx2"/>
              </a:buClr>
              <a:buFont typeface="Wingdings" pitchFamily="2" charset="2"/>
              <a:buChar char="ü"/>
            </a:pPr>
            <a:r>
              <a:rPr lang="en-US" sz="2400" dirty="0"/>
              <a:t>Chain rule case 1</a:t>
            </a:r>
          </a:p>
          <a:p>
            <a:pPr marL="0" indent="0" eaLnBrk="1" hangingPunct="1">
              <a:buClr>
                <a:schemeClr val="tx2"/>
              </a:buClr>
              <a:buNone/>
            </a:pPr>
            <a:endParaRPr lang="en-US" sz="2400" dirty="0"/>
          </a:p>
          <a:p>
            <a:pPr eaLnBrk="1" hangingPunct="1">
              <a:buClr>
                <a:schemeClr val="tx2"/>
              </a:buClr>
              <a:buFont typeface="Wingdings" pitchFamily="2" charset="2"/>
              <a:buChar char="ü"/>
            </a:pPr>
            <a:r>
              <a:rPr lang="en-US" sz="2400" dirty="0"/>
              <a:t>Chain rule case 2</a:t>
            </a:r>
          </a:p>
          <a:p>
            <a:pPr marL="0" indent="0" eaLnBrk="1" hangingPunct="1">
              <a:buClr>
                <a:schemeClr val="tx2"/>
              </a:buClr>
              <a:buNone/>
            </a:pPr>
            <a:endParaRPr lang="en-US" sz="2400" u="sng" dirty="0"/>
          </a:p>
        </p:txBody>
      </p:sp>
      <p:sp>
        <p:nvSpPr>
          <p:cNvPr id="4" name="Date Placeholder 5"/>
          <p:cNvSpPr>
            <a:spLocks noGrp="1"/>
          </p:cNvSpPr>
          <p:nvPr>
            <p:ph type="dt" sz="half" idx="10"/>
          </p:nvPr>
        </p:nvSpPr>
        <p:spPr>
          <a:xfrm>
            <a:off x="457200" y="6356350"/>
            <a:ext cx="2133600" cy="365125"/>
          </a:xfrm>
        </p:spPr>
        <p:txBody>
          <a:bodyPr/>
          <a:lstStyle/>
          <a:p>
            <a:fld id="{ACEE5ED2-529C-4D35-BD9F-16C4FDA02289}" type="datetime1">
              <a:rPr lang="en-US" smtClean="0"/>
              <a:pPr/>
              <a:t>2/13/2021</a:t>
            </a:fld>
            <a:endParaRPr lang="en-US"/>
          </a:p>
        </p:txBody>
      </p:sp>
      <p:sp>
        <p:nvSpPr>
          <p:cNvPr id="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88</a:t>
            </a:fld>
            <a:endParaRPr lang="en-US"/>
          </a:p>
        </p:txBody>
      </p:sp>
      <p:sp>
        <p:nvSpPr>
          <p:cNvPr id="6"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Recap</a:t>
            </a:r>
            <a:endParaRPr kumimoji="0" lang="en-US" sz="3400" b="1" i="0" u="none" strike="noStrike" kern="1200" cap="none" spc="0" normalizeH="0" baseline="0" noProof="0" dirty="0">
              <a:ln>
                <a:noFill/>
              </a:ln>
              <a:solidFill>
                <a:schemeClr val="dk1"/>
              </a:solidFill>
              <a:effectLst/>
              <a:uLnTx/>
              <a:uFillTx/>
            </a:endParaRPr>
          </a:p>
        </p:txBody>
      </p:sp>
    </p:spTree>
    <p:extLst>
      <p:ext uri="{BB962C8B-B14F-4D97-AF65-F5344CB8AC3E}">
        <p14:creationId xmlns:p14="http://schemas.microsoft.com/office/powerpoint/2010/main" val="10360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891">
                                            <p:txEl>
                                              <p:pRg st="1" end="1"/>
                                            </p:txEl>
                                          </p:spTgt>
                                        </p:tgtEl>
                                        <p:attrNameLst>
                                          <p:attrName>style.visibility</p:attrName>
                                        </p:attrNameLst>
                                      </p:cBhvr>
                                      <p:to>
                                        <p:strVal val="visible"/>
                                      </p:to>
                                    </p:set>
                                    <p:animEffect transition="in" filter="fade">
                                      <p:cBhvr>
                                        <p:cTn id="7" dur="500"/>
                                        <p:tgtEl>
                                          <p:spTgt spid="378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891">
                                            <p:txEl>
                                              <p:pRg st="3" end="3"/>
                                            </p:txEl>
                                          </p:spTgt>
                                        </p:tgtEl>
                                        <p:attrNameLst>
                                          <p:attrName>style.visibility</p:attrName>
                                        </p:attrNameLst>
                                      </p:cBhvr>
                                      <p:to>
                                        <p:strVal val="visible"/>
                                      </p:to>
                                    </p:set>
                                    <p:animEffect transition="in" filter="fade">
                                      <p:cBhvr>
                                        <p:cTn id="12" dur="500"/>
                                        <p:tgtEl>
                                          <p:spTgt spid="3789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891">
                                            <p:txEl>
                                              <p:pRg st="5" end="5"/>
                                            </p:txEl>
                                          </p:spTgt>
                                        </p:tgtEl>
                                        <p:attrNameLst>
                                          <p:attrName>style.visibility</p:attrName>
                                        </p:attrNameLst>
                                      </p:cBhvr>
                                      <p:to>
                                        <p:strVal val="visible"/>
                                      </p:to>
                                    </p:set>
                                    <p:animEffect transition="in" filter="fade">
                                      <p:cBhvr>
                                        <p:cTn id="17" dur="500"/>
                                        <p:tgtEl>
                                          <p:spTgt spid="37891">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891">
                                            <p:txEl>
                                              <p:pRg st="7" end="7"/>
                                            </p:txEl>
                                          </p:spTgt>
                                        </p:tgtEl>
                                        <p:attrNameLst>
                                          <p:attrName>style.visibility</p:attrName>
                                        </p:attrNameLst>
                                      </p:cBhvr>
                                      <p:to>
                                        <p:strVal val="visible"/>
                                      </p:to>
                                    </p:set>
                                    <p:animEffect transition="in" filter="fade">
                                      <p:cBhvr>
                                        <p:cTn id="22" dur="500"/>
                                        <p:tgtEl>
                                          <p:spTgt spid="378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Topic Objective</a:t>
            </a:r>
            <a:endParaRPr lang="en-US" sz="30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Rectangle 8"/>
          <p:cNvSpPr/>
          <p:nvPr/>
        </p:nvSpPr>
        <p:spPr>
          <a:xfrm>
            <a:off x="990600" y="1752600"/>
            <a:ext cx="7467600" cy="3139321"/>
          </a:xfrm>
          <a:prstGeom prst="rect">
            <a:avLst/>
          </a:prstGeom>
        </p:spPr>
        <p:txBody>
          <a:bodyPr wrap="square">
            <a:spAutoFit/>
          </a:bodyPr>
          <a:lstStyle/>
          <a:p>
            <a:pPr marL="342900" indent="-342900" algn="just">
              <a:lnSpc>
                <a:spcPct val="150000"/>
              </a:lnSpc>
              <a:buFont typeface="Arial" pitchFamily="34" charset="0"/>
              <a:buChar char="•"/>
            </a:pPr>
            <a:r>
              <a:rPr lang="en-US" sz="2200" dirty="0"/>
              <a:t>Student will be able to understand the concepts homogeneous function and apply the Euler’s theorem for homogeneous function.</a:t>
            </a:r>
          </a:p>
          <a:p>
            <a:pPr marL="342900" indent="-342900" algn="just">
              <a:lnSpc>
                <a:spcPct val="150000"/>
              </a:lnSpc>
              <a:buFont typeface="Arial" pitchFamily="34" charset="0"/>
              <a:buChar char="•"/>
            </a:pPr>
            <a:r>
              <a:rPr lang="en-US" sz="2200" dirty="0"/>
              <a:t>It is useful to study the mathematical theorem that establishes a relationship between a homogeneous function and its partial derivatives.</a:t>
            </a:r>
          </a:p>
        </p:txBody>
      </p:sp>
      <p:sp>
        <p:nvSpPr>
          <p:cNvPr id="2" name="Rectangle 1"/>
          <p:cNvSpPr/>
          <p:nvPr/>
        </p:nvSpPr>
        <p:spPr>
          <a:xfrm>
            <a:off x="1171648" y="1066800"/>
            <a:ext cx="6879897" cy="523220"/>
          </a:xfrm>
          <a:prstGeom prst="rect">
            <a:avLst/>
          </a:prstGeom>
        </p:spPr>
        <p:txBody>
          <a:bodyPr wrap="none">
            <a:spAutoFit/>
          </a:bodyPr>
          <a:lstStyle/>
          <a:p>
            <a:pPr lvl="0" algn="ctr">
              <a:spcBef>
                <a:spcPct val="0"/>
              </a:spcBef>
              <a:defRPr/>
            </a:pPr>
            <a:r>
              <a:rPr lang="en-US" sz="2800" b="1" u="sng" dirty="0"/>
              <a:t>Euler’s Theorem for Homogeneous Fn. (CO 2)</a:t>
            </a:r>
          </a:p>
        </p:txBody>
      </p:sp>
      <p:sp>
        <p:nvSpPr>
          <p:cNvPr id="10" name="Date Placeholder 5"/>
          <p:cNvSpPr>
            <a:spLocks noGrp="1"/>
          </p:cNvSpPr>
          <p:nvPr>
            <p:ph type="dt" sz="half" idx="10"/>
          </p:nvPr>
        </p:nvSpPr>
        <p:spPr>
          <a:xfrm>
            <a:off x="457200" y="6356350"/>
            <a:ext cx="2133600" cy="365125"/>
          </a:xfrm>
        </p:spPr>
        <p:txBody>
          <a:bodyPr/>
          <a:lstStyle/>
          <a:p>
            <a:fld id="{69CBD582-45E4-4AE5-B04A-3561C3B9F604}" type="datetime1">
              <a:rPr lang="en-US" smtClean="0"/>
              <a:pPr/>
              <a:t>2/13/2021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89</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Tree>
    <p:extLst>
      <p:ext uri="{BB962C8B-B14F-4D97-AF65-F5344CB8AC3E}">
        <p14:creationId xmlns:p14="http://schemas.microsoft.com/office/powerpoint/2010/main" val="422650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3074537117"/>
              </p:ext>
            </p:extLst>
          </p:nvPr>
        </p:nvGraphicFramePr>
        <p:xfrm>
          <a:off x="457201" y="1371604"/>
          <a:ext cx="8305800" cy="4724398"/>
        </p:xfrm>
        <a:graphic>
          <a:graphicData uri="http://schemas.openxmlformats.org/drawingml/2006/table">
            <a:tbl>
              <a:tblPr>
                <a:tableStyleId>{C083E6E3-FA7D-4D7B-A595-EF9225AFEA82}</a:tableStyleId>
              </a:tblPr>
              <a:tblGrid>
                <a:gridCol w="688432">
                  <a:extLst>
                    <a:ext uri="{9D8B030D-6E8A-4147-A177-3AD203B41FA5}">
                      <a16:colId xmlns:a16="http://schemas.microsoft.com/office/drawing/2014/main" val="20000"/>
                    </a:ext>
                  </a:extLst>
                </a:gridCol>
                <a:gridCol w="573693">
                  <a:extLst>
                    <a:ext uri="{9D8B030D-6E8A-4147-A177-3AD203B41FA5}">
                      <a16:colId xmlns:a16="http://schemas.microsoft.com/office/drawing/2014/main" val="20001"/>
                    </a:ext>
                  </a:extLst>
                </a:gridCol>
                <a:gridCol w="624688">
                  <a:extLst>
                    <a:ext uri="{9D8B030D-6E8A-4147-A177-3AD203B41FA5}">
                      <a16:colId xmlns:a16="http://schemas.microsoft.com/office/drawing/2014/main" val="20002"/>
                    </a:ext>
                  </a:extLst>
                </a:gridCol>
                <a:gridCol w="611939">
                  <a:extLst>
                    <a:ext uri="{9D8B030D-6E8A-4147-A177-3AD203B41FA5}">
                      <a16:colId xmlns:a16="http://schemas.microsoft.com/office/drawing/2014/main" val="20003"/>
                    </a:ext>
                  </a:extLst>
                </a:gridCol>
                <a:gridCol w="624688">
                  <a:extLst>
                    <a:ext uri="{9D8B030D-6E8A-4147-A177-3AD203B41FA5}">
                      <a16:colId xmlns:a16="http://schemas.microsoft.com/office/drawing/2014/main" val="20004"/>
                    </a:ext>
                  </a:extLst>
                </a:gridCol>
                <a:gridCol w="624688">
                  <a:extLst>
                    <a:ext uri="{9D8B030D-6E8A-4147-A177-3AD203B41FA5}">
                      <a16:colId xmlns:a16="http://schemas.microsoft.com/office/drawing/2014/main" val="20005"/>
                    </a:ext>
                  </a:extLst>
                </a:gridCol>
                <a:gridCol w="522697">
                  <a:extLst>
                    <a:ext uri="{9D8B030D-6E8A-4147-A177-3AD203B41FA5}">
                      <a16:colId xmlns:a16="http://schemas.microsoft.com/office/drawing/2014/main" val="20006"/>
                    </a:ext>
                  </a:extLst>
                </a:gridCol>
                <a:gridCol w="573693">
                  <a:extLst>
                    <a:ext uri="{9D8B030D-6E8A-4147-A177-3AD203B41FA5}">
                      <a16:colId xmlns:a16="http://schemas.microsoft.com/office/drawing/2014/main" val="20007"/>
                    </a:ext>
                  </a:extLst>
                </a:gridCol>
                <a:gridCol w="662934">
                  <a:extLst>
                    <a:ext uri="{9D8B030D-6E8A-4147-A177-3AD203B41FA5}">
                      <a16:colId xmlns:a16="http://schemas.microsoft.com/office/drawing/2014/main" val="20008"/>
                    </a:ext>
                  </a:extLst>
                </a:gridCol>
                <a:gridCol w="573693">
                  <a:extLst>
                    <a:ext uri="{9D8B030D-6E8A-4147-A177-3AD203B41FA5}">
                      <a16:colId xmlns:a16="http://schemas.microsoft.com/office/drawing/2014/main" val="20009"/>
                    </a:ext>
                  </a:extLst>
                </a:gridCol>
                <a:gridCol w="640624">
                  <a:extLst>
                    <a:ext uri="{9D8B030D-6E8A-4147-A177-3AD203B41FA5}">
                      <a16:colId xmlns:a16="http://schemas.microsoft.com/office/drawing/2014/main" val="20010"/>
                    </a:ext>
                  </a:extLst>
                </a:gridCol>
                <a:gridCol w="790422">
                  <a:extLst>
                    <a:ext uri="{9D8B030D-6E8A-4147-A177-3AD203B41FA5}">
                      <a16:colId xmlns:a16="http://schemas.microsoft.com/office/drawing/2014/main" val="20011"/>
                    </a:ext>
                  </a:extLst>
                </a:gridCol>
                <a:gridCol w="793609">
                  <a:extLst>
                    <a:ext uri="{9D8B030D-6E8A-4147-A177-3AD203B41FA5}">
                      <a16:colId xmlns:a16="http://schemas.microsoft.com/office/drawing/2014/main" val="20012"/>
                    </a:ext>
                  </a:extLst>
                </a:gridCol>
              </a:tblGrid>
              <a:tr h="468690">
                <a:tc gridSpan="13">
                  <a:txBody>
                    <a:bodyPr/>
                    <a:lstStyle/>
                    <a:p>
                      <a:pPr algn="ctr" fontAlgn="ctr"/>
                      <a:r>
                        <a:rPr lang="en-US" sz="1400" u="none" strike="noStrike" dirty="0">
                          <a:effectLst/>
                        </a:rPr>
                        <a:t>CO-PO Matrices 2020-21</a:t>
                      </a:r>
                      <a:endParaRPr lang="en-US" sz="1400" b="1" i="0" u="none" strike="noStrike" dirty="0">
                        <a:solidFill>
                          <a:srgbClr val="000000"/>
                        </a:solidFill>
                        <a:effectLst/>
                        <a:latin typeface="Times New Roman" panose="02020603050405020304" pitchFamily="18" charset="0"/>
                      </a:endParaRPr>
                    </a:p>
                  </a:txBody>
                  <a:tcPr marL="9481" marR="9481" marT="9481"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8690">
                <a:tc gridSpan="13">
                  <a:txBody>
                    <a:bodyPr/>
                    <a:lstStyle/>
                    <a:p>
                      <a:pPr algn="ctr" fontAlgn="ctr"/>
                      <a:r>
                        <a:rPr lang="en-US" sz="1400" u="none" strike="noStrike">
                          <a:effectLst/>
                        </a:rPr>
                        <a:t>B.Tech. Ist Year -First semester</a:t>
                      </a:r>
                      <a:endParaRPr lang="en-US" sz="1400" b="1" i="0" u="none" strike="noStrike">
                        <a:solidFill>
                          <a:srgbClr val="000000"/>
                        </a:solidFill>
                        <a:effectLst/>
                        <a:latin typeface="Times New Roman" panose="02020603050405020304" pitchFamily="18" charset="0"/>
                      </a:endParaRPr>
                    </a:p>
                  </a:txBody>
                  <a:tcPr marL="9481" marR="9481" marT="9481"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87439">
                <a:tc gridSpan="13">
                  <a:txBody>
                    <a:bodyPr/>
                    <a:lstStyle/>
                    <a:p>
                      <a:pPr algn="l" fontAlgn="ctr"/>
                      <a:r>
                        <a:rPr lang="en-US" sz="1400" u="none" strike="noStrike">
                          <a:effectLst/>
                        </a:rPr>
                        <a:t>Course Name: Mathematics-I</a:t>
                      </a:r>
                      <a:endParaRPr lang="en-US" sz="1400" b="1" i="0" u="none" strike="noStrike">
                        <a:solidFill>
                          <a:srgbClr val="000000"/>
                        </a:solidFill>
                        <a:effectLst/>
                        <a:latin typeface="Times New Roman" panose="02020603050405020304" pitchFamily="18" charset="0"/>
                      </a:endParaRPr>
                    </a:p>
                  </a:txBody>
                  <a:tcPr marL="9481" marR="9481" marT="9481"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87439">
                <a:tc>
                  <a:txBody>
                    <a:bodyPr/>
                    <a:lstStyle/>
                    <a:p>
                      <a:pPr algn="ctr" fontAlgn="ctr"/>
                      <a:r>
                        <a:rPr lang="en-US" sz="1400" u="none" strike="noStrike">
                          <a:effectLst/>
                        </a:rPr>
                        <a:t>CO</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PO-1</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PO-2</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PO-3</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PO-4</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PO-5</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PO-6</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PO-7</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PO-8</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PO-9</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PO-10</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PO-11</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PO-12</a:t>
                      </a:r>
                      <a:endParaRPr lang="en-US" sz="1400" b="1" i="0" u="none" strike="noStrike">
                        <a:solidFill>
                          <a:srgbClr val="000000"/>
                        </a:solidFill>
                        <a:effectLst/>
                        <a:latin typeface="Times New Roman" panose="02020603050405020304" pitchFamily="18" charset="0"/>
                      </a:endParaRPr>
                    </a:p>
                  </a:txBody>
                  <a:tcPr marL="9481" marR="9481" marT="9481" marB="0" anchor="ctr"/>
                </a:tc>
                <a:extLst>
                  <a:ext uri="{0D108BD9-81ED-4DB2-BD59-A6C34878D82A}">
                    <a16:rowId xmlns:a16="http://schemas.microsoft.com/office/drawing/2014/main" val="10003"/>
                  </a:ext>
                </a:extLst>
              </a:tr>
              <a:tr h="468690">
                <a:tc>
                  <a:txBody>
                    <a:bodyPr/>
                    <a:lstStyle/>
                    <a:p>
                      <a:pPr algn="ctr" fontAlgn="ctr"/>
                      <a:r>
                        <a:rPr lang="en-US" sz="1400" u="none" strike="noStrike">
                          <a:effectLst/>
                        </a:rPr>
                        <a:t>CO1</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3</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2</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dirty="0">
                          <a:effectLst/>
                        </a:rPr>
                        <a:t>1</a:t>
                      </a:r>
                      <a:endParaRPr lang="en-US" sz="1400" b="0" i="0" u="none" strike="noStrike" dirty="0">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1</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3</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2</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2</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2</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3</a:t>
                      </a:r>
                      <a:endParaRPr lang="en-US" sz="1400" b="0" i="0" u="none" strike="noStrike">
                        <a:solidFill>
                          <a:srgbClr val="000000"/>
                        </a:solidFill>
                        <a:effectLst/>
                        <a:latin typeface="Times New Roman" panose="02020603050405020304" pitchFamily="18" charset="0"/>
                      </a:endParaRPr>
                    </a:p>
                  </a:txBody>
                  <a:tcPr marL="9481" marR="9481" marT="9481" marB="0" anchor="ctr"/>
                </a:tc>
                <a:extLst>
                  <a:ext uri="{0D108BD9-81ED-4DB2-BD59-A6C34878D82A}">
                    <a16:rowId xmlns:a16="http://schemas.microsoft.com/office/drawing/2014/main" val="10004"/>
                  </a:ext>
                </a:extLst>
              </a:tr>
              <a:tr h="468690">
                <a:tc>
                  <a:txBody>
                    <a:bodyPr/>
                    <a:lstStyle/>
                    <a:p>
                      <a:pPr algn="ctr" fontAlgn="ctr"/>
                      <a:r>
                        <a:rPr lang="en-US" sz="1400" u="none" strike="noStrike" dirty="0">
                          <a:solidFill>
                            <a:srgbClr val="FF0000"/>
                          </a:solidFill>
                          <a:effectLst/>
                        </a:rPr>
                        <a:t>CO2</a:t>
                      </a:r>
                      <a:endParaRPr lang="en-US" sz="1400" b="1" i="0" u="none" strike="noStrike" dirty="0">
                        <a:solidFill>
                          <a:srgbClr val="FF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dirty="0">
                          <a:solidFill>
                            <a:srgbClr val="FF0000"/>
                          </a:solidFill>
                          <a:effectLst/>
                        </a:rPr>
                        <a:t>3</a:t>
                      </a:r>
                      <a:endParaRPr lang="en-US" sz="1400" b="1" i="0" u="none" strike="noStrike" dirty="0">
                        <a:solidFill>
                          <a:srgbClr val="FF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dirty="0">
                          <a:solidFill>
                            <a:srgbClr val="FF0000"/>
                          </a:solidFill>
                          <a:effectLst/>
                        </a:rPr>
                        <a:t>3</a:t>
                      </a:r>
                      <a:endParaRPr lang="en-US" sz="1400" b="1" i="0" u="none" strike="noStrike" dirty="0">
                        <a:solidFill>
                          <a:srgbClr val="FF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dirty="0">
                          <a:solidFill>
                            <a:srgbClr val="FF0000"/>
                          </a:solidFill>
                          <a:effectLst/>
                        </a:rPr>
                        <a:t>2</a:t>
                      </a:r>
                      <a:endParaRPr lang="en-US" sz="1400" b="1" i="0" u="none" strike="noStrike" dirty="0">
                        <a:solidFill>
                          <a:srgbClr val="FF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dirty="0">
                          <a:solidFill>
                            <a:srgbClr val="FF0000"/>
                          </a:solidFill>
                          <a:effectLst/>
                        </a:rPr>
                        <a:t>3</a:t>
                      </a:r>
                      <a:endParaRPr lang="en-US" sz="1400" b="1" i="0" u="none" strike="noStrike" dirty="0">
                        <a:solidFill>
                          <a:srgbClr val="FF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dirty="0">
                          <a:solidFill>
                            <a:srgbClr val="FF0000"/>
                          </a:solidFill>
                          <a:effectLst/>
                        </a:rPr>
                        <a:t>3</a:t>
                      </a:r>
                      <a:endParaRPr lang="en-US" sz="1400" b="1" i="0" u="none" strike="noStrike" dirty="0">
                        <a:solidFill>
                          <a:srgbClr val="FF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dirty="0">
                          <a:solidFill>
                            <a:srgbClr val="FF0000"/>
                          </a:solidFill>
                          <a:effectLst/>
                        </a:rPr>
                        <a:t>-</a:t>
                      </a:r>
                      <a:endParaRPr lang="en-US" sz="1400" b="1" i="0" u="none" strike="noStrike" dirty="0">
                        <a:solidFill>
                          <a:srgbClr val="FF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dirty="0">
                          <a:solidFill>
                            <a:srgbClr val="FF0000"/>
                          </a:solidFill>
                          <a:effectLst/>
                        </a:rPr>
                        <a:t>-</a:t>
                      </a:r>
                      <a:endParaRPr lang="en-US" sz="1400" b="1" i="0" u="none" strike="noStrike" dirty="0">
                        <a:solidFill>
                          <a:srgbClr val="FF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dirty="0">
                          <a:solidFill>
                            <a:srgbClr val="FF0000"/>
                          </a:solidFill>
                          <a:effectLst/>
                        </a:rPr>
                        <a:t>-</a:t>
                      </a:r>
                      <a:endParaRPr lang="en-US" sz="1400" b="1" i="0" u="none" strike="noStrike" dirty="0">
                        <a:solidFill>
                          <a:srgbClr val="FF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dirty="0">
                          <a:solidFill>
                            <a:srgbClr val="FF0000"/>
                          </a:solidFill>
                          <a:effectLst/>
                        </a:rPr>
                        <a:t>-</a:t>
                      </a:r>
                      <a:endParaRPr lang="en-US" sz="1400" b="1" i="0" u="none" strike="noStrike" dirty="0">
                        <a:solidFill>
                          <a:srgbClr val="FF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dirty="0">
                          <a:solidFill>
                            <a:srgbClr val="FF0000"/>
                          </a:solidFill>
                          <a:effectLst/>
                        </a:rPr>
                        <a:t>2</a:t>
                      </a:r>
                      <a:endParaRPr lang="en-US" sz="1400" b="1" i="0" u="none" strike="noStrike" dirty="0">
                        <a:solidFill>
                          <a:srgbClr val="FF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dirty="0">
                          <a:solidFill>
                            <a:srgbClr val="FF0000"/>
                          </a:solidFill>
                          <a:effectLst/>
                        </a:rPr>
                        <a:t>3</a:t>
                      </a:r>
                      <a:endParaRPr lang="en-US" sz="1400" b="1" i="0" u="none" strike="noStrike" dirty="0">
                        <a:solidFill>
                          <a:srgbClr val="FF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dirty="0">
                          <a:solidFill>
                            <a:srgbClr val="FF0000"/>
                          </a:solidFill>
                          <a:effectLst/>
                        </a:rPr>
                        <a:t>3</a:t>
                      </a:r>
                      <a:endParaRPr lang="en-US" sz="1400" b="1" i="0" u="none" strike="noStrike" dirty="0">
                        <a:solidFill>
                          <a:srgbClr val="FF0000"/>
                        </a:solidFill>
                        <a:effectLst/>
                        <a:latin typeface="Times New Roman" panose="02020603050405020304" pitchFamily="18" charset="0"/>
                      </a:endParaRPr>
                    </a:p>
                  </a:txBody>
                  <a:tcPr marL="9481" marR="9481" marT="9481" marB="0" anchor="ctr"/>
                </a:tc>
                <a:extLst>
                  <a:ext uri="{0D108BD9-81ED-4DB2-BD59-A6C34878D82A}">
                    <a16:rowId xmlns:a16="http://schemas.microsoft.com/office/drawing/2014/main" val="10005"/>
                  </a:ext>
                </a:extLst>
              </a:tr>
              <a:tr h="468690">
                <a:tc>
                  <a:txBody>
                    <a:bodyPr/>
                    <a:lstStyle/>
                    <a:p>
                      <a:pPr algn="ctr" fontAlgn="ctr"/>
                      <a:r>
                        <a:rPr lang="en-US" sz="1400" u="none" strike="noStrike">
                          <a:effectLst/>
                        </a:rPr>
                        <a:t>CO3</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3</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2</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3</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3</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3</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2</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2</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3</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dirty="0">
                          <a:effectLst/>
                        </a:rPr>
                        <a:t>3</a:t>
                      </a:r>
                      <a:endParaRPr lang="en-US" sz="1400" b="0" i="0" u="none" strike="noStrike" dirty="0">
                        <a:solidFill>
                          <a:srgbClr val="000000"/>
                        </a:solidFill>
                        <a:effectLst/>
                        <a:latin typeface="Times New Roman" panose="02020603050405020304" pitchFamily="18" charset="0"/>
                      </a:endParaRPr>
                    </a:p>
                  </a:txBody>
                  <a:tcPr marL="9481" marR="9481" marT="9481" marB="0" anchor="ctr"/>
                </a:tc>
                <a:extLst>
                  <a:ext uri="{0D108BD9-81ED-4DB2-BD59-A6C34878D82A}">
                    <a16:rowId xmlns:a16="http://schemas.microsoft.com/office/drawing/2014/main" val="10006"/>
                  </a:ext>
                </a:extLst>
              </a:tr>
              <a:tr h="468690">
                <a:tc>
                  <a:txBody>
                    <a:bodyPr/>
                    <a:lstStyle/>
                    <a:p>
                      <a:pPr algn="ctr" fontAlgn="ctr"/>
                      <a:r>
                        <a:rPr lang="en-US" sz="1400" u="none" strike="noStrike">
                          <a:effectLst/>
                        </a:rPr>
                        <a:t>CO4</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3</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2</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3</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3</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2</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2</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2</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2</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dirty="0">
                          <a:effectLst/>
                        </a:rPr>
                        <a:t>3</a:t>
                      </a:r>
                      <a:endParaRPr lang="en-US" sz="1400" b="0" i="0" u="none" strike="noStrike" dirty="0">
                        <a:solidFill>
                          <a:srgbClr val="000000"/>
                        </a:solidFill>
                        <a:effectLst/>
                        <a:latin typeface="Times New Roman" panose="02020603050405020304" pitchFamily="18" charset="0"/>
                      </a:endParaRPr>
                    </a:p>
                  </a:txBody>
                  <a:tcPr marL="9481" marR="9481" marT="9481" marB="0" anchor="ctr"/>
                </a:tc>
                <a:extLst>
                  <a:ext uri="{0D108BD9-81ED-4DB2-BD59-A6C34878D82A}">
                    <a16:rowId xmlns:a16="http://schemas.microsoft.com/office/drawing/2014/main" val="10007"/>
                  </a:ext>
                </a:extLst>
              </a:tr>
              <a:tr h="468690">
                <a:tc>
                  <a:txBody>
                    <a:bodyPr/>
                    <a:lstStyle/>
                    <a:p>
                      <a:pPr algn="ctr" fontAlgn="ctr"/>
                      <a:r>
                        <a:rPr lang="en-US" sz="1400" u="none" strike="noStrike">
                          <a:effectLst/>
                        </a:rPr>
                        <a:t>CO5</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1</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1</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1</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1</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1</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2</a:t>
                      </a:r>
                      <a:endParaRPr lang="en-US" sz="1400" b="0"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dirty="0">
                          <a:effectLst/>
                        </a:rPr>
                        <a:t>3</a:t>
                      </a:r>
                      <a:endParaRPr lang="en-US" sz="1400" b="0" i="0" u="none" strike="noStrike" dirty="0">
                        <a:solidFill>
                          <a:srgbClr val="000000"/>
                        </a:solidFill>
                        <a:effectLst/>
                        <a:latin typeface="Times New Roman" panose="02020603050405020304" pitchFamily="18" charset="0"/>
                      </a:endParaRPr>
                    </a:p>
                  </a:txBody>
                  <a:tcPr marL="9481" marR="9481" marT="9481" marB="0" anchor="ctr"/>
                </a:tc>
                <a:extLst>
                  <a:ext uri="{0D108BD9-81ED-4DB2-BD59-A6C34878D82A}">
                    <a16:rowId xmlns:a16="http://schemas.microsoft.com/office/drawing/2014/main" val="10008"/>
                  </a:ext>
                </a:extLst>
              </a:tr>
              <a:tr h="468690">
                <a:tc>
                  <a:txBody>
                    <a:bodyPr/>
                    <a:lstStyle/>
                    <a:p>
                      <a:pPr algn="ctr" fontAlgn="ctr"/>
                      <a:r>
                        <a:rPr lang="en-US" sz="1400" u="none" strike="noStrike">
                          <a:effectLst/>
                        </a:rPr>
                        <a:t>Mean</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2.6</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2</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2</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2.2</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2.4</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2.0</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2</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a:effectLst/>
                        </a:rPr>
                        <a:t>2.5</a:t>
                      </a:r>
                      <a:endParaRPr lang="en-US" sz="1400" b="1" i="0" u="none" strike="noStrike">
                        <a:solidFill>
                          <a:srgbClr val="000000"/>
                        </a:solidFill>
                        <a:effectLst/>
                        <a:latin typeface="Times New Roman" panose="02020603050405020304" pitchFamily="18" charset="0"/>
                      </a:endParaRPr>
                    </a:p>
                  </a:txBody>
                  <a:tcPr marL="9481" marR="9481" marT="9481" marB="0" anchor="ctr"/>
                </a:tc>
                <a:tc>
                  <a:txBody>
                    <a:bodyPr/>
                    <a:lstStyle/>
                    <a:p>
                      <a:pPr algn="ctr" fontAlgn="ctr"/>
                      <a:r>
                        <a:rPr lang="en-US" sz="1400" u="none" strike="noStrike" dirty="0">
                          <a:effectLst/>
                        </a:rPr>
                        <a:t>3</a:t>
                      </a:r>
                      <a:endParaRPr lang="en-US" sz="1400" b="1" i="0" u="none" strike="noStrike" dirty="0">
                        <a:solidFill>
                          <a:srgbClr val="000000"/>
                        </a:solidFill>
                        <a:effectLst/>
                        <a:latin typeface="Times New Roman" panose="02020603050405020304" pitchFamily="18" charset="0"/>
                      </a:endParaRPr>
                    </a:p>
                  </a:txBody>
                  <a:tcPr marL="9481" marR="9481" marT="9481" marB="0" anchor="ctr"/>
                </a:tc>
                <a:extLst>
                  <a:ext uri="{0D108BD9-81ED-4DB2-BD59-A6C34878D82A}">
                    <a16:rowId xmlns:a16="http://schemas.microsoft.com/office/drawing/2014/main" val="10009"/>
                  </a:ext>
                </a:extLst>
              </a:tr>
            </a:tbl>
          </a:graphicData>
        </a:graphic>
      </p:graphicFrame>
      <p:sp>
        <p:nvSpPr>
          <p:cNvPr id="4" name="Date Placeholder 3"/>
          <p:cNvSpPr>
            <a:spLocks noGrp="1"/>
          </p:cNvSpPr>
          <p:nvPr>
            <p:ph type="dt" sz="half" idx="10"/>
          </p:nvPr>
        </p:nvSpPr>
        <p:spPr/>
        <p:txBody>
          <a:bodyPr/>
          <a:lstStyle/>
          <a:p>
            <a:fld id="{A0654823-6E24-4339-8418-B64905409CA6}" type="datetime1">
              <a:rPr lang="en-US" smtClean="0"/>
              <a:pPr/>
              <a:t>2/13/2021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sv-SE"/>
              <a:t>Harendra Singhal            KAS_103                Unit No.-2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mn-lt"/>
                <a:ea typeface="+mn-ea"/>
                <a:cs typeface="+mn-cs"/>
              </a:rPr>
              <a:t>CO-PO and PSO Mapping</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4"/>
          <p:cNvGraphicFramePr>
            <a:graphicFrameLocks noChangeAspect="1"/>
          </p:cNvGraphicFramePr>
          <p:nvPr>
            <p:extLst>
              <p:ext uri="{D42A27DB-BD31-4B8C-83A1-F6EECF244321}">
                <p14:modId xmlns:p14="http://schemas.microsoft.com/office/powerpoint/2010/main" val="1588091284"/>
              </p:ext>
            </p:extLst>
          </p:nvPr>
        </p:nvGraphicFramePr>
        <p:xfrm>
          <a:off x="266700" y="852488"/>
          <a:ext cx="7277100" cy="1203052"/>
        </p:xfrm>
        <a:graphic>
          <a:graphicData uri="http://schemas.openxmlformats.org/presentationml/2006/ole">
            <mc:AlternateContent xmlns:mc="http://schemas.openxmlformats.org/markup-compatibility/2006">
              <mc:Choice xmlns:v="urn:schemas-microsoft-com:vml" Requires="v">
                <p:oleObj spid="_x0000_s35841" name="Equation" r:id="rId3" imgW="3225600" imgH="672840" progId="Equation.DSMT4">
                  <p:embed/>
                </p:oleObj>
              </mc:Choice>
              <mc:Fallback>
                <p:oleObj name="Equation" r:id="rId3" imgW="3225600" imgH="672840" progId="Equation.DSMT4">
                  <p:embed/>
                  <p:pic>
                    <p:nvPicPr>
                      <p:cNvPr id="40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852488"/>
                        <a:ext cx="7277100" cy="12030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5"/>
          <p:cNvGraphicFramePr>
            <a:graphicFrameLocks noChangeAspect="1"/>
          </p:cNvGraphicFramePr>
          <p:nvPr>
            <p:extLst>
              <p:ext uri="{D42A27DB-BD31-4B8C-83A1-F6EECF244321}">
                <p14:modId xmlns:p14="http://schemas.microsoft.com/office/powerpoint/2010/main" val="1839075791"/>
              </p:ext>
            </p:extLst>
          </p:nvPr>
        </p:nvGraphicFramePr>
        <p:xfrm>
          <a:off x="381000" y="2339975"/>
          <a:ext cx="7848600" cy="1630363"/>
        </p:xfrm>
        <a:graphic>
          <a:graphicData uri="http://schemas.openxmlformats.org/presentationml/2006/ole">
            <mc:AlternateContent xmlns:mc="http://schemas.openxmlformats.org/markup-compatibility/2006">
              <mc:Choice xmlns:v="urn:schemas-microsoft-com:vml" Requires="v">
                <p:oleObj spid="_x0000_s35842" name="Equation" r:id="rId5" imgW="3568680" imgH="914400" progId="Equation.DSMT4">
                  <p:embed/>
                </p:oleObj>
              </mc:Choice>
              <mc:Fallback>
                <p:oleObj name="Equation" r:id="rId5" imgW="3568680" imgH="914400" progId="Equation.DSMT4">
                  <p:embed/>
                  <p:pic>
                    <p:nvPicPr>
                      <p:cNvPr id="410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2339975"/>
                        <a:ext cx="7848600" cy="163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2" name="Object 3"/>
          <p:cNvGraphicFramePr>
            <a:graphicFrameLocks noChangeAspect="1"/>
          </p:cNvGraphicFramePr>
          <p:nvPr>
            <p:extLst>
              <p:ext uri="{D42A27DB-BD31-4B8C-83A1-F6EECF244321}">
                <p14:modId xmlns:p14="http://schemas.microsoft.com/office/powerpoint/2010/main" val="65673287"/>
              </p:ext>
            </p:extLst>
          </p:nvPr>
        </p:nvGraphicFramePr>
        <p:xfrm>
          <a:off x="457200" y="4114800"/>
          <a:ext cx="2819400" cy="1048434"/>
        </p:xfrm>
        <a:graphic>
          <a:graphicData uri="http://schemas.openxmlformats.org/presentationml/2006/ole">
            <mc:AlternateContent xmlns:mc="http://schemas.openxmlformats.org/markup-compatibility/2006">
              <mc:Choice xmlns:v="urn:schemas-microsoft-com:vml" Requires="v">
                <p:oleObj spid="_x0000_s35843" name="Equation" r:id="rId7" imgW="1536480" imgH="609480" progId="Equation.DSMT4">
                  <p:embed/>
                </p:oleObj>
              </mc:Choice>
              <mc:Fallback>
                <p:oleObj name="Equation" r:id="rId7" imgW="1536480" imgH="609480" progId="Equation.DSMT4">
                  <p:embed/>
                  <p:pic>
                    <p:nvPicPr>
                      <p:cNvPr id="5122"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4114800"/>
                        <a:ext cx="2819400" cy="10484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2" descr="E:\NIET\Project\xLogo11.png.pagespeed.ic.pydHLuCQEZ.png"/>
          <p:cNvPicPr>
            <a:picLocks noChangeAspect="1" noChangeArrowheads="1"/>
          </p:cNvPicPr>
          <p:nvPr/>
        </p:nvPicPr>
        <p:blipFill>
          <a:blip r:embed="rId9"/>
          <a:srcRect/>
          <a:stretch>
            <a:fillRect/>
          </a:stretch>
        </p:blipFill>
        <p:spPr bwMode="auto">
          <a:xfrm>
            <a:off x="0" y="0"/>
            <a:ext cx="1447800" cy="817163"/>
          </a:xfrm>
          <a:prstGeom prst="rect">
            <a:avLst/>
          </a:prstGeom>
          <a:noFill/>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Homogeneous Function (CO2)</a:t>
            </a:r>
            <a:endParaRPr kumimoji="0" lang="en-US" sz="3400" b="1" i="0" u="none" strike="noStrike" kern="1200" cap="none" spc="0" normalizeH="0" baseline="0" noProof="0" dirty="0">
              <a:ln>
                <a:noFill/>
              </a:ln>
              <a:solidFill>
                <a:schemeClr val="dk1"/>
              </a:solidFill>
              <a:effectLst/>
              <a:uLnTx/>
              <a:uFillTx/>
            </a:endParaRPr>
          </a:p>
        </p:txBody>
      </p:sp>
      <p:sp>
        <p:nvSpPr>
          <p:cNvPr id="11" name="Date Placeholder 5"/>
          <p:cNvSpPr>
            <a:spLocks noGrp="1"/>
          </p:cNvSpPr>
          <p:nvPr>
            <p:ph type="dt" sz="half" idx="10"/>
          </p:nvPr>
        </p:nvSpPr>
        <p:spPr>
          <a:xfrm>
            <a:off x="457200" y="6356350"/>
            <a:ext cx="2133600" cy="365125"/>
          </a:xfrm>
        </p:spPr>
        <p:txBody>
          <a:bodyPr/>
          <a:lstStyle/>
          <a:p>
            <a:fld id="{162FFAAB-6846-450C-B13B-DA05E6616969}" type="datetime1">
              <a:rPr lang="en-US" smtClean="0"/>
              <a:pPr/>
              <a:t>2/13/2021</a:t>
            </a:fld>
            <a:endParaRPr lang="en-US"/>
          </a:p>
        </p:txBody>
      </p:sp>
      <p:sp>
        <p:nvSpPr>
          <p:cNvPr id="12"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90</a:t>
            </a:fld>
            <a:endParaRPr lang="en-US"/>
          </a:p>
        </p:txBody>
      </p:sp>
      <p:sp>
        <p:nvSpPr>
          <p:cNvPr id="13"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4126600135"/>
              </p:ext>
            </p:extLst>
          </p:nvPr>
        </p:nvGraphicFramePr>
        <p:xfrm>
          <a:off x="3695700" y="4648200"/>
          <a:ext cx="3124200" cy="399852"/>
        </p:xfrm>
        <a:graphic>
          <a:graphicData uri="http://schemas.openxmlformats.org/presentationml/2006/ole">
            <mc:AlternateContent xmlns:mc="http://schemas.openxmlformats.org/markup-compatibility/2006">
              <mc:Choice xmlns:v="urn:schemas-microsoft-com:vml" Requires="v">
                <p:oleObj spid="_x0000_s35844" name="Equation" r:id="rId10" imgW="1676160" imgH="228600" progId="Equation.DSMT4">
                  <p:embed/>
                </p:oleObj>
              </mc:Choice>
              <mc:Fallback>
                <p:oleObj name="Equation" r:id="rId10" imgW="1676160" imgH="228600" progId="Equation.DSMT4">
                  <p:embed/>
                  <p:pic>
                    <p:nvPicPr>
                      <p:cNvPr id="2" name="Object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95700" y="4648200"/>
                        <a:ext cx="3124200" cy="3998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76543762"/>
              </p:ext>
            </p:extLst>
          </p:nvPr>
        </p:nvGraphicFramePr>
        <p:xfrm>
          <a:off x="533400" y="5334000"/>
          <a:ext cx="2743200" cy="858185"/>
        </p:xfrm>
        <a:graphic>
          <a:graphicData uri="http://schemas.openxmlformats.org/presentationml/2006/ole">
            <mc:AlternateContent xmlns:mc="http://schemas.openxmlformats.org/markup-compatibility/2006">
              <mc:Choice xmlns:v="urn:schemas-microsoft-com:vml" Requires="v">
                <p:oleObj spid="_x0000_s35845" name="Equation" r:id="rId12" imgW="1523880" imgH="507960" progId="Equation.DSMT4">
                  <p:embed/>
                </p:oleObj>
              </mc:Choice>
              <mc:Fallback>
                <p:oleObj name="Equation" r:id="rId12" imgW="1523880" imgH="507960" progId="Equation.DSMT4">
                  <p:embed/>
                  <p:pic>
                    <p:nvPicPr>
                      <p:cNvPr id="3"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3400" y="5334000"/>
                        <a:ext cx="2743200" cy="8581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0715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fade">
                                      <p:cBhvr>
                                        <p:cTn id="12" dur="500"/>
                                        <p:tgtEl>
                                          <p:spTgt spid="41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Effect transition="in" filter="fade">
                                      <p:cBhvr>
                                        <p:cTn id="17" dur="500"/>
                                        <p:tgtEl>
                                          <p:spTgt spid="51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4"/>
          <p:cNvGraphicFramePr>
            <a:graphicFrameLocks noChangeAspect="1"/>
          </p:cNvGraphicFramePr>
          <p:nvPr>
            <p:extLst>
              <p:ext uri="{D42A27DB-BD31-4B8C-83A1-F6EECF244321}">
                <p14:modId xmlns:p14="http://schemas.microsoft.com/office/powerpoint/2010/main" val="658416797"/>
              </p:ext>
            </p:extLst>
          </p:nvPr>
        </p:nvGraphicFramePr>
        <p:xfrm>
          <a:off x="600075" y="1295400"/>
          <a:ext cx="7705725" cy="1334504"/>
        </p:xfrm>
        <a:graphic>
          <a:graphicData uri="http://schemas.openxmlformats.org/presentationml/2006/ole">
            <mc:AlternateContent xmlns:mc="http://schemas.openxmlformats.org/markup-compatibility/2006">
              <mc:Choice xmlns:v="urn:schemas-microsoft-com:vml" Requires="v">
                <p:oleObj spid="_x0000_s36865" name="Equation" r:id="rId3" imgW="3263760" imgH="634680" progId="Equation.DSMT4">
                  <p:embed/>
                </p:oleObj>
              </mc:Choice>
              <mc:Fallback>
                <p:oleObj name="Equation" r:id="rId3" imgW="3263760" imgH="634680" progId="Equation.DSMT4">
                  <p:embed/>
                  <p:pic>
                    <p:nvPicPr>
                      <p:cNvPr id="614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 y="1295400"/>
                        <a:ext cx="7705725" cy="13345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4" name="Object 3"/>
          <p:cNvGraphicFramePr>
            <a:graphicFrameLocks noChangeAspect="1"/>
          </p:cNvGraphicFramePr>
          <p:nvPr>
            <p:extLst>
              <p:ext uri="{D42A27DB-BD31-4B8C-83A1-F6EECF244321}">
                <p14:modId xmlns:p14="http://schemas.microsoft.com/office/powerpoint/2010/main" val="2810941430"/>
              </p:ext>
            </p:extLst>
          </p:nvPr>
        </p:nvGraphicFramePr>
        <p:xfrm>
          <a:off x="20638" y="3441700"/>
          <a:ext cx="8818562" cy="1638300"/>
        </p:xfrm>
        <a:graphic>
          <a:graphicData uri="http://schemas.openxmlformats.org/presentationml/2006/ole">
            <mc:AlternateContent xmlns:mc="http://schemas.openxmlformats.org/markup-compatibility/2006">
              <mc:Choice xmlns:v="urn:schemas-microsoft-com:vml" Requires="v">
                <p:oleObj spid="_x0000_s36866" name="Equation" r:id="rId5" imgW="4051080" imgH="888840" progId="Equation.DSMT4">
                  <p:embed/>
                </p:oleObj>
              </mc:Choice>
              <mc:Fallback>
                <p:oleObj name="Equation" r:id="rId5" imgW="4051080" imgH="888840" progId="Equation.DSMT4">
                  <p:embed/>
                  <p:pic>
                    <p:nvPicPr>
                      <p:cNvPr id="8194"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8" y="3441700"/>
                        <a:ext cx="8818562" cy="163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a:cs typeface="Times New Roman" pitchFamily="18" charset="0"/>
              </a:rPr>
              <a:t>Euler’s Theorem on Homogeneous Function (CO2)</a:t>
            </a:r>
            <a:endParaRPr kumimoji="0" lang="en-US" sz="2800" b="1" i="0" u="none" strike="noStrike" kern="1200" cap="none" spc="0" normalizeH="0" baseline="0" noProof="0" dirty="0">
              <a:ln>
                <a:noFill/>
              </a:ln>
              <a:solidFill>
                <a:schemeClr val="dk1"/>
              </a:solidFill>
              <a:effectLst/>
              <a:uLnTx/>
              <a:uFillTx/>
            </a:endParaRPr>
          </a:p>
        </p:txBody>
      </p:sp>
      <p:sp>
        <p:nvSpPr>
          <p:cNvPr id="10" name="Date Placeholder 5"/>
          <p:cNvSpPr>
            <a:spLocks noGrp="1"/>
          </p:cNvSpPr>
          <p:nvPr>
            <p:ph type="dt" sz="half" idx="10"/>
          </p:nvPr>
        </p:nvSpPr>
        <p:spPr>
          <a:xfrm>
            <a:off x="457200" y="6356350"/>
            <a:ext cx="2133600" cy="365125"/>
          </a:xfrm>
        </p:spPr>
        <p:txBody>
          <a:bodyPr/>
          <a:lstStyle/>
          <a:p>
            <a:fld id="{03B96E4D-27C6-4192-8ECB-B8E4187AEA80}" type="datetime1">
              <a:rPr lang="en-US" smtClean="0"/>
              <a:pPr/>
              <a:t>2/13/2021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91</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Tree>
    <p:extLst>
      <p:ext uri="{BB962C8B-B14F-4D97-AF65-F5344CB8AC3E}">
        <p14:creationId xmlns:p14="http://schemas.microsoft.com/office/powerpoint/2010/main" val="89846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fade">
                                      <p:cBhvr>
                                        <p:cTn id="12"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4"/>
          <p:cNvGraphicFramePr>
            <a:graphicFrameLocks noChangeAspect="1"/>
          </p:cNvGraphicFramePr>
          <p:nvPr>
            <p:extLst>
              <p:ext uri="{D42A27DB-BD31-4B8C-83A1-F6EECF244321}">
                <p14:modId xmlns:p14="http://schemas.microsoft.com/office/powerpoint/2010/main" val="1970272509"/>
              </p:ext>
            </p:extLst>
          </p:nvPr>
        </p:nvGraphicFramePr>
        <p:xfrm>
          <a:off x="119063" y="1295400"/>
          <a:ext cx="8662987" cy="1684338"/>
        </p:xfrm>
        <a:graphic>
          <a:graphicData uri="http://schemas.openxmlformats.org/presentationml/2006/ole">
            <mc:AlternateContent xmlns:mc="http://schemas.openxmlformats.org/markup-compatibility/2006">
              <mc:Choice xmlns:v="urn:schemas-microsoft-com:vml" Requires="v">
                <p:oleObj spid="_x0000_s37889" name="Equation" r:id="rId3" imgW="3365280" imgH="876240" progId="Equation.DSMT4">
                  <p:embed/>
                </p:oleObj>
              </mc:Choice>
              <mc:Fallback>
                <p:oleObj name="Equation" r:id="rId3" imgW="3365280" imgH="876240" progId="Equation.DSMT4">
                  <p:embed/>
                  <p:pic>
                    <p:nvPicPr>
                      <p:cNvPr id="614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063" y="1295400"/>
                        <a:ext cx="8662987" cy="1684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4" name="Object 3"/>
          <p:cNvGraphicFramePr>
            <a:graphicFrameLocks noChangeAspect="1"/>
          </p:cNvGraphicFramePr>
          <p:nvPr>
            <p:extLst>
              <p:ext uri="{D42A27DB-BD31-4B8C-83A1-F6EECF244321}">
                <p14:modId xmlns:p14="http://schemas.microsoft.com/office/powerpoint/2010/main" val="622190235"/>
              </p:ext>
            </p:extLst>
          </p:nvPr>
        </p:nvGraphicFramePr>
        <p:xfrm>
          <a:off x="549275" y="3810001"/>
          <a:ext cx="7985125" cy="1764961"/>
        </p:xfrm>
        <a:graphic>
          <a:graphicData uri="http://schemas.openxmlformats.org/presentationml/2006/ole">
            <mc:AlternateContent xmlns:mc="http://schemas.openxmlformats.org/markup-compatibility/2006">
              <mc:Choice xmlns:v="urn:schemas-microsoft-com:vml" Requires="v">
                <p:oleObj spid="_x0000_s37890" name="Equation" r:id="rId5" imgW="2958840" imgH="888840" progId="Equation.DSMT4">
                  <p:embed/>
                </p:oleObj>
              </mc:Choice>
              <mc:Fallback>
                <p:oleObj name="Equation" r:id="rId5" imgW="2958840" imgH="888840" progId="Equation.DSMT4">
                  <p:embed/>
                  <p:pic>
                    <p:nvPicPr>
                      <p:cNvPr id="8194"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275" y="3810001"/>
                        <a:ext cx="7985125" cy="17649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
        <p:nvSpPr>
          <p:cNvPr id="9" name="Title 1"/>
          <p:cNvSpPr txBox="1">
            <a:spLocks/>
          </p:cNvSpPr>
          <p:nvPr/>
        </p:nvSpPr>
        <p:spPr>
          <a:xfrm>
            <a:off x="135454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Deductions From Euler’s Theorem (CO2)</a:t>
            </a:r>
            <a:endParaRPr kumimoji="0" lang="en-US" sz="3400" b="1" i="0" u="none" strike="noStrike" kern="1200" cap="none" spc="0" normalizeH="0" baseline="0" noProof="0" dirty="0">
              <a:ln>
                <a:noFill/>
              </a:ln>
              <a:solidFill>
                <a:schemeClr val="dk1"/>
              </a:solidFill>
              <a:effectLst/>
              <a:uLnTx/>
              <a:uFillTx/>
            </a:endParaRPr>
          </a:p>
        </p:txBody>
      </p:sp>
      <p:sp>
        <p:nvSpPr>
          <p:cNvPr id="10" name="Date Placeholder 5"/>
          <p:cNvSpPr>
            <a:spLocks noGrp="1"/>
          </p:cNvSpPr>
          <p:nvPr>
            <p:ph type="dt" sz="half" idx="10"/>
          </p:nvPr>
        </p:nvSpPr>
        <p:spPr>
          <a:xfrm>
            <a:off x="457200" y="6356350"/>
            <a:ext cx="2133600" cy="365125"/>
          </a:xfrm>
        </p:spPr>
        <p:txBody>
          <a:bodyPr/>
          <a:lstStyle/>
          <a:p>
            <a:fld id="{1C6493AF-339A-4335-AF21-6A666AFAE46C}" type="datetime1">
              <a:rPr lang="en-US" smtClean="0"/>
              <a:pPr/>
              <a:t>2/13/2021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92</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Tree>
    <p:extLst>
      <p:ext uri="{BB962C8B-B14F-4D97-AF65-F5344CB8AC3E}">
        <p14:creationId xmlns:p14="http://schemas.microsoft.com/office/powerpoint/2010/main" val="336465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fade">
                                      <p:cBhvr>
                                        <p:cTn id="12"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5"/>
          <p:cNvSpPr>
            <a:spLocks noGrp="1"/>
          </p:cNvSpPr>
          <p:nvPr>
            <p:ph type="dt" sz="half" idx="10"/>
          </p:nvPr>
        </p:nvSpPr>
        <p:spPr>
          <a:xfrm>
            <a:off x="457200" y="6356350"/>
            <a:ext cx="2133600" cy="365125"/>
          </a:xfrm>
        </p:spPr>
        <p:txBody>
          <a:bodyPr/>
          <a:lstStyle/>
          <a:p>
            <a:fld id="{7817CCF2-CD27-4328-88DB-9F3A2F441BC4}" type="datetime1">
              <a:rPr lang="en-US" smtClean="0"/>
              <a:pPr/>
              <a:t>2/13/2021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93</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6" name="Rectangle 36"/>
          <p:cNvSpPr>
            <a:spLocks noChangeArrowheads="1"/>
          </p:cNvSpPr>
          <p:nvPr/>
        </p:nvSpPr>
        <p:spPr bwMode="auto">
          <a:xfrm>
            <a:off x="4463637" y="1172290"/>
            <a:ext cx="21672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ea typeface="Times New Roman" pitchFamily="18" charset="0"/>
                <a:cs typeface="Times New Roman" pitchFamily="18" charset="0"/>
              </a:rPr>
              <a:t>.</a:t>
            </a:r>
            <a:endParaRPr kumimoji="0" lang="en-US" sz="1800" b="0" i="0" u="none" strike="noStrike" cap="none" normalizeH="0" baseline="0">
              <a:ln>
                <a:noFill/>
              </a:ln>
              <a:solidFill>
                <a:schemeClr val="tx1"/>
              </a:solidFill>
              <a:effectLst/>
              <a:cs typeface="Arial"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3881839206"/>
              </p:ext>
            </p:extLst>
          </p:nvPr>
        </p:nvGraphicFramePr>
        <p:xfrm>
          <a:off x="2174000" y="1128677"/>
          <a:ext cx="2063951" cy="677715"/>
        </p:xfrm>
        <a:graphic>
          <a:graphicData uri="http://schemas.openxmlformats.org/presentationml/2006/ole">
            <mc:AlternateContent xmlns:mc="http://schemas.openxmlformats.org/markup-compatibility/2006">
              <mc:Choice xmlns:v="urn:schemas-microsoft-com:vml" Requires="v">
                <p:oleObj spid="_x0000_s38913" name="Equation" r:id="rId3" imgW="1270000" imgH="419100" progId="Equation.DSMT4">
                  <p:embed/>
                </p:oleObj>
              </mc:Choice>
              <mc:Fallback>
                <p:oleObj name="Equation" r:id="rId3" imgW="1270000" imgH="419100" progId="Equation.DSMT4">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4000" y="1128677"/>
                        <a:ext cx="2063951" cy="6777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926550156"/>
              </p:ext>
            </p:extLst>
          </p:nvPr>
        </p:nvGraphicFramePr>
        <p:xfrm>
          <a:off x="6043580" y="1154957"/>
          <a:ext cx="1510145" cy="651435"/>
        </p:xfrm>
        <a:graphic>
          <a:graphicData uri="http://schemas.openxmlformats.org/presentationml/2006/ole">
            <mc:AlternateContent xmlns:mc="http://schemas.openxmlformats.org/markup-compatibility/2006">
              <mc:Choice xmlns:v="urn:schemas-microsoft-com:vml" Requires="v">
                <p:oleObj spid="_x0000_s38914" name="Equation" r:id="rId5" imgW="965200" imgH="419100" progId="Equation.DSMT4">
                  <p:embed/>
                </p:oleObj>
              </mc:Choice>
              <mc:Fallback>
                <p:oleObj name="Equation" r:id="rId5" imgW="965200" imgH="419100" progId="Equation.DSMT4">
                  <p:embed/>
                  <p:pic>
                    <p:nvPicPr>
                      <p:cNvPr id="13"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3580" y="1154957"/>
                        <a:ext cx="1510145" cy="6514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768112472"/>
              </p:ext>
            </p:extLst>
          </p:nvPr>
        </p:nvGraphicFramePr>
        <p:xfrm>
          <a:off x="2191736" y="1950145"/>
          <a:ext cx="1161063" cy="716170"/>
        </p:xfrm>
        <a:graphic>
          <a:graphicData uri="http://schemas.openxmlformats.org/presentationml/2006/ole">
            <mc:AlternateContent xmlns:mc="http://schemas.openxmlformats.org/markup-compatibility/2006">
              <mc:Choice xmlns:v="urn:schemas-microsoft-com:vml" Requires="v">
                <p:oleObj spid="_x0000_s38915" name="Equation" r:id="rId7" imgW="685800" imgH="419040" progId="Equation.DSMT4">
                  <p:embed/>
                </p:oleObj>
              </mc:Choice>
              <mc:Fallback>
                <p:oleObj name="Equation" r:id="rId7" imgW="685800" imgH="419040" progId="Equation.DSMT4">
                  <p:embed/>
                  <p:pic>
                    <p:nvPicPr>
                      <p:cNvPr id="14"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1736" y="1950145"/>
                        <a:ext cx="1161063" cy="7161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021282937"/>
              </p:ext>
            </p:extLst>
          </p:nvPr>
        </p:nvGraphicFramePr>
        <p:xfrm>
          <a:off x="4343400" y="1958047"/>
          <a:ext cx="1295400" cy="730738"/>
        </p:xfrm>
        <a:graphic>
          <a:graphicData uri="http://schemas.openxmlformats.org/presentationml/2006/ole">
            <mc:AlternateContent xmlns:mc="http://schemas.openxmlformats.org/markup-compatibility/2006">
              <mc:Choice xmlns:v="urn:schemas-microsoft-com:vml" Requires="v">
                <p:oleObj spid="_x0000_s38916" name="Equation" r:id="rId9" imgW="736600" imgH="419100" progId="Equation.DSMT4">
                  <p:embed/>
                </p:oleObj>
              </mc:Choice>
              <mc:Fallback>
                <p:oleObj name="Equation" r:id="rId9" imgW="736600" imgH="419100" progId="Equation.DSMT4">
                  <p:embed/>
                  <p:pic>
                    <p:nvPicPr>
                      <p:cNvPr id="15"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3400" y="1958047"/>
                        <a:ext cx="1295400" cy="730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766711917"/>
              </p:ext>
            </p:extLst>
          </p:nvPr>
        </p:nvGraphicFramePr>
        <p:xfrm>
          <a:off x="1569464" y="2701636"/>
          <a:ext cx="2154591" cy="313394"/>
        </p:xfrm>
        <a:graphic>
          <a:graphicData uri="http://schemas.openxmlformats.org/presentationml/2006/ole">
            <mc:AlternateContent xmlns:mc="http://schemas.openxmlformats.org/markup-compatibility/2006">
              <mc:Choice xmlns:v="urn:schemas-microsoft-com:vml" Requires="v">
                <p:oleObj spid="_x0000_s38917" name="Equation" r:id="rId11" imgW="1054100" imgH="152400" progId="Equation.DSMT4">
                  <p:embed/>
                </p:oleObj>
              </mc:Choice>
              <mc:Fallback>
                <p:oleObj name="Equation" r:id="rId11" imgW="1054100" imgH="152400" progId="Equation.DSMT4">
                  <p:embed/>
                  <p:pic>
                    <p:nvPicPr>
                      <p:cNvPr id="16"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9464" y="2701636"/>
                        <a:ext cx="2154591" cy="3133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141311741"/>
              </p:ext>
            </p:extLst>
          </p:nvPr>
        </p:nvGraphicFramePr>
        <p:xfrm>
          <a:off x="1371600" y="3200400"/>
          <a:ext cx="4381312" cy="730219"/>
        </p:xfrm>
        <a:graphic>
          <a:graphicData uri="http://schemas.openxmlformats.org/presentationml/2006/ole">
            <mc:AlternateContent xmlns:mc="http://schemas.openxmlformats.org/markup-compatibility/2006">
              <mc:Choice xmlns:v="urn:schemas-microsoft-com:vml" Requires="v">
                <p:oleObj spid="_x0000_s38918" name="Equation" r:id="rId13" imgW="2743200" imgH="457200" progId="Equation.DSMT4">
                  <p:embed/>
                </p:oleObj>
              </mc:Choice>
              <mc:Fallback>
                <p:oleObj name="Equation" r:id="rId13" imgW="2743200" imgH="457200" progId="Equation.DSMT4">
                  <p:embed/>
                  <p:pic>
                    <p:nvPicPr>
                      <p:cNvPr id="17"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71600" y="3200400"/>
                        <a:ext cx="4381312" cy="730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691508041"/>
              </p:ext>
            </p:extLst>
          </p:nvPr>
        </p:nvGraphicFramePr>
        <p:xfrm>
          <a:off x="2667000" y="4114800"/>
          <a:ext cx="3219800" cy="735954"/>
        </p:xfrm>
        <a:graphic>
          <a:graphicData uri="http://schemas.openxmlformats.org/presentationml/2006/ole">
            <mc:AlternateContent xmlns:mc="http://schemas.openxmlformats.org/markup-compatibility/2006">
              <mc:Choice xmlns:v="urn:schemas-microsoft-com:vml" Requires="v">
                <p:oleObj spid="_x0000_s38919" name="Equation" r:id="rId15" imgW="2006600" imgH="457200" progId="Equation.DSMT4">
                  <p:embed/>
                </p:oleObj>
              </mc:Choice>
              <mc:Fallback>
                <p:oleObj name="Equation" r:id="rId15" imgW="2006600" imgH="457200" progId="Equation.DSMT4">
                  <p:embed/>
                  <p:pic>
                    <p:nvPicPr>
                      <p:cNvPr id="18"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67000" y="4114800"/>
                        <a:ext cx="3219800" cy="7359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46"/>
          <p:cNvSpPr>
            <a:spLocks noChangeArrowheads="1"/>
          </p:cNvSpPr>
          <p:nvPr/>
        </p:nvSpPr>
        <p:spPr bwMode="auto">
          <a:xfrm>
            <a:off x="25655" y="1178804"/>
            <a:ext cx="16409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ea typeface="Times New Roman" pitchFamily="18" charset="0"/>
                <a:cs typeface="Times New Roman" pitchFamily="18" charset="0"/>
              </a:rPr>
              <a:t>Question:</a:t>
            </a:r>
            <a:endParaRPr kumimoji="0" lang="en-US" sz="2800" b="1" i="0" u="none" strike="noStrike" cap="none" normalizeH="0" baseline="0" dirty="0">
              <a:ln>
                <a:noFill/>
              </a:ln>
              <a:solidFill>
                <a:schemeClr val="tx1"/>
              </a:solidFill>
              <a:effectLst/>
              <a:cs typeface="Arial" pitchFamily="34" charset="0"/>
            </a:endParaRPr>
          </a:p>
        </p:txBody>
      </p:sp>
      <p:sp>
        <p:nvSpPr>
          <p:cNvPr id="23" name="Rectangle 48"/>
          <p:cNvSpPr>
            <a:spLocks noChangeArrowheads="1"/>
          </p:cNvSpPr>
          <p:nvPr/>
        </p:nvSpPr>
        <p:spPr bwMode="auto">
          <a:xfrm>
            <a:off x="15823" y="1896453"/>
            <a:ext cx="20410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ea typeface="Times New Roman" pitchFamily="18" charset="0"/>
                <a:cs typeface="Times New Roman" pitchFamily="18" charset="0"/>
              </a:rPr>
              <a:t>Solution: </a:t>
            </a:r>
            <a:r>
              <a:rPr kumimoji="0" lang="en-US" sz="2200" i="0" u="none" strike="noStrike" cap="none" normalizeH="0" baseline="0" dirty="0">
                <a:ln>
                  <a:noFill/>
                </a:ln>
                <a:solidFill>
                  <a:schemeClr val="tx1"/>
                </a:solidFill>
                <a:effectLst/>
                <a:ea typeface="Times New Roman" pitchFamily="18" charset="0"/>
                <a:cs typeface="Times New Roman" pitchFamily="18" charset="0"/>
              </a:rPr>
              <a:t>Let</a:t>
            </a:r>
            <a:r>
              <a:rPr kumimoji="0" lang="en-US" sz="2800" b="0" i="0" u="none" strike="noStrike" cap="none" normalizeH="0" baseline="0" dirty="0">
                <a:ln>
                  <a:noFill/>
                </a:ln>
                <a:solidFill>
                  <a:schemeClr val="tx1"/>
                </a:solidFill>
                <a:effectLst/>
                <a:ea typeface="Times New Roman" pitchFamily="18" charset="0"/>
                <a:cs typeface="Times New Roman" pitchFamily="18" charset="0"/>
              </a:rPr>
              <a:t> </a:t>
            </a:r>
            <a:endParaRPr kumimoji="0" lang="en-US" sz="2800" b="0" i="0" u="none" strike="noStrike" cap="none" normalizeH="0" baseline="0" dirty="0">
              <a:ln>
                <a:noFill/>
              </a:ln>
              <a:solidFill>
                <a:schemeClr val="tx1"/>
              </a:solidFill>
              <a:effectLst/>
              <a:cs typeface="Arial" pitchFamily="34" charset="0"/>
            </a:endParaRPr>
          </a:p>
        </p:txBody>
      </p:sp>
      <p:sp>
        <p:nvSpPr>
          <p:cNvPr id="24" name="Rectangle 49"/>
          <p:cNvSpPr>
            <a:spLocks noChangeArrowheads="1"/>
          </p:cNvSpPr>
          <p:nvPr/>
        </p:nvSpPr>
        <p:spPr bwMode="auto">
          <a:xfrm>
            <a:off x="3352800" y="1999611"/>
            <a:ext cx="7425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ea typeface="Times New Roman" pitchFamily="18" charset="0"/>
                <a:cs typeface="Times New Roman" pitchFamily="18" charset="0"/>
              </a:rPr>
              <a:t> and </a:t>
            </a:r>
            <a:endParaRPr kumimoji="0" lang="en-US" sz="2200" b="0" i="0" u="none" strike="noStrike" cap="none" normalizeH="0" baseline="0" dirty="0">
              <a:ln>
                <a:noFill/>
              </a:ln>
              <a:solidFill>
                <a:schemeClr val="tx1"/>
              </a:solidFill>
              <a:effectLst/>
              <a:cs typeface="Arial" pitchFamily="34" charset="0"/>
            </a:endParaRPr>
          </a:p>
        </p:txBody>
      </p:sp>
      <p:sp>
        <p:nvSpPr>
          <p:cNvPr id="30" name="Rectangle 55"/>
          <p:cNvSpPr>
            <a:spLocks noChangeArrowheads="1"/>
          </p:cNvSpPr>
          <p:nvPr/>
        </p:nvSpPr>
        <p:spPr bwMode="auto">
          <a:xfrm>
            <a:off x="1924932" y="5258498"/>
            <a:ext cx="666573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just" fontAlgn="base">
              <a:spcBef>
                <a:spcPct val="0"/>
              </a:spcBef>
              <a:spcAft>
                <a:spcPct val="0"/>
              </a:spcAft>
            </a:pPr>
            <a:r>
              <a:rPr kumimoji="0" lang="en-US" sz="2200" b="0" i="0" u="none" strike="noStrike" cap="none" normalizeH="0" baseline="0" dirty="0">
                <a:ln>
                  <a:noFill/>
                </a:ln>
                <a:solidFill>
                  <a:schemeClr val="tx1"/>
                </a:solidFill>
                <a:effectLst/>
                <a:ea typeface="Times New Roman" pitchFamily="18" charset="0"/>
                <a:cs typeface="Times New Roman" pitchFamily="18" charset="0"/>
              </a:rPr>
              <a:t> </a:t>
            </a:r>
            <a:r>
              <a:rPr lang="en-US" sz="2200" dirty="0">
                <a:ea typeface="Times New Roman" pitchFamily="18" charset="0"/>
                <a:cs typeface="Times New Roman" pitchFamily="18" charset="0"/>
              </a:rPr>
              <a:t>= 0 + 0 (since </a:t>
            </a:r>
            <a:r>
              <a:rPr kumimoji="0" lang="en-US" sz="2200" b="0" i="0" u="none" strike="noStrike" cap="none" normalizeH="0" baseline="0" dirty="0">
                <a:ln>
                  <a:noFill/>
                </a:ln>
                <a:solidFill>
                  <a:schemeClr val="tx1"/>
                </a:solidFill>
                <a:effectLst/>
                <a:ea typeface="Times New Roman" pitchFamily="18" charset="0"/>
                <a:cs typeface="Times New Roman" pitchFamily="18" charset="0"/>
              </a:rPr>
              <a:t>are homogenous functions of degree zero)</a:t>
            </a:r>
            <a:endParaRPr kumimoji="0" lang="en-US" sz="2200" b="0" i="0" u="none" strike="noStrike" cap="none" normalizeH="0" baseline="0" dirty="0">
              <a:ln>
                <a:noFill/>
              </a:ln>
              <a:solidFill>
                <a:schemeClr val="tx1"/>
              </a:solidFill>
              <a:effectLst/>
              <a:cs typeface="Arial" pitchFamily="34" charset="0"/>
            </a:endParaRPr>
          </a:p>
        </p:txBody>
      </p:sp>
      <p:sp>
        <p:nvSpPr>
          <p:cNvPr id="33" name="Rectangle 47"/>
          <p:cNvSpPr>
            <a:spLocks noChangeArrowheads="1"/>
          </p:cNvSpPr>
          <p:nvPr/>
        </p:nvSpPr>
        <p:spPr bwMode="auto">
          <a:xfrm>
            <a:off x="4261875" y="1224971"/>
            <a:ext cx="156972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ea typeface="Times New Roman" pitchFamily="18" charset="0"/>
                <a:cs typeface="Times New Roman" pitchFamily="18" charset="0"/>
              </a:rPr>
              <a:t>, prove that </a:t>
            </a:r>
            <a:endParaRPr kumimoji="0" lang="en-US" sz="2200" b="0" i="0" u="none" strike="noStrike" cap="none" normalizeH="0" baseline="0" dirty="0">
              <a:ln>
                <a:noFill/>
              </a:ln>
              <a:solidFill>
                <a:schemeClr val="tx1"/>
              </a:solidFill>
              <a:effectLst/>
              <a:cs typeface="Arial" pitchFamily="34" charset="0"/>
            </a:endParaRPr>
          </a:p>
        </p:txBody>
      </p:sp>
      <p:pic>
        <p:nvPicPr>
          <p:cNvPr id="19" name="Picture 2" descr="E:\NIET\Project\xLogo11.png.pagespeed.ic.pydHLuCQEZ.png"/>
          <p:cNvPicPr>
            <a:picLocks noChangeAspect="1" noChangeArrowheads="1"/>
          </p:cNvPicPr>
          <p:nvPr/>
        </p:nvPicPr>
        <p:blipFill>
          <a:blip r:embed="rId17"/>
          <a:srcRect/>
          <a:stretch>
            <a:fillRect/>
          </a:stretch>
        </p:blipFill>
        <p:spPr bwMode="auto">
          <a:xfrm>
            <a:off x="0" y="0"/>
            <a:ext cx="1447800" cy="817163"/>
          </a:xfrm>
          <a:prstGeom prst="rect">
            <a:avLst/>
          </a:prstGeom>
          <a:noFill/>
        </p:spPr>
      </p:pic>
      <p:sp>
        <p:nvSpPr>
          <p:cNvPr id="2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400" b="1" dirty="0">
                <a:solidFill>
                  <a:schemeClr val="tx1"/>
                </a:solidFill>
                <a:cs typeface="Times New Roman" pitchFamily="18" charset="0"/>
              </a:rPr>
              <a:t>Example 1</a:t>
            </a:r>
          </a:p>
        </p:txBody>
      </p:sp>
      <p:sp>
        <p:nvSpPr>
          <p:cNvPr id="2" name="Rectangle 1"/>
          <p:cNvSpPr/>
          <p:nvPr/>
        </p:nvSpPr>
        <p:spPr>
          <a:xfrm>
            <a:off x="1666617" y="1283535"/>
            <a:ext cx="312906" cy="369332"/>
          </a:xfrm>
          <a:prstGeom prst="rect">
            <a:avLst/>
          </a:prstGeom>
        </p:spPr>
        <p:txBody>
          <a:bodyPr wrap="none">
            <a:spAutoFit/>
          </a:bodyPr>
          <a:lstStyle/>
          <a:p>
            <a:r>
              <a:rPr lang="en-US" dirty="0">
                <a:ea typeface="Times New Roman" pitchFamily="18" charset="0"/>
                <a:cs typeface="Times New Roman" pitchFamily="18" charset="0"/>
              </a:rPr>
              <a:t>If</a:t>
            </a:r>
            <a:endParaRPr lang="en-US" dirty="0"/>
          </a:p>
        </p:txBody>
      </p:sp>
    </p:spTree>
    <p:extLst>
      <p:ext uri="{BB962C8B-B14F-4D97-AF65-F5344CB8AC3E}">
        <p14:creationId xmlns:p14="http://schemas.microsoft.com/office/powerpoint/2010/main" val="170851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p:bldP spid="23" grpId="0"/>
      <p:bldP spid="24" grpId="0"/>
      <p:bldP spid="30" grpId="0"/>
      <p:bldP spid="33" grpId="0"/>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5"/>
          <p:cNvSpPr>
            <a:spLocks noGrp="1"/>
          </p:cNvSpPr>
          <p:nvPr>
            <p:ph type="dt" sz="half" idx="10"/>
          </p:nvPr>
        </p:nvSpPr>
        <p:spPr>
          <a:xfrm>
            <a:off x="457200" y="6356350"/>
            <a:ext cx="2133600" cy="365125"/>
          </a:xfrm>
        </p:spPr>
        <p:txBody>
          <a:bodyPr/>
          <a:lstStyle/>
          <a:p>
            <a:fld id="{7817CCF2-CD27-4328-88DB-9F3A2F441BC4}" type="datetime1">
              <a:rPr lang="en-US" smtClean="0"/>
              <a:pPr/>
              <a:t>2/13/2021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94</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6" name="Rectangle 36"/>
          <p:cNvSpPr>
            <a:spLocks noChangeArrowheads="1"/>
          </p:cNvSpPr>
          <p:nvPr/>
        </p:nvSpPr>
        <p:spPr bwMode="auto">
          <a:xfrm>
            <a:off x="3395789" y="1217663"/>
            <a:ext cx="21672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ea typeface="Times New Roman" pitchFamily="18" charset="0"/>
                <a:cs typeface="Times New Roman" pitchFamily="18" charset="0"/>
              </a:rPr>
              <a:t>.</a:t>
            </a:r>
            <a:endParaRPr kumimoji="0" lang="en-US" sz="1800" b="0" i="0" u="none" strike="noStrike" cap="none" normalizeH="0" baseline="0">
              <a:ln>
                <a:noFill/>
              </a:ln>
              <a:solidFill>
                <a:schemeClr val="tx1"/>
              </a:solidFill>
              <a:effectLst/>
              <a:cs typeface="Arial"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32923227"/>
              </p:ext>
            </p:extLst>
          </p:nvPr>
        </p:nvGraphicFramePr>
        <p:xfrm>
          <a:off x="2133600" y="1152786"/>
          <a:ext cx="992187" cy="719138"/>
        </p:xfrm>
        <a:graphic>
          <a:graphicData uri="http://schemas.openxmlformats.org/presentationml/2006/ole">
            <mc:AlternateContent xmlns:mc="http://schemas.openxmlformats.org/markup-compatibility/2006">
              <mc:Choice xmlns:v="urn:schemas-microsoft-com:vml" Requires="v">
                <p:oleObj spid="_x0000_s39937" name="Equation" r:id="rId3" imgW="609480" imgH="444240" progId="Equation.DSMT4">
                  <p:embed/>
                </p:oleObj>
              </mc:Choice>
              <mc:Fallback>
                <p:oleObj name="Equation" r:id="rId3" imgW="609480" imgH="444240" progId="Equation.DSMT4">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152786"/>
                        <a:ext cx="992187" cy="71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041259472"/>
              </p:ext>
            </p:extLst>
          </p:nvPr>
        </p:nvGraphicFramePr>
        <p:xfrm>
          <a:off x="5153565" y="1201073"/>
          <a:ext cx="1152525" cy="650875"/>
        </p:xfrm>
        <a:graphic>
          <a:graphicData uri="http://schemas.openxmlformats.org/presentationml/2006/ole">
            <mc:AlternateContent xmlns:mc="http://schemas.openxmlformats.org/markup-compatibility/2006">
              <mc:Choice xmlns:v="urn:schemas-microsoft-com:vml" Requires="v">
                <p:oleObj spid="_x0000_s39938" name="Equation" r:id="rId5" imgW="736560" imgH="419040" progId="Equation.DSMT4">
                  <p:embed/>
                </p:oleObj>
              </mc:Choice>
              <mc:Fallback>
                <p:oleObj name="Equation" r:id="rId5" imgW="736560" imgH="419040" progId="Equation.DSMT4">
                  <p:embed/>
                  <p:pic>
                    <p:nvPicPr>
                      <p:cNvPr id="13"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3565" y="1201073"/>
                        <a:ext cx="1152525" cy="650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46"/>
          <p:cNvSpPr>
            <a:spLocks noChangeArrowheads="1"/>
          </p:cNvSpPr>
          <p:nvPr/>
        </p:nvSpPr>
        <p:spPr bwMode="auto">
          <a:xfrm>
            <a:off x="25655" y="1178804"/>
            <a:ext cx="16409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ea typeface="Times New Roman" pitchFamily="18" charset="0"/>
                <a:cs typeface="Times New Roman" pitchFamily="18" charset="0"/>
              </a:rPr>
              <a:t>Question:</a:t>
            </a:r>
            <a:endParaRPr kumimoji="0" lang="en-US" sz="2800" b="1" i="0" u="none" strike="noStrike" cap="none" normalizeH="0" baseline="0" dirty="0">
              <a:ln>
                <a:noFill/>
              </a:ln>
              <a:solidFill>
                <a:schemeClr val="tx1"/>
              </a:solidFill>
              <a:effectLst/>
              <a:cs typeface="Arial" pitchFamily="34" charset="0"/>
            </a:endParaRPr>
          </a:p>
        </p:txBody>
      </p:sp>
      <p:sp>
        <p:nvSpPr>
          <p:cNvPr id="23" name="Rectangle 48"/>
          <p:cNvSpPr>
            <a:spLocks noChangeArrowheads="1"/>
          </p:cNvSpPr>
          <p:nvPr/>
        </p:nvSpPr>
        <p:spPr bwMode="auto">
          <a:xfrm>
            <a:off x="192185" y="1896453"/>
            <a:ext cx="168828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ea typeface="Times New Roman" pitchFamily="18" charset="0"/>
                <a:cs typeface="Times New Roman" pitchFamily="18" charset="0"/>
              </a:rPr>
              <a:t>Solution: </a:t>
            </a:r>
            <a:r>
              <a:rPr kumimoji="0" lang="en-US" sz="2800" b="0" i="0" u="none" strike="noStrike" cap="none" normalizeH="0" baseline="0" dirty="0">
                <a:ln>
                  <a:noFill/>
                </a:ln>
                <a:solidFill>
                  <a:schemeClr val="tx1"/>
                </a:solidFill>
                <a:effectLst/>
                <a:ea typeface="Times New Roman" pitchFamily="18" charset="0"/>
                <a:cs typeface="Times New Roman" pitchFamily="18" charset="0"/>
              </a:rPr>
              <a:t> </a:t>
            </a:r>
            <a:endParaRPr kumimoji="0" lang="en-US" sz="2800" b="0" i="0" u="none" strike="noStrike" cap="none" normalizeH="0" baseline="0" dirty="0">
              <a:ln>
                <a:noFill/>
              </a:ln>
              <a:solidFill>
                <a:schemeClr val="tx1"/>
              </a:solidFill>
              <a:effectLst/>
              <a:cs typeface="Arial" pitchFamily="34" charset="0"/>
            </a:endParaRPr>
          </a:p>
        </p:txBody>
      </p:sp>
      <p:sp>
        <p:nvSpPr>
          <p:cNvPr id="30" name="Rectangle 55"/>
          <p:cNvSpPr>
            <a:spLocks noChangeArrowheads="1"/>
          </p:cNvSpPr>
          <p:nvPr/>
        </p:nvSpPr>
        <p:spPr bwMode="auto">
          <a:xfrm>
            <a:off x="1874781" y="3047999"/>
            <a:ext cx="541667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just" fontAlgn="base">
              <a:spcBef>
                <a:spcPct val="0"/>
              </a:spcBef>
              <a:spcAft>
                <a:spcPct val="0"/>
              </a:spcAft>
            </a:pPr>
            <a:r>
              <a:rPr kumimoji="0" lang="en-US" sz="2200" b="0" i="0" u="none" strike="noStrike" cap="none" normalizeH="0" baseline="0" dirty="0">
                <a:ln>
                  <a:noFill/>
                </a:ln>
                <a:solidFill>
                  <a:schemeClr val="tx1"/>
                </a:solidFill>
                <a:effectLst/>
                <a:ea typeface="Times New Roman" pitchFamily="18" charset="0"/>
                <a:cs typeface="Times New Roman" pitchFamily="18" charset="0"/>
              </a:rPr>
              <a:t>Here</a:t>
            </a:r>
            <a:r>
              <a:rPr kumimoji="0" lang="en-US" sz="2200" b="0" i="0" u="none" strike="noStrike" cap="none" normalizeH="0" dirty="0">
                <a:ln>
                  <a:noFill/>
                </a:ln>
                <a:solidFill>
                  <a:schemeClr val="tx1"/>
                </a:solidFill>
                <a:effectLst/>
                <a:ea typeface="Times New Roman" pitchFamily="18" charset="0"/>
                <a:cs typeface="Times New Roman" pitchFamily="18" charset="0"/>
              </a:rPr>
              <a:t> u is a </a:t>
            </a:r>
            <a:r>
              <a:rPr kumimoji="0" lang="en-US" sz="2200" b="0" i="0" u="none" strike="noStrike" cap="none" normalizeH="0" baseline="0" dirty="0">
                <a:ln>
                  <a:noFill/>
                </a:ln>
                <a:solidFill>
                  <a:schemeClr val="tx1"/>
                </a:solidFill>
                <a:effectLst/>
                <a:ea typeface="Times New Roman" pitchFamily="18" charset="0"/>
                <a:cs typeface="Times New Roman" pitchFamily="18" charset="0"/>
              </a:rPr>
              <a:t>homogenous functions of degree </a:t>
            </a:r>
            <a:r>
              <a:rPr lang="en-US" sz="2200" dirty="0">
                <a:ea typeface="Times New Roman" pitchFamily="18" charset="0"/>
                <a:cs typeface="Times New Roman" pitchFamily="18" charset="0"/>
              </a:rPr>
              <a:t>3</a:t>
            </a:r>
            <a:endParaRPr kumimoji="0" lang="en-US" sz="2200" b="0" i="0" u="none" strike="noStrike" cap="none" normalizeH="0" baseline="0" dirty="0">
              <a:ln>
                <a:noFill/>
              </a:ln>
              <a:solidFill>
                <a:schemeClr val="tx1"/>
              </a:solidFill>
              <a:effectLst/>
              <a:cs typeface="Arial" pitchFamily="34" charset="0"/>
            </a:endParaRPr>
          </a:p>
        </p:txBody>
      </p:sp>
      <p:sp>
        <p:nvSpPr>
          <p:cNvPr id="33" name="Rectangle 47"/>
          <p:cNvSpPr>
            <a:spLocks noChangeArrowheads="1"/>
          </p:cNvSpPr>
          <p:nvPr/>
        </p:nvSpPr>
        <p:spPr bwMode="auto">
          <a:xfrm>
            <a:off x="3277415" y="1270344"/>
            <a:ext cx="140294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ea typeface="Times New Roman" pitchFamily="18" charset="0"/>
                <a:cs typeface="Times New Roman" pitchFamily="18" charset="0"/>
              </a:rPr>
              <a:t>, </a:t>
            </a:r>
            <a:r>
              <a:rPr lang="en-US" sz="2200" dirty="0">
                <a:ea typeface="Times New Roman" pitchFamily="18" charset="0"/>
                <a:cs typeface="Times New Roman" pitchFamily="18" charset="0"/>
              </a:rPr>
              <a:t>Then find</a:t>
            </a:r>
            <a:endParaRPr kumimoji="0" lang="en-US" sz="2200" b="0" i="0" u="none" strike="noStrike" cap="none" normalizeH="0" baseline="0" dirty="0">
              <a:ln>
                <a:noFill/>
              </a:ln>
              <a:solidFill>
                <a:schemeClr val="tx1"/>
              </a:solidFill>
              <a:effectLst/>
              <a:cs typeface="Arial" pitchFamily="34" charset="0"/>
            </a:endParaRPr>
          </a:p>
        </p:txBody>
      </p:sp>
      <p:pic>
        <p:nvPicPr>
          <p:cNvPr id="19"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
        <p:nvSpPr>
          <p:cNvPr id="2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400" b="1" dirty="0">
                <a:solidFill>
                  <a:schemeClr val="tx1"/>
                </a:solidFill>
                <a:cs typeface="Times New Roman" pitchFamily="18" charset="0"/>
              </a:rPr>
              <a:t>Example 2</a:t>
            </a:r>
          </a:p>
        </p:txBody>
      </p:sp>
      <p:sp>
        <p:nvSpPr>
          <p:cNvPr id="2" name="Rectangle 1"/>
          <p:cNvSpPr/>
          <p:nvPr/>
        </p:nvSpPr>
        <p:spPr>
          <a:xfrm>
            <a:off x="1666617" y="1283535"/>
            <a:ext cx="312906" cy="369332"/>
          </a:xfrm>
          <a:prstGeom prst="rect">
            <a:avLst/>
          </a:prstGeom>
        </p:spPr>
        <p:txBody>
          <a:bodyPr wrap="none">
            <a:spAutoFit/>
          </a:bodyPr>
          <a:lstStyle/>
          <a:p>
            <a:r>
              <a:rPr lang="en-US" dirty="0">
                <a:ea typeface="Times New Roman" pitchFamily="18" charset="0"/>
                <a:cs typeface="Times New Roman" pitchFamily="18" charset="0"/>
              </a:rPr>
              <a:t>If</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317920723"/>
              </p:ext>
            </p:extLst>
          </p:nvPr>
        </p:nvGraphicFramePr>
        <p:xfrm>
          <a:off x="2004758" y="2147827"/>
          <a:ext cx="2998788" cy="719138"/>
        </p:xfrm>
        <a:graphic>
          <a:graphicData uri="http://schemas.openxmlformats.org/presentationml/2006/ole">
            <mc:AlternateContent xmlns:mc="http://schemas.openxmlformats.org/markup-compatibility/2006">
              <mc:Choice xmlns:v="urn:schemas-microsoft-com:vml" Requires="v">
                <p:oleObj spid="_x0000_s39939" name="Equation" r:id="rId8" imgW="1841400" imgH="444240" progId="Equation.DSMT4">
                  <p:embed/>
                </p:oleObj>
              </mc:Choice>
              <mc:Fallback>
                <p:oleObj name="Equation" r:id="rId8" imgW="1841400" imgH="444240" progId="Equation.DSMT4">
                  <p:embed/>
                  <p:pic>
                    <p:nvPicPr>
                      <p:cNvPr id="3"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4758" y="2147827"/>
                        <a:ext cx="2998788" cy="71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931138835"/>
              </p:ext>
            </p:extLst>
          </p:nvPr>
        </p:nvGraphicFramePr>
        <p:xfrm>
          <a:off x="2144713" y="3867150"/>
          <a:ext cx="2831528" cy="781050"/>
        </p:xfrm>
        <a:graphic>
          <a:graphicData uri="http://schemas.openxmlformats.org/presentationml/2006/ole">
            <mc:AlternateContent xmlns:mc="http://schemas.openxmlformats.org/markup-compatibility/2006">
              <mc:Choice xmlns:v="urn:schemas-microsoft-com:vml" Requires="v">
                <p:oleObj spid="_x0000_s39940" name="Equation" r:id="rId10" imgW="1600200" imgH="444240" progId="Equation.DSMT4">
                  <p:embed/>
                </p:oleObj>
              </mc:Choice>
              <mc:Fallback>
                <p:oleObj name="Equation" r:id="rId10" imgW="1600200" imgH="444240" progId="Equation.DSMT4">
                  <p:embed/>
                  <p:pic>
                    <p:nvPicPr>
                      <p:cNvPr id="4"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44713" y="3867150"/>
                        <a:ext cx="2831528"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734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p:bldP spid="23" grpId="0"/>
      <p:bldP spid="30" grpId="0"/>
      <p:bldP spid="33" grpId="0"/>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4"/>
          <p:cNvGraphicFramePr>
            <a:graphicFrameLocks noChangeAspect="1"/>
          </p:cNvGraphicFramePr>
          <p:nvPr>
            <p:extLst>
              <p:ext uri="{D42A27DB-BD31-4B8C-83A1-F6EECF244321}">
                <p14:modId xmlns:p14="http://schemas.microsoft.com/office/powerpoint/2010/main" val="104052984"/>
              </p:ext>
            </p:extLst>
          </p:nvPr>
        </p:nvGraphicFramePr>
        <p:xfrm>
          <a:off x="714801" y="1115167"/>
          <a:ext cx="7772400" cy="1586595"/>
        </p:xfrm>
        <a:graphic>
          <a:graphicData uri="http://schemas.openxmlformats.org/presentationml/2006/ole">
            <mc:AlternateContent xmlns:mc="http://schemas.openxmlformats.org/markup-compatibility/2006">
              <mc:Choice xmlns:v="urn:schemas-microsoft-com:vml" Requires="v">
                <p:oleObj spid="_x0000_s40961" name="Equation" r:id="rId3" imgW="3263760" imgH="939600" progId="Equation.DSMT4">
                  <p:embed/>
                </p:oleObj>
              </mc:Choice>
              <mc:Fallback>
                <p:oleObj name="Equation" r:id="rId3" imgW="3263760" imgH="939600" progId="Equation.DSMT4">
                  <p:embed/>
                  <p:pic>
                    <p:nvPicPr>
                      <p:cNvPr id="2048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801" y="1115167"/>
                        <a:ext cx="7772400" cy="15865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400" b="1" dirty="0">
                <a:solidFill>
                  <a:schemeClr val="tx1"/>
                </a:solidFill>
                <a:cs typeface="Times New Roman" pitchFamily="18" charset="0"/>
              </a:rPr>
              <a:t>Example 3</a:t>
            </a:r>
          </a:p>
        </p:txBody>
      </p:sp>
      <p:sp>
        <p:nvSpPr>
          <p:cNvPr id="10" name="Date Placeholder 5"/>
          <p:cNvSpPr>
            <a:spLocks noGrp="1"/>
          </p:cNvSpPr>
          <p:nvPr>
            <p:ph type="dt" sz="half" idx="10"/>
          </p:nvPr>
        </p:nvSpPr>
        <p:spPr>
          <a:xfrm>
            <a:off x="457200" y="6356350"/>
            <a:ext cx="2133600" cy="365125"/>
          </a:xfrm>
        </p:spPr>
        <p:txBody>
          <a:bodyPr/>
          <a:lstStyle/>
          <a:p>
            <a:fld id="{1B46D1B4-CCD9-4835-AFCE-97ABB94A7E0D}" type="datetime1">
              <a:rPr lang="en-US" smtClean="0"/>
              <a:pPr/>
              <a:t>2/13/2021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95</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1048847801"/>
              </p:ext>
            </p:extLst>
          </p:nvPr>
        </p:nvGraphicFramePr>
        <p:xfrm>
          <a:off x="1600200" y="2855421"/>
          <a:ext cx="4419600" cy="1156087"/>
        </p:xfrm>
        <a:graphic>
          <a:graphicData uri="http://schemas.openxmlformats.org/presentationml/2006/ole">
            <mc:AlternateContent xmlns:mc="http://schemas.openxmlformats.org/markup-compatibility/2006">
              <mc:Choice xmlns:v="urn:schemas-microsoft-com:vml" Requires="v">
                <p:oleObj spid="_x0000_s40962" name="Equation" r:id="rId6" imgW="1765080" imgH="660240" progId="Equation.DSMT4">
                  <p:embed/>
                </p:oleObj>
              </mc:Choice>
              <mc:Fallback>
                <p:oleObj name="Equation" r:id="rId6" imgW="1765080" imgH="660240" progId="Equation.DSMT4">
                  <p:embed/>
                  <p:pic>
                    <p:nvPicPr>
                      <p:cNvPr id="2"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2855421"/>
                        <a:ext cx="4419600" cy="1156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p:nvPr/>
        </p:nvSpPr>
        <p:spPr>
          <a:xfrm>
            <a:off x="113780" y="2971800"/>
            <a:ext cx="1524776" cy="523220"/>
          </a:xfrm>
          <a:prstGeom prst="rect">
            <a:avLst/>
          </a:prstGeom>
          <a:noFill/>
        </p:spPr>
        <p:txBody>
          <a:bodyPr wrap="none" rtlCol="0">
            <a:spAutoFit/>
          </a:bodyPr>
          <a:lstStyle/>
          <a:p>
            <a:r>
              <a:rPr lang="en-US" sz="2800" b="1" dirty="0"/>
              <a:t>Solution:</a:t>
            </a:r>
          </a:p>
        </p:txBody>
      </p:sp>
      <p:graphicFrame>
        <p:nvGraphicFramePr>
          <p:cNvPr id="4" name="Object 3"/>
          <p:cNvGraphicFramePr>
            <a:graphicFrameLocks noChangeAspect="1"/>
          </p:cNvGraphicFramePr>
          <p:nvPr>
            <p:extLst>
              <p:ext uri="{D42A27DB-BD31-4B8C-83A1-F6EECF244321}">
                <p14:modId xmlns:p14="http://schemas.microsoft.com/office/powerpoint/2010/main" val="2889157475"/>
              </p:ext>
            </p:extLst>
          </p:nvPr>
        </p:nvGraphicFramePr>
        <p:xfrm>
          <a:off x="914400" y="3657600"/>
          <a:ext cx="5638800" cy="864132"/>
        </p:xfrm>
        <a:graphic>
          <a:graphicData uri="http://schemas.openxmlformats.org/presentationml/2006/ole">
            <mc:AlternateContent xmlns:mc="http://schemas.openxmlformats.org/markup-compatibility/2006">
              <mc:Choice xmlns:v="urn:schemas-microsoft-com:vml" Requires="v">
                <p:oleObj spid="_x0000_s40963" name="Equation" r:id="rId8" imgW="2286000" imgH="444240" progId="Equation.DSMT4">
                  <p:embed/>
                </p:oleObj>
              </mc:Choice>
              <mc:Fallback>
                <p:oleObj name="Equation" r:id="rId8" imgW="2286000" imgH="444240" progId="Equation.DSMT4">
                  <p:embed/>
                  <p:pic>
                    <p:nvPicPr>
                      <p:cNvPr id="4"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 y="3657600"/>
                        <a:ext cx="5638800" cy="8641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845365482"/>
              </p:ext>
            </p:extLst>
          </p:nvPr>
        </p:nvGraphicFramePr>
        <p:xfrm>
          <a:off x="914400" y="4419600"/>
          <a:ext cx="6019800" cy="1786146"/>
        </p:xfrm>
        <a:graphic>
          <a:graphicData uri="http://schemas.openxmlformats.org/presentationml/2006/ole">
            <mc:AlternateContent xmlns:mc="http://schemas.openxmlformats.org/markup-compatibility/2006">
              <mc:Choice xmlns:v="urn:schemas-microsoft-com:vml" Requires="v">
                <p:oleObj spid="_x0000_s40964" name="Equation" r:id="rId10" imgW="2628720" imgH="990360" progId="Equation.DSMT4">
                  <p:embed/>
                </p:oleObj>
              </mc:Choice>
              <mc:Fallback>
                <p:oleObj name="Equation" r:id="rId10" imgW="2628720" imgH="990360" progId="Equation.DSMT4">
                  <p:embed/>
                  <p:pic>
                    <p:nvPicPr>
                      <p:cNvPr id="5"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4400" y="4419600"/>
                        <a:ext cx="6019800" cy="17861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56165" y="853557"/>
            <a:ext cx="1640962" cy="523220"/>
          </a:xfrm>
          <a:prstGeom prst="rect">
            <a:avLst/>
          </a:prstGeom>
          <a:noFill/>
        </p:spPr>
        <p:txBody>
          <a:bodyPr wrap="none" rtlCol="0">
            <a:spAutoFit/>
          </a:bodyPr>
          <a:lstStyle/>
          <a:p>
            <a:r>
              <a:rPr lang="en-US" sz="2800" b="1" dirty="0"/>
              <a:t>Question:</a:t>
            </a:r>
          </a:p>
        </p:txBody>
      </p:sp>
    </p:spTree>
    <p:extLst>
      <p:ext uri="{BB962C8B-B14F-4D97-AF65-F5344CB8AC3E}">
        <p14:creationId xmlns:p14="http://schemas.microsoft.com/office/powerpoint/2010/main" val="343577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482"/>
                                        </p:tgtEl>
                                        <p:attrNameLst>
                                          <p:attrName>style.visibility</p:attrName>
                                        </p:attrNameLst>
                                      </p:cBhvr>
                                      <p:to>
                                        <p:strVal val="visible"/>
                                      </p:to>
                                    </p:set>
                                    <p:animEffect transition="in" filter="fade">
                                      <p:cBhvr>
                                        <p:cTn id="12" dur="500"/>
                                        <p:tgtEl>
                                          <p:spTgt spid="204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3"/>
          <p:cNvGraphicFramePr>
            <a:graphicFrameLocks noChangeAspect="1"/>
          </p:cNvGraphicFramePr>
          <p:nvPr>
            <p:extLst>
              <p:ext uri="{D42A27DB-BD31-4B8C-83A1-F6EECF244321}">
                <p14:modId xmlns:p14="http://schemas.microsoft.com/office/powerpoint/2010/main" val="1298730080"/>
              </p:ext>
            </p:extLst>
          </p:nvPr>
        </p:nvGraphicFramePr>
        <p:xfrm>
          <a:off x="381000" y="2286000"/>
          <a:ext cx="5562600" cy="721927"/>
        </p:xfrm>
        <a:graphic>
          <a:graphicData uri="http://schemas.openxmlformats.org/presentationml/2006/ole">
            <mc:AlternateContent xmlns:mc="http://schemas.openxmlformats.org/markup-compatibility/2006">
              <mc:Choice xmlns:v="urn:schemas-microsoft-com:vml" Requires="v">
                <p:oleObj spid="_x0000_s41985" name="Equation" r:id="rId4" imgW="2857320" imgH="469800" progId="Equation.DSMT4">
                  <p:embed/>
                </p:oleObj>
              </mc:Choice>
              <mc:Fallback>
                <p:oleObj name="Equation" r:id="rId4" imgW="2857320" imgH="469800" progId="Equation.DSMT4">
                  <p:embed/>
                  <p:pic>
                    <p:nvPicPr>
                      <p:cNvPr id="2150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286000"/>
                        <a:ext cx="5562600" cy="7219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7" name="Object 3"/>
          <p:cNvGraphicFramePr>
            <a:graphicFrameLocks noChangeAspect="1"/>
          </p:cNvGraphicFramePr>
          <p:nvPr>
            <p:extLst>
              <p:ext uri="{D42A27DB-BD31-4B8C-83A1-F6EECF244321}">
                <p14:modId xmlns:p14="http://schemas.microsoft.com/office/powerpoint/2010/main" val="1429334788"/>
              </p:ext>
            </p:extLst>
          </p:nvPr>
        </p:nvGraphicFramePr>
        <p:xfrm>
          <a:off x="228600" y="5257800"/>
          <a:ext cx="6705600" cy="1140246"/>
        </p:xfrm>
        <a:graphic>
          <a:graphicData uri="http://schemas.openxmlformats.org/presentationml/2006/ole">
            <mc:AlternateContent xmlns:mc="http://schemas.openxmlformats.org/markup-compatibility/2006">
              <mc:Choice xmlns:v="urn:schemas-microsoft-com:vml" Requires="v">
                <p:oleObj spid="_x0000_s41986" name="Equation" r:id="rId6" imgW="2387600" imgH="660400" progId="Equation.DSMT4">
                  <p:embed/>
                </p:oleObj>
              </mc:Choice>
              <mc:Fallback>
                <p:oleObj name="Equation" r:id="rId6" imgW="2387600" imgH="660400" progId="Equation.DSMT4">
                  <p:embed/>
                  <p:pic>
                    <p:nvPicPr>
                      <p:cNvPr id="2150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5257800"/>
                        <a:ext cx="6705600" cy="11402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4" name="Object 4"/>
          <p:cNvGraphicFramePr>
            <a:graphicFrameLocks noChangeAspect="1"/>
          </p:cNvGraphicFramePr>
          <p:nvPr>
            <p:extLst>
              <p:ext uri="{D42A27DB-BD31-4B8C-83A1-F6EECF244321}">
                <p14:modId xmlns:p14="http://schemas.microsoft.com/office/powerpoint/2010/main" val="2281351159"/>
              </p:ext>
            </p:extLst>
          </p:nvPr>
        </p:nvGraphicFramePr>
        <p:xfrm>
          <a:off x="381000" y="727362"/>
          <a:ext cx="7315200" cy="729252"/>
        </p:xfrm>
        <a:graphic>
          <a:graphicData uri="http://schemas.openxmlformats.org/presentationml/2006/ole">
            <mc:AlternateContent xmlns:mc="http://schemas.openxmlformats.org/markup-compatibility/2006">
              <mc:Choice xmlns:v="urn:schemas-microsoft-com:vml" Requires="v">
                <p:oleObj spid="_x0000_s41987" name="Equation" r:id="rId8" imgW="3301920" imgH="419040" progId="Equation.DSMT4">
                  <p:embed/>
                </p:oleObj>
              </mc:Choice>
              <mc:Fallback>
                <p:oleObj name="Equation" r:id="rId8" imgW="3301920" imgH="419040" progId="Equation.DSMT4">
                  <p:embed/>
                  <p:pic>
                    <p:nvPicPr>
                      <p:cNvPr id="20484"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727362"/>
                        <a:ext cx="7315200" cy="7292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5" name="Object 5"/>
          <p:cNvGraphicFramePr>
            <a:graphicFrameLocks noChangeAspect="1"/>
          </p:cNvGraphicFramePr>
          <p:nvPr>
            <p:extLst>
              <p:ext uri="{D42A27DB-BD31-4B8C-83A1-F6EECF244321}">
                <p14:modId xmlns:p14="http://schemas.microsoft.com/office/powerpoint/2010/main" val="2197611262"/>
              </p:ext>
            </p:extLst>
          </p:nvPr>
        </p:nvGraphicFramePr>
        <p:xfrm>
          <a:off x="381000" y="1447800"/>
          <a:ext cx="5029200" cy="695460"/>
        </p:xfrm>
        <a:graphic>
          <a:graphicData uri="http://schemas.openxmlformats.org/presentationml/2006/ole">
            <mc:AlternateContent xmlns:mc="http://schemas.openxmlformats.org/markup-compatibility/2006">
              <mc:Choice xmlns:v="urn:schemas-microsoft-com:vml" Requires="v">
                <p:oleObj spid="_x0000_s41988" name="Equation" r:id="rId10" imgW="2768600" imgH="419100" progId="Equation.DSMT4">
                  <p:embed/>
                </p:oleObj>
              </mc:Choice>
              <mc:Fallback>
                <p:oleObj name="Equation" r:id="rId10" imgW="2768600" imgH="419100" progId="Equation.DSMT4">
                  <p:embed/>
                  <p:pic>
                    <p:nvPicPr>
                      <p:cNvPr id="20485"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1447800"/>
                        <a:ext cx="5029200" cy="6954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2" descr="E:\NIET\Project\xLogo11.png.pagespeed.ic.pydHLuCQEZ.png"/>
          <p:cNvPicPr>
            <a:picLocks noChangeAspect="1" noChangeArrowheads="1"/>
          </p:cNvPicPr>
          <p:nvPr/>
        </p:nvPicPr>
        <p:blipFill>
          <a:blip r:embed="rId12"/>
          <a:srcRect/>
          <a:stretch>
            <a:fillRect/>
          </a:stretch>
        </p:blipFill>
        <p:spPr bwMode="auto">
          <a:xfrm>
            <a:off x="0" y="0"/>
            <a:ext cx="1447800" cy="817163"/>
          </a:xfrm>
          <a:prstGeom prst="rect">
            <a:avLst/>
          </a:prstGeom>
          <a:noFill/>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400" b="1" dirty="0">
                <a:solidFill>
                  <a:schemeClr val="tx1"/>
                </a:solidFill>
                <a:cs typeface="Times New Roman" pitchFamily="18" charset="0"/>
              </a:rPr>
              <a:t>Example 3 </a:t>
            </a:r>
            <a:r>
              <a:rPr lang="en-US" sz="3400" b="1" dirty="0" err="1">
                <a:solidFill>
                  <a:schemeClr val="tx1"/>
                </a:solidFill>
                <a:cs typeface="Times New Roman" pitchFamily="18" charset="0"/>
              </a:rPr>
              <a:t>Contd</a:t>
            </a:r>
            <a:r>
              <a:rPr lang="en-US" sz="3400" b="1" dirty="0">
                <a:solidFill>
                  <a:schemeClr val="tx1"/>
                </a:solidFill>
                <a:cs typeface="Times New Roman" pitchFamily="18" charset="0"/>
              </a:rPr>
              <a:t>…</a:t>
            </a:r>
          </a:p>
        </p:txBody>
      </p:sp>
      <p:sp>
        <p:nvSpPr>
          <p:cNvPr id="11" name="Date Placeholder 5"/>
          <p:cNvSpPr>
            <a:spLocks noGrp="1"/>
          </p:cNvSpPr>
          <p:nvPr>
            <p:ph type="dt" sz="half" idx="10"/>
          </p:nvPr>
        </p:nvSpPr>
        <p:spPr>
          <a:xfrm>
            <a:off x="457200" y="6356350"/>
            <a:ext cx="2133600" cy="365125"/>
          </a:xfrm>
        </p:spPr>
        <p:txBody>
          <a:bodyPr/>
          <a:lstStyle/>
          <a:p>
            <a:fld id="{18486804-23D7-41AD-A6F5-50A6B2039694}" type="datetime1">
              <a:rPr lang="en-US" smtClean="0"/>
              <a:pPr/>
              <a:t>2/13/2021</a:t>
            </a:fld>
            <a:endParaRPr lang="en-US"/>
          </a:p>
        </p:txBody>
      </p:sp>
      <p:sp>
        <p:nvSpPr>
          <p:cNvPr id="12"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96</a:t>
            </a:fld>
            <a:endParaRPr lang="en-US"/>
          </a:p>
        </p:txBody>
      </p:sp>
      <p:sp>
        <p:nvSpPr>
          <p:cNvPr id="13"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3293220480"/>
              </p:ext>
            </p:extLst>
          </p:nvPr>
        </p:nvGraphicFramePr>
        <p:xfrm>
          <a:off x="457200" y="3200400"/>
          <a:ext cx="4953000" cy="819767"/>
        </p:xfrm>
        <a:graphic>
          <a:graphicData uri="http://schemas.openxmlformats.org/presentationml/2006/ole">
            <mc:AlternateContent xmlns:mc="http://schemas.openxmlformats.org/markup-compatibility/2006">
              <mc:Choice xmlns:v="urn:schemas-microsoft-com:vml" Requires="v">
                <p:oleObj spid="_x0000_s41989" name="Equation" r:id="rId13" imgW="2489040" imgH="495000" progId="Equation.DSMT4">
                  <p:embed/>
                </p:oleObj>
              </mc:Choice>
              <mc:Fallback>
                <p:oleObj name="Equation" r:id="rId13" imgW="2489040" imgH="495000" progId="Equation.DSMT4">
                  <p:embed/>
                  <p:pic>
                    <p:nvPicPr>
                      <p:cNvPr id="2" name="Object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3200400"/>
                        <a:ext cx="4953000" cy="8197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007480738"/>
              </p:ext>
            </p:extLst>
          </p:nvPr>
        </p:nvGraphicFramePr>
        <p:xfrm>
          <a:off x="381000" y="4267200"/>
          <a:ext cx="5791200" cy="782431"/>
        </p:xfrm>
        <a:graphic>
          <a:graphicData uri="http://schemas.openxmlformats.org/presentationml/2006/ole">
            <mc:AlternateContent xmlns:mc="http://schemas.openxmlformats.org/markup-compatibility/2006">
              <mc:Choice xmlns:v="urn:schemas-microsoft-com:vml" Requires="v">
                <p:oleObj spid="_x0000_s41990" name="Equation" r:id="rId15" imgW="2654280" imgH="444240" progId="Equation.DSMT4">
                  <p:embed/>
                </p:oleObj>
              </mc:Choice>
              <mc:Fallback>
                <p:oleObj name="Equation" r:id="rId15" imgW="2654280" imgH="444240" progId="Equation.DSMT4">
                  <p:embed/>
                  <p:pic>
                    <p:nvPicPr>
                      <p:cNvPr id="3" name="Object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1000" y="4267200"/>
                        <a:ext cx="5791200" cy="7824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3809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fade">
                                      <p:cBhvr>
                                        <p:cTn id="7" dur="500"/>
                                        <p:tgtEl>
                                          <p:spTgt spid="204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485"/>
                                        </p:tgtEl>
                                        <p:attrNameLst>
                                          <p:attrName>style.visibility</p:attrName>
                                        </p:attrNameLst>
                                      </p:cBhvr>
                                      <p:to>
                                        <p:strVal val="visible"/>
                                      </p:to>
                                    </p:set>
                                    <p:animEffect transition="in" filter="fade">
                                      <p:cBhvr>
                                        <p:cTn id="12" dur="500"/>
                                        <p:tgtEl>
                                          <p:spTgt spid="204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506"/>
                                        </p:tgtEl>
                                        <p:attrNameLst>
                                          <p:attrName>style.visibility</p:attrName>
                                        </p:attrNameLst>
                                      </p:cBhvr>
                                      <p:to>
                                        <p:strVal val="visible"/>
                                      </p:to>
                                    </p:set>
                                    <p:animEffect transition="in" filter="fade">
                                      <p:cBhvr>
                                        <p:cTn id="17" dur="500"/>
                                        <p:tgtEl>
                                          <p:spTgt spid="215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07"/>
                                        </p:tgtEl>
                                        <p:attrNameLst>
                                          <p:attrName>style.visibility</p:attrName>
                                        </p:attrNameLst>
                                      </p:cBhvr>
                                      <p:to>
                                        <p:strVal val="visible"/>
                                      </p:to>
                                    </p:set>
                                    <p:animEffect transition="in" filter="fade">
                                      <p:cBhvr>
                                        <p:cTn id="32"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1" name="Object 3"/>
          <p:cNvGraphicFramePr>
            <a:graphicFrameLocks noChangeAspect="1"/>
          </p:cNvGraphicFramePr>
          <p:nvPr>
            <p:extLst>
              <p:ext uri="{D42A27DB-BD31-4B8C-83A1-F6EECF244321}">
                <p14:modId xmlns:p14="http://schemas.microsoft.com/office/powerpoint/2010/main" val="478226396"/>
              </p:ext>
            </p:extLst>
          </p:nvPr>
        </p:nvGraphicFramePr>
        <p:xfrm>
          <a:off x="152400" y="2895600"/>
          <a:ext cx="8991599" cy="923843"/>
        </p:xfrm>
        <a:graphic>
          <a:graphicData uri="http://schemas.openxmlformats.org/presentationml/2006/ole">
            <mc:AlternateContent xmlns:mc="http://schemas.openxmlformats.org/markup-compatibility/2006">
              <mc:Choice xmlns:v="urn:schemas-microsoft-com:vml" Requires="v">
                <p:oleObj spid="_x0000_s43009" name="Equation" r:id="rId3" imgW="4228920" imgH="495000" progId="Equation.DSMT4">
                  <p:embed/>
                </p:oleObj>
              </mc:Choice>
              <mc:Fallback>
                <p:oleObj name="Equation" r:id="rId3" imgW="4228920" imgH="495000" progId="Equation.DSMT4">
                  <p:embed/>
                  <p:pic>
                    <p:nvPicPr>
                      <p:cNvPr id="2253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895600"/>
                        <a:ext cx="8991599" cy="9238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8" name="Title 1"/>
          <p:cNvSpPr txBox="1">
            <a:spLocks/>
          </p:cNvSpPr>
          <p:nvPr/>
        </p:nvSpPr>
        <p:spPr>
          <a:xfrm>
            <a:off x="1371600" y="-232"/>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400" b="1" dirty="0">
                <a:solidFill>
                  <a:schemeClr val="tx1"/>
                </a:solidFill>
                <a:latin typeface="Times New Roman" pitchFamily="18" charset="0"/>
                <a:cs typeface="Times New Roman" pitchFamily="18" charset="0"/>
              </a:rPr>
              <a:t>Example 3 </a:t>
            </a:r>
            <a:r>
              <a:rPr lang="en-US" sz="3400" b="1" dirty="0" err="1">
                <a:solidFill>
                  <a:schemeClr val="tx1"/>
                </a:solidFill>
                <a:latin typeface="Times New Roman" pitchFamily="18" charset="0"/>
                <a:cs typeface="Times New Roman" pitchFamily="18" charset="0"/>
              </a:rPr>
              <a:t>Contd</a:t>
            </a:r>
            <a:r>
              <a:rPr lang="en-US" sz="3400" b="1" dirty="0">
                <a:solidFill>
                  <a:schemeClr val="tx1"/>
                </a:solidFill>
                <a:latin typeface="Times New Roman" pitchFamily="18" charset="0"/>
                <a:cs typeface="Times New Roman" pitchFamily="18" charset="0"/>
              </a:rPr>
              <a:t>…</a:t>
            </a:r>
          </a:p>
        </p:txBody>
      </p:sp>
      <p:sp>
        <p:nvSpPr>
          <p:cNvPr id="9" name="Date Placeholder 5"/>
          <p:cNvSpPr>
            <a:spLocks noGrp="1"/>
          </p:cNvSpPr>
          <p:nvPr>
            <p:ph type="dt" sz="half" idx="10"/>
          </p:nvPr>
        </p:nvSpPr>
        <p:spPr>
          <a:xfrm>
            <a:off x="457200" y="6356350"/>
            <a:ext cx="2133600" cy="365125"/>
          </a:xfrm>
        </p:spPr>
        <p:txBody>
          <a:bodyPr/>
          <a:lstStyle/>
          <a:p>
            <a:fld id="{76D3DB14-2CD5-44B1-840E-5098F1A98908}" type="datetime1">
              <a:rPr lang="en-US" smtClean="0"/>
              <a:pPr/>
              <a:t>2/13/2021</a:t>
            </a:fld>
            <a:endParaRPr lang="en-US"/>
          </a:p>
        </p:txBody>
      </p:sp>
      <p:sp>
        <p:nvSpPr>
          <p:cNvPr id="10"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97</a:t>
            </a:fld>
            <a:endParaRPr lang="en-US"/>
          </a:p>
        </p:txBody>
      </p:sp>
      <p:sp>
        <p:nvSpPr>
          <p:cNvPr id="11"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3663278284"/>
              </p:ext>
            </p:extLst>
          </p:nvPr>
        </p:nvGraphicFramePr>
        <p:xfrm>
          <a:off x="77788" y="735013"/>
          <a:ext cx="9009062" cy="1874837"/>
        </p:xfrm>
        <a:graphic>
          <a:graphicData uri="http://schemas.openxmlformats.org/presentationml/2006/ole">
            <mc:AlternateContent xmlns:mc="http://schemas.openxmlformats.org/markup-compatibility/2006">
              <mc:Choice xmlns:v="urn:schemas-microsoft-com:vml" Requires="v">
                <p:oleObj spid="_x0000_s43010" name="Equation" r:id="rId6" imgW="4000320" imgH="1041120" progId="Equation.DSMT4">
                  <p:embed/>
                </p:oleObj>
              </mc:Choice>
              <mc:Fallback>
                <p:oleObj name="Equation" r:id="rId6" imgW="4000320" imgH="1041120" progId="Equation.DSMT4">
                  <p:embed/>
                  <p:pic>
                    <p:nvPicPr>
                      <p:cNvPr id="2"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88" y="735013"/>
                        <a:ext cx="9009062" cy="1874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897621459"/>
              </p:ext>
            </p:extLst>
          </p:nvPr>
        </p:nvGraphicFramePr>
        <p:xfrm>
          <a:off x="228601" y="3886200"/>
          <a:ext cx="6400800" cy="799553"/>
        </p:xfrm>
        <a:graphic>
          <a:graphicData uri="http://schemas.openxmlformats.org/presentationml/2006/ole">
            <mc:AlternateContent xmlns:mc="http://schemas.openxmlformats.org/markup-compatibility/2006">
              <mc:Choice xmlns:v="urn:schemas-microsoft-com:vml" Requires="v">
                <p:oleObj spid="_x0000_s43011" name="Equation" r:id="rId8" imgW="3479760" imgH="444240" progId="Equation.DSMT4">
                  <p:embed/>
                </p:oleObj>
              </mc:Choice>
              <mc:Fallback>
                <p:oleObj name="Equation" r:id="rId8" imgW="3479760" imgH="444240" progId="Equation.DSMT4">
                  <p:embed/>
                  <p:pic>
                    <p:nvPicPr>
                      <p:cNvPr id="3"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1" y="3886200"/>
                        <a:ext cx="6400800" cy="7995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4218148835"/>
              </p:ext>
            </p:extLst>
          </p:nvPr>
        </p:nvGraphicFramePr>
        <p:xfrm>
          <a:off x="3962400" y="4800600"/>
          <a:ext cx="3200399" cy="1066799"/>
        </p:xfrm>
        <a:graphic>
          <a:graphicData uri="http://schemas.openxmlformats.org/presentationml/2006/ole">
            <mc:AlternateContent xmlns:mc="http://schemas.openxmlformats.org/markup-compatibility/2006">
              <mc:Choice xmlns:v="urn:schemas-microsoft-com:vml" Requires="v">
                <p:oleObj spid="_x0000_s43012" name="Equation" r:id="rId10" imgW="1663560" imgH="558720" progId="Equation.DSMT4">
                  <p:embed/>
                </p:oleObj>
              </mc:Choice>
              <mc:Fallback>
                <p:oleObj name="Equation" r:id="rId10" imgW="1663560" imgH="558720" progId="Equation.DSMT4">
                  <p:embed/>
                  <p:pic>
                    <p:nvPicPr>
                      <p:cNvPr id="4"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62400" y="4800600"/>
                        <a:ext cx="3200399" cy="10667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9875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1"/>
                                        </p:tgtEl>
                                        <p:attrNameLst>
                                          <p:attrName>style.visibility</p:attrName>
                                        </p:attrNameLst>
                                      </p:cBhvr>
                                      <p:to>
                                        <p:strVal val="visible"/>
                                      </p:to>
                                    </p:set>
                                    <p:animEffect transition="in" filter="fade">
                                      <p:cBhvr>
                                        <p:cTn id="12" dur="500"/>
                                        <p:tgtEl>
                                          <p:spTgt spid="225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3"/>
          <p:cNvGraphicFramePr>
            <a:graphicFrameLocks noChangeAspect="1"/>
          </p:cNvGraphicFramePr>
          <p:nvPr>
            <p:extLst>
              <p:ext uri="{D42A27DB-BD31-4B8C-83A1-F6EECF244321}">
                <p14:modId xmlns:p14="http://schemas.microsoft.com/office/powerpoint/2010/main" val="381502078"/>
              </p:ext>
            </p:extLst>
          </p:nvPr>
        </p:nvGraphicFramePr>
        <p:xfrm>
          <a:off x="228600" y="2590800"/>
          <a:ext cx="7105650" cy="1342174"/>
        </p:xfrm>
        <a:graphic>
          <a:graphicData uri="http://schemas.openxmlformats.org/presentationml/2006/ole">
            <mc:AlternateContent xmlns:mc="http://schemas.openxmlformats.org/markup-compatibility/2006">
              <mc:Choice xmlns:v="urn:schemas-microsoft-com:vml" Requires="v">
                <p:oleObj spid="_x0000_s44033" name="Equation" r:id="rId3" imgW="3416300" imgH="711200" progId="Equation.DSMT4">
                  <p:embed/>
                </p:oleObj>
              </mc:Choice>
              <mc:Fallback>
                <p:oleObj name="Equation" r:id="rId3" imgW="3416300" imgH="711200" progId="Equation.DSMT4">
                  <p:embed/>
                  <p:pic>
                    <p:nvPicPr>
                      <p:cNvPr id="1638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590800"/>
                        <a:ext cx="7105650" cy="13421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0980" name="Object 4"/>
          <p:cNvGraphicFramePr>
            <a:graphicFrameLocks noChangeAspect="1"/>
          </p:cNvGraphicFramePr>
          <p:nvPr>
            <p:extLst>
              <p:ext uri="{D42A27DB-BD31-4B8C-83A1-F6EECF244321}">
                <p14:modId xmlns:p14="http://schemas.microsoft.com/office/powerpoint/2010/main" val="4069368349"/>
              </p:ext>
            </p:extLst>
          </p:nvPr>
        </p:nvGraphicFramePr>
        <p:xfrm>
          <a:off x="412949" y="857232"/>
          <a:ext cx="8121451" cy="1282971"/>
        </p:xfrm>
        <a:graphic>
          <a:graphicData uri="http://schemas.openxmlformats.org/presentationml/2006/ole">
            <mc:AlternateContent xmlns:mc="http://schemas.openxmlformats.org/markup-compatibility/2006">
              <mc:Choice xmlns:v="urn:schemas-microsoft-com:vml" Requires="v">
                <p:oleObj spid="_x0000_s44034" name="Equation" r:id="rId5" imgW="3251200" imgH="596900" progId="Equation.DSMT4">
                  <p:embed/>
                </p:oleObj>
              </mc:Choice>
              <mc:Fallback>
                <p:oleObj name="Equation" r:id="rId5" imgW="3251200" imgH="596900" progId="Equation.DSMT4">
                  <p:embed/>
                  <p:pic>
                    <p:nvPicPr>
                      <p:cNvPr id="51098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949" y="857232"/>
                        <a:ext cx="8121451" cy="12829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0982" name="Object 6"/>
          <p:cNvGraphicFramePr>
            <a:graphicFrameLocks noChangeAspect="1"/>
          </p:cNvGraphicFramePr>
          <p:nvPr>
            <p:extLst>
              <p:ext uri="{D42A27DB-BD31-4B8C-83A1-F6EECF244321}">
                <p14:modId xmlns:p14="http://schemas.microsoft.com/office/powerpoint/2010/main" val="2625019334"/>
              </p:ext>
            </p:extLst>
          </p:nvPr>
        </p:nvGraphicFramePr>
        <p:xfrm>
          <a:off x="357159" y="4429132"/>
          <a:ext cx="8405841" cy="1364872"/>
        </p:xfrm>
        <a:graphic>
          <a:graphicData uri="http://schemas.openxmlformats.org/presentationml/2006/ole">
            <mc:AlternateContent xmlns:mc="http://schemas.openxmlformats.org/markup-compatibility/2006">
              <mc:Choice xmlns:v="urn:schemas-microsoft-com:vml" Requires="v">
                <p:oleObj spid="_x0000_s44035" name="Equation" r:id="rId7" imgW="2984500" imgH="685800" progId="Equation.DSMT4">
                  <p:embed/>
                </p:oleObj>
              </mc:Choice>
              <mc:Fallback>
                <p:oleObj name="Equation" r:id="rId7" imgW="2984500" imgH="685800" progId="Equation.DSMT4">
                  <p:embed/>
                  <p:pic>
                    <p:nvPicPr>
                      <p:cNvPr id="510982"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159" y="4429132"/>
                        <a:ext cx="8405841" cy="13648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2" descr="E:\NIET\Project\xLogo11.png.pagespeed.ic.pydHLuCQEZ.png"/>
          <p:cNvPicPr>
            <a:picLocks noChangeAspect="1" noChangeArrowheads="1"/>
          </p:cNvPicPr>
          <p:nvPr/>
        </p:nvPicPr>
        <p:blipFill>
          <a:blip r:embed="rId9"/>
          <a:srcRect/>
          <a:stretch>
            <a:fillRect/>
          </a:stretch>
        </p:blipFill>
        <p:spPr bwMode="auto">
          <a:xfrm>
            <a:off x="0" y="0"/>
            <a:ext cx="1447800" cy="817163"/>
          </a:xfrm>
          <a:prstGeom prst="rect">
            <a:avLst/>
          </a:prstGeom>
          <a:noFill/>
        </p:spPr>
      </p:pic>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FAQ</a:t>
            </a:r>
            <a:endParaRPr kumimoji="0" lang="en-US" sz="3400" b="1" i="0" u="none" strike="noStrike" kern="1200" cap="none" spc="0" normalizeH="0" baseline="0" noProof="0" dirty="0">
              <a:ln>
                <a:noFill/>
              </a:ln>
              <a:solidFill>
                <a:schemeClr val="dk1"/>
              </a:solidFill>
              <a:effectLst/>
              <a:uLnTx/>
              <a:uFillTx/>
            </a:endParaRPr>
          </a:p>
        </p:txBody>
      </p:sp>
      <p:sp>
        <p:nvSpPr>
          <p:cNvPr id="11" name="Date Placeholder 5"/>
          <p:cNvSpPr>
            <a:spLocks noGrp="1"/>
          </p:cNvSpPr>
          <p:nvPr>
            <p:ph type="dt" sz="half" idx="10"/>
          </p:nvPr>
        </p:nvSpPr>
        <p:spPr>
          <a:xfrm>
            <a:off x="457200" y="6356350"/>
            <a:ext cx="2133600" cy="365125"/>
          </a:xfrm>
        </p:spPr>
        <p:txBody>
          <a:bodyPr/>
          <a:lstStyle/>
          <a:p>
            <a:fld id="{0B68F01B-29BF-40CD-8D13-073BEF5C88A9}" type="datetime1">
              <a:rPr lang="en-US" smtClean="0"/>
              <a:pPr/>
              <a:t>2/13/2021</a:t>
            </a:fld>
            <a:endParaRPr lang="en-US" dirty="0"/>
          </a:p>
        </p:txBody>
      </p:sp>
      <p:sp>
        <p:nvSpPr>
          <p:cNvPr id="12"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98</a:t>
            </a:fld>
            <a:endParaRPr lang="en-US"/>
          </a:p>
        </p:txBody>
      </p:sp>
      <p:sp>
        <p:nvSpPr>
          <p:cNvPr id="13"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Tree>
    <p:extLst>
      <p:ext uri="{BB962C8B-B14F-4D97-AF65-F5344CB8AC3E}">
        <p14:creationId xmlns:p14="http://schemas.microsoft.com/office/powerpoint/2010/main" val="204732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0980"/>
                                        </p:tgtEl>
                                        <p:attrNameLst>
                                          <p:attrName>style.visibility</p:attrName>
                                        </p:attrNameLst>
                                      </p:cBhvr>
                                      <p:to>
                                        <p:strVal val="visible"/>
                                      </p:to>
                                    </p:set>
                                    <p:animEffect transition="in" filter="fade">
                                      <p:cBhvr>
                                        <p:cTn id="7" dur="500"/>
                                        <p:tgtEl>
                                          <p:spTgt spid="5109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86"/>
                                        </p:tgtEl>
                                        <p:attrNameLst>
                                          <p:attrName>style.visibility</p:attrName>
                                        </p:attrNameLst>
                                      </p:cBhvr>
                                      <p:to>
                                        <p:strVal val="visible"/>
                                      </p:to>
                                    </p:set>
                                    <p:animEffect transition="in" filter="fade">
                                      <p:cBhvr>
                                        <p:cTn id="12" dur="500"/>
                                        <p:tgtEl>
                                          <p:spTgt spid="163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0982"/>
                                        </p:tgtEl>
                                        <p:attrNameLst>
                                          <p:attrName>style.visibility</p:attrName>
                                        </p:attrNameLst>
                                      </p:cBhvr>
                                      <p:to>
                                        <p:strVal val="visible"/>
                                      </p:to>
                                    </p:set>
                                    <p:animEffect transition="in" filter="fade">
                                      <p:cBhvr>
                                        <p:cTn id="17" dur="500"/>
                                        <p:tgtEl>
                                          <p:spTgt spid="510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2"/>
          <p:cNvGraphicFramePr>
            <a:graphicFrameLocks noGrp="1" noChangeAspect="1"/>
          </p:cNvGraphicFramePr>
          <p:nvPr>
            <p:ph idx="1"/>
            <p:extLst>
              <p:ext uri="{D42A27DB-BD31-4B8C-83A1-F6EECF244321}">
                <p14:modId xmlns:p14="http://schemas.microsoft.com/office/powerpoint/2010/main" val="2420305058"/>
              </p:ext>
            </p:extLst>
          </p:nvPr>
        </p:nvGraphicFramePr>
        <p:xfrm>
          <a:off x="714374" y="4422775"/>
          <a:ext cx="4744305" cy="835025"/>
        </p:xfrm>
        <a:graphic>
          <a:graphicData uri="http://schemas.openxmlformats.org/presentationml/2006/ole">
            <mc:AlternateContent xmlns:mc="http://schemas.openxmlformats.org/markup-compatibility/2006">
              <mc:Choice xmlns:v="urn:schemas-microsoft-com:vml" Requires="v">
                <p:oleObj spid="_x0000_s45057" name="Equation" r:id="rId3" imgW="2743200" imgH="482400" progId="Equation.DSMT4">
                  <p:embed/>
                </p:oleObj>
              </mc:Choice>
              <mc:Fallback>
                <p:oleObj name="Equation" r:id="rId3" imgW="2743200" imgH="482400" progId="Equation.DSMT4">
                  <p:embed/>
                  <p:pic>
                    <p:nvPicPr>
                      <p:cNvPr id="17410"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4" y="4422775"/>
                        <a:ext cx="4744305"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1" name="Object 3"/>
          <p:cNvGraphicFramePr>
            <a:graphicFrameLocks noChangeAspect="1"/>
          </p:cNvGraphicFramePr>
          <p:nvPr>
            <p:extLst>
              <p:ext uri="{D42A27DB-BD31-4B8C-83A1-F6EECF244321}">
                <p14:modId xmlns:p14="http://schemas.microsoft.com/office/powerpoint/2010/main" val="2642938731"/>
              </p:ext>
            </p:extLst>
          </p:nvPr>
        </p:nvGraphicFramePr>
        <p:xfrm>
          <a:off x="698500" y="1905000"/>
          <a:ext cx="8077200" cy="762000"/>
        </p:xfrm>
        <a:graphic>
          <a:graphicData uri="http://schemas.openxmlformats.org/presentationml/2006/ole">
            <mc:AlternateContent xmlns:mc="http://schemas.openxmlformats.org/markup-compatibility/2006">
              <mc:Choice xmlns:v="urn:schemas-microsoft-com:vml" Requires="v">
                <p:oleObj spid="_x0000_s45058" name="Equation" r:id="rId5" imgW="4711680" imgH="444240" progId="Equation.DSMT4">
                  <p:embed/>
                </p:oleObj>
              </mc:Choice>
              <mc:Fallback>
                <p:oleObj name="Equation" r:id="rId5" imgW="4711680" imgH="444240" progId="Equation.DSMT4">
                  <p:embed/>
                  <p:pic>
                    <p:nvPicPr>
                      <p:cNvPr id="1741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500" y="1905000"/>
                        <a:ext cx="80772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2" name="Object 4"/>
          <p:cNvGraphicFramePr>
            <a:graphicFrameLocks noChangeAspect="1"/>
          </p:cNvGraphicFramePr>
          <p:nvPr>
            <p:extLst>
              <p:ext uri="{D42A27DB-BD31-4B8C-83A1-F6EECF244321}">
                <p14:modId xmlns:p14="http://schemas.microsoft.com/office/powerpoint/2010/main" val="1755365789"/>
              </p:ext>
            </p:extLst>
          </p:nvPr>
        </p:nvGraphicFramePr>
        <p:xfrm>
          <a:off x="663575" y="2971800"/>
          <a:ext cx="6291263" cy="796925"/>
        </p:xfrm>
        <a:graphic>
          <a:graphicData uri="http://schemas.openxmlformats.org/presentationml/2006/ole">
            <mc:AlternateContent xmlns:mc="http://schemas.openxmlformats.org/markup-compatibility/2006">
              <mc:Choice xmlns:v="urn:schemas-microsoft-com:vml" Requires="v">
                <p:oleObj spid="_x0000_s45059" name="Equation" r:id="rId7" imgW="3606480" imgH="457200" progId="Equation.DSMT4">
                  <p:embed/>
                </p:oleObj>
              </mc:Choice>
              <mc:Fallback>
                <p:oleObj name="Equation" r:id="rId7" imgW="3606480" imgH="457200" progId="Equation.DSMT4">
                  <p:embed/>
                  <p:pic>
                    <p:nvPicPr>
                      <p:cNvPr id="1741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575" y="2971800"/>
                        <a:ext cx="6291263"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2" descr="E:\NIET\Project\xLogo11.png.pagespeed.ic.pydHLuCQEZ.png"/>
          <p:cNvPicPr>
            <a:picLocks noChangeAspect="1" noChangeArrowheads="1"/>
          </p:cNvPicPr>
          <p:nvPr/>
        </p:nvPicPr>
        <p:blipFill>
          <a:blip r:embed="rId9"/>
          <a:srcRect/>
          <a:stretch>
            <a:fillRect/>
          </a:stretch>
        </p:blipFill>
        <p:spPr bwMode="auto">
          <a:xfrm>
            <a:off x="0" y="0"/>
            <a:ext cx="1447800" cy="817163"/>
          </a:xfrm>
          <a:prstGeom prst="rect">
            <a:avLst/>
          </a:prstGeom>
          <a:noFill/>
        </p:spPr>
      </p:pic>
      <p:sp>
        <p:nvSpPr>
          <p:cNvPr id="11"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Quiz</a:t>
            </a:r>
            <a:endParaRPr kumimoji="0" lang="en-US" sz="3400" b="1" i="0" u="none" strike="noStrike" kern="1200" cap="none" spc="0" normalizeH="0" baseline="0" noProof="0" dirty="0">
              <a:ln>
                <a:noFill/>
              </a:ln>
              <a:solidFill>
                <a:schemeClr val="dk1"/>
              </a:solidFill>
              <a:effectLst/>
              <a:uLnTx/>
              <a:uFillTx/>
            </a:endParaRPr>
          </a:p>
        </p:txBody>
      </p:sp>
      <p:sp>
        <p:nvSpPr>
          <p:cNvPr id="12" name="Date Placeholder 5"/>
          <p:cNvSpPr>
            <a:spLocks noGrp="1"/>
          </p:cNvSpPr>
          <p:nvPr>
            <p:ph type="dt" sz="half" idx="10"/>
          </p:nvPr>
        </p:nvSpPr>
        <p:spPr>
          <a:xfrm>
            <a:off x="457200" y="6356350"/>
            <a:ext cx="2133600" cy="365125"/>
          </a:xfrm>
        </p:spPr>
        <p:txBody>
          <a:bodyPr/>
          <a:lstStyle/>
          <a:p>
            <a:fld id="{281D6BFC-E5C5-4248-910C-86079C4BBBD1}" type="datetime1">
              <a:rPr lang="en-US" smtClean="0"/>
              <a:pPr/>
              <a:t>2/13/2021</a:t>
            </a:fld>
            <a:endParaRPr lang="en-US"/>
          </a:p>
        </p:txBody>
      </p:sp>
      <p:sp>
        <p:nvSpPr>
          <p:cNvPr id="13"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99</a:t>
            </a:fld>
            <a:endParaRPr lang="en-US"/>
          </a:p>
        </p:txBody>
      </p:sp>
      <p:sp>
        <p:nvSpPr>
          <p:cNvPr id="14"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Tree>
    <p:extLst>
      <p:ext uri="{BB962C8B-B14F-4D97-AF65-F5344CB8AC3E}">
        <p14:creationId xmlns:p14="http://schemas.microsoft.com/office/powerpoint/2010/main" val="24596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fade">
                                      <p:cBhvr>
                                        <p:cTn id="7" dur="500"/>
                                        <p:tgtEl>
                                          <p:spTgt spid="174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12"/>
                                        </p:tgtEl>
                                        <p:attrNameLst>
                                          <p:attrName>style.visibility</p:attrName>
                                        </p:attrNameLst>
                                      </p:cBhvr>
                                      <p:to>
                                        <p:strVal val="visible"/>
                                      </p:to>
                                    </p:set>
                                    <p:animEffect transition="in" filter="fade">
                                      <p:cBhvr>
                                        <p:cTn id="12" dur="500"/>
                                        <p:tgtEl>
                                          <p:spTgt spid="174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10"/>
                                        </p:tgtEl>
                                        <p:attrNameLst>
                                          <p:attrName>style.visibility</p:attrName>
                                        </p:attrNameLst>
                                      </p:cBhvr>
                                      <p:to>
                                        <p:strVal val="visible"/>
                                      </p:to>
                                    </p:set>
                                    <p:animEffect transition="in" filter="fade">
                                      <p:cBhvr>
                                        <p:cTn id="17" dur="5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FF8BDF31CAE104FBDFC53D7A277FE45" ma:contentTypeVersion="11" ma:contentTypeDescription="Create a new document." ma:contentTypeScope="" ma:versionID="5ca7cf0a9442f18a56e0b11ac31412d6">
  <xsd:schema xmlns:xsd="http://www.w3.org/2001/XMLSchema" xmlns:xs="http://www.w3.org/2001/XMLSchema" xmlns:p="http://schemas.microsoft.com/office/2006/metadata/properties" xmlns:ns2="be8b4c7f-76bd-418f-88b2-c20b5ab2eece" xmlns:ns3="ad7723da-35f5-4618-b30d-3f5dd177e016" targetNamespace="http://schemas.microsoft.com/office/2006/metadata/properties" ma:root="true" ma:fieldsID="5dcc7728eff636e12a9378615117d8c2" ns2:_="" ns3:_="">
    <xsd:import namespace="be8b4c7f-76bd-418f-88b2-c20b5ab2eece"/>
    <xsd:import namespace="ad7723da-35f5-4618-b30d-3f5dd177e01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Details" minOccurs="0"/>
                <xsd:element ref="ns3:SharedWithUsers" minOccurs="0"/>
                <xsd:element ref="ns2:MediaServiceAutoTags" minOccurs="0"/>
                <xsd:element ref="ns2:MediaServiceGenerationTime" minOccurs="0"/>
                <xsd:element ref="ns2:MediaServiceEventHashCod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4c7f-76bd-418f-88b2-c20b5ab2e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7723da-35f5-4618-b30d-3f5dd177e016" elementFormDefault="qualified">
    <xsd:import namespace="http://schemas.microsoft.com/office/2006/documentManagement/types"/>
    <xsd:import namespace="http://schemas.microsoft.com/office/infopath/2007/PartnerControls"/>
    <xsd:element name="SharedWithDetails" ma:index="12" nillable="true" ma:displayName="Shared With Details" ma:internalName="SharedWithDetails" ma:readOnly="true">
      <xsd:simpleType>
        <xsd:restriction base="dms:Note">
          <xsd:maxLength value="255"/>
        </xsd:restriction>
      </xsd:simpleType>
    </xsd:element>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52380C-8619-406A-AAF8-1664944EED71}">
  <ds:schemaRefs>
    <ds:schemaRef ds:uri="http://schemas.microsoft.com/sharepoint/v3/contenttype/forms"/>
  </ds:schemaRefs>
</ds:datastoreItem>
</file>

<file path=customXml/itemProps2.xml><?xml version="1.0" encoding="utf-8"?>
<ds:datastoreItem xmlns:ds="http://schemas.openxmlformats.org/officeDocument/2006/customXml" ds:itemID="{DA9C2ECC-C762-446D-833D-C2AD87AA4578}">
  <ds:schemaRefs>
    <ds:schemaRef ds:uri="http://schemas.microsoft.com/office/2006/metadata/properties"/>
    <ds:schemaRef ds:uri="http://www.w3.org/2000/xmlns/"/>
  </ds:schemaRefs>
</ds:datastoreItem>
</file>

<file path=customXml/itemProps3.xml><?xml version="1.0" encoding="utf-8"?>
<ds:datastoreItem xmlns:ds="http://schemas.openxmlformats.org/officeDocument/2006/customXml" ds:itemID="{B885B4DF-B9D4-49F9-BF7F-115B71F2AD44}">
  <ds:schemaRefs>
    <ds:schemaRef ds:uri="http://schemas.microsoft.com/office/2006/metadata/contentType"/>
    <ds:schemaRef ds:uri="http://schemas.microsoft.com/office/2006/metadata/properties/metaAttributes"/>
    <ds:schemaRef ds:uri="http://www.w3.org/2000/xmlns/"/>
    <ds:schemaRef ds:uri="http://www.w3.org/2001/XMLSchema"/>
    <ds:schemaRef ds:uri="be8b4c7f-76bd-418f-88b2-c20b5ab2eece"/>
    <ds:schemaRef ds:uri="ad7723da-35f5-4618-b30d-3f5dd177e016"/>
  </ds:schemaRefs>
</ds:datastoreItem>
</file>

<file path=docProps/app.xml><?xml version="1.0" encoding="utf-8"?>
<Properties xmlns="http://schemas.openxmlformats.org/officeDocument/2006/extended-properties" xmlns:vt="http://schemas.openxmlformats.org/officeDocument/2006/docPropsVTypes">
  <TotalTime>2153</TotalTime>
  <Words>4245</Words>
  <Application>Microsoft Office PowerPoint</Application>
  <PresentationFormat>On-screen Show (4:3)</PresentationFormat>
  <Paragraphs>1154</Paragraphs>
  <Slides>123</Slides>
  <Notes>10</Notes>
  <HiddenSlides>0</HiddenSlides>
  <MMClips>0</MMClips>
  <ScaleCrop>false</ScaleCrop>
  <HeadingPairs>
    <vt:vector size="4" baseType="variant">
      <vt:variant>
        <vt:lpstr>Theme</vt:lpstr>
      </vt:variant>
      <vt:variant>
        <vt:i4>1</vt:i4>
      </vt:variant>
      <vt:variant>
        <vt:lpstr>Slide Titles</vt:lpstr>
      </vt:variant>
      <vt:variant>
        <vt:i4>123</vt:i4>
      </vt:variant>
    </vt:vector>
  </HeadingPairs>
  <TitlesOfParts>
    <vt:vector size="124" baseType="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919528316382</cp:lastModifiedBy>
  <cp:revision>317</cp:revision>
  <dcterms:created xsi:type="dcterms:W3CDTF">2006-08-16T00:00:00Z</dcterms:created>
  <dcterms:modified xsi:type="dcterms:W3CDTF">2021-02-13T07:35:06Z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0x0101007FF8BDF31CAE104FBDFC53D7A277FE45</vt:lpwstr>
  </property>
</Properties>
</file>